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7" r:id="rId2"/>
    <p:sldId id="272" r:id="rId3"/>
    <p:sldId id="266" r:id="rId4"/>
    <p:sldId id="278" r:id="rId5"/>
    <p:sldId id="279" r:id="rId6"/>
    <p:sldId id="273" r:id="rId7"/>
    <p:sldId id="274" r:id="rId8"/>
    <p:sldId id="275" r:id="rId9"/>
    <p:sldId id="276" r:id="rId10"/>
    <p:sldId id="280" r:id="rId11"/>
    <p:sldId id="281" r:id="rId12"/>
    <p:sldId id="282"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864"/>
    <a:srgbClr val="FFC000"/>
    <a:srgbClr val="008000"/>
    <a:srgbClr val="202E5B"/>
    <a:srgbClr val="0070C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2AD49-1FB4-4C1D-AB19-FB9D5F288C95}" type="datetimeFigureOut">
              <a:rPr lang="en-GB" smtClean="0"/>
              <a:t>30/04/2026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A4911-FFA5-48BF-A06A-1CD079DAB2C2}" type="slidenum">
              <a:rPr lang="en-GB" smtClean="0"/>
              <a:t>‹#›</a:t>
            </a:fld>
            <a:endParaRPr lang="en-GB"/>
          </a:p>
        </p:txBody>
      </p:sp>
    </p:spTree>
    <p:extLst>
      <p:ext uri="{BB962C8B-B14F-4D97-AF65-F5344CB8AC3E}">
        <p14:creationId xmlns:p14="http://schemas.microsoft.com/office/powerpoint/2010/main" val="398859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A4911-FFA5-48BF-A06A-1CD079DAB2C2}" type="slidenum">
              <a:rPr lang="en-GB" smtClean="0"/>
              <a:t>1</a:t>
            </a:fld>
            <a:endParaRPr lang="en-GB"/>
          </a:p>
        </p:txBody>
      </p:sp>
    </p:spTree>
    <p:extLst>
      <p:ext uri="{BB962C8B-B14F-4D97-AF65-F5344CB8AC3E}">
        <p14:creationId xmlns:p14="http://schemas.microsoft.com/office/powerpoint/2010/main" val="685323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A4911-FFA5-48BF-A06A-1CD079DAB2C2}" type="slidenum">
              <a:rPr lang="en-GB" smtClean="0"/>
              <a:t>2</a:t>
            </a:fld>
            <a:endParaRPr lang="en-GB"/>
          </a:p>
        </p:txBody>
      </p:sp>
    </p:spTree>
    <p:extLst>
      <p:ext uri="{BB962C8B-B14F-4D97-AF65-F5344CB8AC3E}">
        <p14:creationId xmlns:p14="http://schemas.microsoft.com/office/powerpoint/2010/main" val="254394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3DA4911-FFA5-48BF-A06A-1CD079DAB2C2}" type="slidenum">
              <a:rPr lang="en-GB" smtClean="0"/>
              <a:t>3</a:t>
            </a:fld>
            <a:endParaRPr lang="en-GB"/>
          </a:p>
        </p:txBody>
      </p:sp>
    </p:spTree>
    <p:extLst>
      <p:ext uri="{BB962C8B-B14F-4D97-AF65-F5344CB8AC3E}">
        <p14:creationId xmlns:p14="http://schemas.microsoft.com/office/powerpoint/2010/main" val="775405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223489"/>
            <a:ext cx="8329067" cy="1475482"/>
          </a:xfrm>
          <a:solidFill>
            <a:srgbClr val="1F3864"/>
          </a:solidFill>
        </p:spPr>
        <p:txBody>
          <a:bodyPr anchor="t">
            <a:normAutofit/>
          </a:bodyPr>
          <a:lstStyle>
            <a:lvl1pPr algn="ctr">
              <a:defRPr sz="4400" b="1" u="sng">
                <a:solidFill>
                  <a:srgbClr val="FFC000"/>
                </a:solidFill>
                <a:latin typeface="+mn-lt"/>
                <a:ea typeface="Tahoma" panose="020B0604030504040204" pitchFamily="34" charset="0"/>
                <a:cs typeface="Tahoma" panose="020B0604030504040204" pitchFamily="34" charset="0"/>
              </a:defRPr>
            </a:lvl1pPr>
          </a:lstStyle>
          <a:p>
            <a:r>
              <a:rPr lang="en-US" dirty="0"/>
              <a:t>Lesson title</a:t>
            </a:r>
          </a:p>
        </p:txBody>
      </p:sp>
      <p:sp>
        <p:nvSpPr>
          <p:cNvPr id="3" name="Subtitle 2"/>
          <p:cNvSpPr>
            <a:spLocks noGrp="1"/>
          </p:cNvSpPr>
          <p:nvPr>
            <p:ph type="subTitle" idx="1" hasCustomPrompt="1"/>
          </p:nvPr>
        </p:nvSpPr>
        <p:spPr>
          <a:xfrm>
            <a:off x="457200" y="2832051"/>
            <a:ext cx="8329067" cy="1100578"/>
          </a:xfrm>
          <a:solidFill>
            <a:srgbClr val="FFC000"/>
          </a:solidFill>
        </p:spPr>
        <p:txBody>
          <a:bodyPr/>
          <a:lstStyle>
            <a:lvl1pPr marL="0" indent="0" algn="l">
              <a:buFont typeface="+mj-lt"/>
              <a:buNone/>
              <a:defRPr sz="2400" baseline="0">
                <a:solidFill>
                  <a:srgbClr val="1F386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a:t>
            </a:r>
          </a:p>
        </p:txBody>
      </p:sp>
      <p:sp>
        <p:nvSpPr>
          <p:cNvPr id="10" name="Date Placeholder 3"/>
          <p:cNvSpPr txBox="1">
            <a:spLocks/>
          </p:cNvSpPr>
          <p:nvPr/>
        </p:nvSpPr>
        <p:spPr>
          <a:xfrm>
            <a:off x="4125687" y="225773"/>
            <a:ext cx="4660580" cy="8382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48DFC93-65C7-461C-BB20-7A590E7B612B}" type="datetime2">
              <a:rPr kumimoji="0" lang="en-GB" sz="2800" b="1" i="0" u="sng" strike="noStrike" kern="1200" cap="none" spc="0" normalizeH="0" baseline="0" noProof="0" smtClean="0">
                <a:ln>
                  <a:noFill/>
                </a:ln>
                <a:solidFill>
                  <a:srgbClr val="1F3864"/>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Thursday, 30 April 2026</a:t>
            </a:fld>
            <a:endParaRPr kumimoji="0" lang="en-US" sz="1200" b="1" i="0" u="sng" strike="noStrike" kern="1200" cap="none" spc="0" normalizeH="0" baseline="0" noProof="0" dirty="0">
              <a:ln>
                <a:noFill/>
              </a:ln>
              <a:solidFill>
                <a:srgbClr val="1F3864"/>
              </a:solidFill>
              <a:effectLst/>
              <a:uLnTx/>
              <a:uFillTx/>
              <a:latin typeface="+mn-lt"/>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012394">
            <a:off x="152102" y="96752"/>
            <a:ext cx="955419" cy="955419"/>
          </a:xfrm>
          <a:prstGeom prst="rect">
            <a:avLst/>
          </a:prstGeom>
        </p:spPr>
      </p:pic>
      <p:sp>
        <p:nvSpPr>
          <p:cNvPr id="13" name="Text Placeholder 12"/>
          <p:cNvSpPr>
            <a:spLocks noGrp="1"/>
          </p:cNvSpPr>
          <p:nvPr>
            <p:ph type="body" sz="quarter" idx="10" hasCustomPrompt="1"/>
          </p:nvPr>
        </p:nvSpPr>
        <p:spPr>
          <a:xfrm>
            <a:off x="457199" y="4068839"/>
            <a:ext cx="8329067" cy="2324100"/>
          </a:xfrm>
          <a:ln w="57150">
            <a:solidFill>
              <a:srgbClr val="008000"/>
            </a:solidFill>
          </a:ln>
        </p:spPr>
        <p:txBody>
          <a:bodyPr/>
          <a:lstStyle>
            <a:lvl1pPr marL="0" indent="0">
              <a:buNone/>
              <a:defRPr>
                <a:solidFill>
                  <a:srgbClr val="008000"/>
                </a:solidFill>
              </a:defRPr>
            </a:lvl1pPr>
          </a:lstStyle>
          <a:p>
            <a:pPr lvl="0"/>
            <a:r>
              <a:rPr lang="en-GB" dirty="0"/>
              <a:t>Starter</a:t>
            </a:r>
          </a:p>
        </p:txBody>
      </p:sp>
    </p:spTree>
    <p:extLst>
      <p:ext uri="{BB962C8B-B14F-4D97-AF65-F5344CB8AC3E}">
        <p14:creationId xmlns:p14="http://schemas.microsoft.com/office/powerpoint/2010/main" val="307778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867524-FB75-4A1F-A2BD-4940B0C0B79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34872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67524-FB75-4A1F-A2BD-4940B0C0B79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291093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67524-FB75-4A1F-A2BD-4940B0C0B79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873926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9" indent="0" algn="ctr">
              <a:buNone/>
              <a:defRPr sz="1500"/>
            </a:lvl2pPr>
            <a:lvl3pPr marL="685817" indent="0" algn="ctr">
              <a:buNone/>
              <a:defRPr sz="1350"/>
            </a:lvl3pPr>
            <a:lvl4pPr marL="1028726" indent="0" algn="ctr">
              <a:buNone/>
              <a:defRPr sz="1200"/>
            </a:lvl4pPr>
            <a:lvl5pPr marL="1371634" indent="0" algn="ctr">
              <a:buNone/>
              <a:defRPr sz="1200"/>
            </a:lvl5pPr>
            <a:lvl6pPr marL="1714543" indent="0" algn="ctr">
              <a:buNone/>
              <a:defRPr sz="1200"/>
            </a:lvl6pPr>
            <a:lvl7pPr marL="2057451" indent="0" algn="ctr">
              <a:buNone/>
              <a:defRPr sz="1200"/>
            </a:lvl7pPr>
            <a:lvl8pPr marL="2400360" indent="0" algn="ctr">
              <a:buNone/>
              <a:defRPr sz="1200"/>
            </a:lvl8pPr>
            <a:lvl9pPr marL="2743269"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103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6F20F97-A59D-4415-8FA9-6B361A822A76}"/>
              </a:ext>
            </a:extLst>
          </p:cNvPr>
          <p:cNvSpPr>
            <a:spLocks noGrp="1"/>
          </p:cNvSpPr>
          <p:nvPr>
            <p:ph idx="1"/>
          </p:nvPr>
        </p:nvSpPr>
        <p:spPr>
          <a:xfrm>
            <a:off x="81644" y="911228"/>
            <a:ext cx="9005207" cy="502385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105B845F-2188-4E9A-98AE-2EE3564498B7}"/>
              </a:ext>
            </a:extLst>
          </p:cNvPr>
          <p:cNvSpPr>
            <a:spLocks noGrp="1"/>
          </p:cNvSpPr>
          <p:nvPr>
            <p:ph type="title"/>
          </p:nvPr>
        </p:nvSpPr>
        <p:spPr>
          <a:xfrm>
            <a:off x="1904999" y="118818"/>
            <a:ext cx="7181852" cy="725424"/>
          </a:xfrm>
          <a:prstGeom prst="rect">
            <a:avLst/>
          </a:prstGeom>
          <a:solidFill>
            <a:srgbClr val="1F3864"/>
          </a:solidFill>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584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hasCustomPrompt="1"/>
          </p:nvPr>
        </p:nvSpPr>
        <p:spPr>
          <a:xfrm>
            <a:off x="4238171" y="1001486"/>
            <a:ext cx="4848680" cy="1915885"/>
          </a:xfrm>
        </p:spPr>
        <p:txBody>
          <a:bodyPr/>
          <a:lstStyle>
            <a:lvl1pPr marL="0" indent="0">
              <a:buNone/>
              <a:defRPr>
                <a:solidFill>
                  <a:srgbClr val="008000"/>
                </a:solidFill>
              </a:defRPr>
            </a:lvl1pPr>
            <a:lvl2pPr>
              <a:defRPr>
                <a:solidFill>
                  <a:srgbClr val="008000"/>
                </a:solidFill>
              </a:defRPr>
            </a:lvl2pPr>
            <a:lvl3pPr>
              <a:defRPr>
                <a:solidFill>
                  <a:srgbClr val="008000"/>
                </a:solidFill>
              </a:defRPr>
            </a:lvl3pPr>
            <a:lvl4pPr>
              <a:defRPr>
                <a:solidFill>
                  <a:srgbClr val="008000"/>
                </a:solidFill>
              </a:defRPr>
            </a:lvl4pPr>
            <a:lvl5pPr>
              <a:defRPr>
                <a:solidFill>
                  <a:srgbClr val="008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hasCustomPrompt="1"/>
          </p:nvPr>
        </p:nvSpPr>
        <p:spPr>
          <a:xfrm>
            <a:off x="4238171" y="2943986"/>
            <a:ext cx="4848680" cy="1915885"/>
          </a:xfrm>
        </p:spPr>
        <p:txBody>
          <a:bodyPr/>
          <a:lstStyle>
            <a:lvl1pPr marL="0" indent="0">
              <a:buNone/>
              <a:defRPr>
                <a:solidFill>
                  <a:srgbClr val="660066"/>
                </a:solidFill>
              </a:defRPr>
            </a:lvl1pPr>
            <a:lvl2pPr>
              <a:defRPr>
                <a:solidFill>
                  <a:srgbClr val="660066"/>
                </a:solidFill>
              </a:defRPr>
            </a:lvl2pPr>
            <a:lvl3pPr>
              <a:defRPr>
                <a:solidFill>
                  <a:srgbClr val="660066"/>
                </a:solidFill>
              </a:defRPr>
            </a:lvl3pPr>
            <a:lvl4pPr>
              <a:defRPr>
                <a:solidFill>
                  <a:srgbClr val="660066"/>
                </a:solidFill>
              </a:defRPr>
            </a:lvl4pPr>
            <a:lvl5pPr>
              <a:defRPr>
                <a:solidFill>
                  <a:srgbClr val="66006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1" hasCustomPrompt="1"/>
          </p:nvPr>
        </p:nvSpPr>
        <p:spPr>
          <a:xfrm>
            <a:off x="4238171" y="4886486"/>
            <a:ext cx="4151086" cy="1915885"/>
          </a:xfrm>
        </p:spPr>
        <p:txBody>
          <a:bodyPr>
            <a:normAutofit/>
          </a:bodyPr>
          <a:lstStyle>
            <a:lvl1pPr marL="0" indent="0">
              <a:buNone/>
              <a:defRPr>
                <a:solidFill>
                  <a:srgbClr val="FF0000"/>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43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67524-FB75-4A1F-A2BD-4940B0C0B791}" type="datetimeFigureOut">
              <a:rPr lang="en-GB" smtClean="0"/>
              <a:t>30/04/2026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144070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33342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33342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2867524-FB75-4A1F-A2BD-4940B0C0B79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1366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26547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26547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715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867524-FB75-4A1F-A2BD-4940B0C0B791}" type="datetimeFigureOut">
              <a:rPr lang="en-GB" smtClean="0"/>
              <a:t>30/04/2026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15559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2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867524-FB75-4A1F-A2BD-4940B0C0B791}" type="datetimeFigureOut">
              <a:rPr lang="en-GB" smtClean="0"/>
              <a:t>30/04/2026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F6A84-D864-42B9-900A-A12F4CA6E016}" type="slidenum">
              <a:rPr lang="en-GB" smtClean="0"/>
              <a:t>‹#›</a:t>
            </a:fld>
            <a:endParaRPr lang="en-GB"/>
          </a:p>
        </p:txBody>
      </p:sp>
    </p:spTree>
    <p:extLst>
      <p:ext uri="{BB962C8B-B14F-4D97-AF65-F5344CB8AC3E}">
        <p14:creationId xmlns:p14="http://schemas.microsoft.com/office/powerpoint/2010/main" val="11727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humanitie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82000" y="6024537"/>
            <a:ext cx="757561" cy="786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904999" y="118818"/>
            <a:ext cx="7181852" cy="725424"/>
          </a:xfrm>
          <a:prstGeom prst="rect">
            <a:avLst/>
          </a:prstGeom>
          <a:solidFill>
            <a:srgbClr val="1F3864"/>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644" y="911228"/>
            <a:ext cx="9005207" cy="502385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8443D-079F-4359-B6C6-B7BC896C5D9F}" type="datetimeFigureOut">
              <a:rPr lang="en-GB" smtClean="0"/>
              <a:t>30/04/2026</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F6A84-D864-42B9-900A-A12F4CA6E016}" type="slidenum">
              <a:rPr lang="en-GB" smtClean="0"/>
              <a:t>‹#›</a:t>
            </a:fld>
            <a:endParaRPr lang="en-GB"/>
          </a:p>
        </p:txBody>
      </p:sp>
      <p:pic>
        <p:nvPicPr>
          <p:cNvPr id="7" name="Picture 6">
            <a:extLst>
              <a:ext uri="{FF2B5EF4-FFF2-40B4-BE49-F238E27FC236}">
                <a16:creationId xmlns:a16="http://schemas.microsoft.com/office/drawing/2014/main" id="{BAE7B95E-7733-4D16-ACCF-5F15B7C2BABC}"/>
              </a:ext>
            </a:extLst>
          </p:cNvPr>
          <p:cNvPicPr>
            <a:picLocks noChangeAspect="1"/>
          </p:cNvPicPr>
          <p:nvPr userDrawn="1"/>
        </p:nvPicPr>
        <p:blipFill>
          <a:blip r:embed="rId16"/>
          <a:stretch>
            <a:fillRect/>
          </a:stretch>
        </p:blipFill>
        <p:spPr>
          <a:xfrm>
            <a:off x="226966" y="261469"/>
            <a:ext cx="1535940" cy="362520"/>
          </a:xfrm>
          <a:prstGeom prst="rect">
            <a:avLst/>
          </a:prstGeom>
        </p:spPr>
      </p:pic>
    </p:spTree>
    <p:extLst>
      <p:ext uri="{BB962C8B-B14F-4D97-AF65-F5344CB8AC3E}">
        <p14:creationId xmlns:p14="http://schemas.microsoft.com/office/powerpoint/2010/main" val="1917267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Lst>
  <p:txStyles>
    <p:titleStyle>
      <a:lvl1pPr algn="l" defTabSz="914400" rtl="0" eaLnBrk="1" latinLnBrk="0" hangingPunct="1">
        <a:lnSpc>
          <a:spcPct val="90000"/>
        </a:lnSpc>
        <a:spcBef>
          <a:spcPct val="0"/>
        </a:spcBef>
        <a:buNone/>
        <a:defRPr sz="3200" kern="1200">
          <a:solidFill>
            <a:srgbClr val="FFC000"/>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2E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2E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2E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2E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2E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youtu.be/A_Ro0NvttVE?list=PLJ8K__5RbGziy3GTA9hUBPK_e8nKfVaH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youtu.be/tIpK1-yKWk0?list=PLJ8K__5RbGziy3GTA9hUBPK_e8nKfVaH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GB" dirty="0"/>
              <a:t>Revision techniques</a:t>
            </a:r>
          </a:p>
        </p:txBody>
      </p:sp>
      <p:sp>
        <p:nvSpPr>
          <p:cNvPr id="19" name="Subtitle 2">
            <a:extLst>
              <a:ext uri="{FF2B5EF4-FFF2-40B4-BE49-F238E27FC236}">
                <a16:creationId xmlns:a16="http://schemas.microsoft.com/office/drawing/2014/main" id="{D4BA525B-9BE1-460D-9512-0BA71B1568DC}"/>
              </a:ext>
            </a:extLst>
          </p:cNvPr>
          <p:cNvSpPr>
            <a:spLocks noGrp="1"/>
          </p:cNvSpPr>
          <p:nvPr>
            <p:ph type="subTitle" idx="1"/>
          </p:nvPr>
        </p:nvSpPr>
        <p:spPr>
          <a:xfrm>
            <a:off x="457200" y="2832051"/>
            <a:ext cx="8329067" cy="1100578"/>
          </a:xfrm>
        </p:spPr>
        <p:txBody>
          <a:bodyPr anchor="ctr"/>
          <a:lstStyle/>
          <a:p>
            <a:pPr algn="ctr"/>
            <a:r>
              <a:rPr lang="en-GB" dirty="0"/>
              <a:t>Learning objective: To understand how to make an effective flashcard and use flashcards as a revision technique.</a:t>
            </a:r>
          </a:p>
        </p:txBody>
      </p:sp>
      <p:sp>
        <p:nvSpPr>
          <p:cNvPr id="20" name="Text Placeholder 3">
            <a:extLst>
              <a:ext uri="{FF2B5EF4-FFF2-40B4-BE49-F238E27FC236}">
                <a16:creationId xmlns:a16="http://schemas.microsoft.com/office/drawing/2014/main" id="{C63D5EE9-FA4A-44C3-BEC5-550C743A7D06}"/>
              </a:ext>
            </a:extLst>
          </p:cNvPr>
          <p:cNvSpPr>
            <a:spLocks noGrp="1"/>
          </p:cNvSpPr>
          <p:nvPr>
            <p:ph type="body" sz="quarter" idx="10"/>
          </p:nvPr>
        </p:nvSpPr>
        <p:spPr>
          <a:xfrm>
            <a:off x="457199" y="4068838"/>
            <a:ext cx="5492567" cy="2453881"/>
          </a:xfrm>
        </p:spPr>
        <p:txBody>
          <a:bodyPr>
            <a:normAutofit fontScale="85000" lnSpcReduction="20000"/>
          </a:bodyPr>
          <a:lstStyle/>
          <a:p>
            <a:pPr>
              <a:lnSpc>
                <a:spcPct val="110000"/>
              </a:lnSpc>
            </a:pPr>
            <a:r>
              <a:rPr lang="en-GB" u="sng" dirty="0"/>
              <a:t>Memory recall activity:</a:t>
            </a:r>
          </a:p>
          <a:p>
            <a:pPr>
              <a:lnSpc>
                <a:spcPct val="110000"/>
              </a:lnSpc>
            </a:pPr>
            <a:r>
              <a:rPr lang="en-GB" dirty="0"/>
              <a:t>1. Label the 3 types of memory on the diagram.</a:t>
            </a:r>
          </a:p>
          <a:p>
            <a:pPr>
              <a:lnSpc>
                <a:spcPct val="110000"/>
              </a:lnSpc>
            </a:pPr>
            <a:r>
              <a:rPr lang="en-GB" dirty="0"/>
              <a:t>2.Describe the 3 learning strategies (retrieval practice, dual coding and elaboration).</a:t>
            </a:r>
          </a:p>
        </p:txBody>
      </p:sp>
      <p:pic>
        <p:nvPicPr>
          <p:cNvPr id="10" name="Picture 2" descr="skill Icon 3265943">
            <a:extLst>
              <a:ext uri="{FF2B5EF4-FFF2-40B4-BE49-F238E27FC236}">
                <a16:creationId xmlns:a16="http://schemas.microsoft.com/office/drawing/2014/main" id="{64D0DC01-84C8-4461-A099-B3021B3C7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71599" y="104719"/>
            <a:ext cx="768104" cy="7582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246630" y="4088094"/>
            <a:ext cx="2539636" cy="2304845"/>
            <a:chOff x="3961329" y="1398654"/>
            <a:chExt cx="5088835" cy="4383009"/>
          </a:xfrm>
        </p:grpSpPr>
        <p:grpSp>
          <p:nvGrpSpPr>
            <p:cNvPr id="11" name="Group 10">
              <a:extLst>
                <a:ext uri="{FF2B5EF4-FFF2-40B4-BE49-F238E27FC236}">
                  <a16:creationId xmlns:a16="http://schemas.microsoft.com/office/drawing/2014/main" id="{677DA05F-03DA-4723-8C71-E42D62454120}"/>
                </a:ext>
              </a:extLst>
            </p:cNvPr>
            <p:cNvGrpSpPr/>
            <p:nvPr/>
          </p:nvGrpSpPr>
          <p:grpSpPr>
            <a:xfrm>
              <a:off x="3961329" y="1398654"/>
              <a:ext cx="5088835" cy="4383009"/>
              <a:chOff x="4055164" y="2474991"/>
              <a:chExt cx="5088835" cy="4383009"/>
            </a:xfrm>
          </p:grpSpPr>
          <p:pic>
            <p:nvPicPr>
              <p:cNvPr id="12" name="Picture 2" descr="Short term and long term memory">
                <a:extLst>
                  <a:ext uri="{FF2B5EF4-FFF2-40B4-BE49-F238E27FC236}">
                    <a16:creationId xmlns:a16="http://schemas.microsoft.com/office/drawing/2014/main" id="{B4E510FD-A071-4995-AC34-AED92A8F90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348"/>
              <a:stretch/>
            </p:blipFill>
            <p:spPr bwMode="auto">
              <a:xfrm>
                <a:off x="4055164" y="2954337"/>
                <a:ext cx="5088835" cy="39036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9">
                <a:extLst>
                  <a:ext uri="{FF2B5EF4-FFF2-40B4-BE49-F238E27FC236}">
                    <a16:creationId xmlns:a16="http://schemas.microsoft.com/office/drawing/2014/main" id="{432AE30C-F213-42C9-A42A-0319F34738CC}"/>
                  </a:ext>
                </a:extLst>
              </p:cNvPr>
              <p:cNvSpPr/>
              <p:nvPr/>
            </p:nvSpPr>
            <p:spPr>
              <a:xfrm>
                <a:off x="6736864" y="2474991"/>
                <a:ext cx="170947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ysClr val="windowText" lastClr="000000"/>
                  </a:solidFill>
                </a:endParaRPr>
              </a:p>
            </p:txBody>
          </p:sp>
          <p:sp>
            <p:nvSpPr>
              <p:cNvPr id="14" name="Rectangle: Rounded Corners 6">
                <a:extLst>
                  <a:ext uri="{FF2B5EF4-FFF2-40B4-BE49-F238E27FC236}">
                    <a16:creationId xmlns:a16="http://schemas.microsoft.com/office/drawing/2014/main" id="{D213AC75-C375-4D10-A2D2-651D3A70160C}"/>
                  </a:ext>
                </a:extLst>
              </p:cNvPr>
              <p:cNvSpPr/>
              <p:nvPr/>
            </p:nvSpPr>
            <p:spPr>
              <a:xfrm>
                <a:off x="6590284" y="2573948"/>
                <a:ext cx="170947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ysClr val="windowText" lastClr="000000"/>
                  </a:solidFill>
                </a:endParaRPr>
              </a:p>
            </p:txBody>
          </p:sp>
        </p:grpSp>
        <p:sp>
          <p:nvSpPr>
            <p:cNvPr id="15" name="Rectangle: Rounded Corners 6">
              <a:extLst>
                <a:ext uri="{FF2B5EF4-FFF2-40B4-BE49-F238E27FC236}">
                  <a16:creationId xmlns:a16="http://schemas.microsoft.com/office/drawing/2014/main" id="{D213AC75-C375-4D10-A2D2-651D3A70160C}"/>
                </a:ext>
              </a:extLst>
            </p:cNvPr>
            <p:cNvSpPr/>
            <p:nvPr/>
          </p:nvSpPr>
          <p:spPr>
            <a:xfrm>
              <a:off x="4064145" y="3017627"/>
              <a:ext cx="170947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ysClr val="windowText" lastClr="000000"/>
                </a:solidFill>
              </a:endParaRPr>
            </a:p>
          </p:txBody>
        </p:sp>
        <p:sp>
          <p:nvSpPr>
            <p:cNvPr id="16" name="Rectangle: Rounded Corners 6">
              <a:extLst>
                <a:ext uri="{FF2B5EF4-FFF2-40B4-BE49-F238E27FC236}">
                  <a16:creationId xmlns:a16="http://schemas.microsoft.com/office/drawing/2014/main" id="{D213AC75-C375-4D10-A2D2-651D3A70160C}"/>
                </a:ext>
              </a:extLst>
            </p:cNvPr>
            <p:cNvSpPr/>
            <p:nvPr/>
          </p:nvSpPr>
          <p:spPr>
            <a:xfrm>
              <a:off x="6929265" y="3011012"/>
              <a:ext cx="194762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ysClr val="windowText" lastClr="000000"/>
                </a:solidFill>
              </a:endParaRPr>
            </a:p>
          </p:txBody>
        </p:sp>
      </p:grpSp>
    </p:spTree>
    <p:extLst>
      <p:ext uri="{BB962C8B-B14F-4D97-AF65-F5344CB8AC3E}">
        <p14:creationId xmlns:p14="http://schemas.microsoft.com/office/powerpoint/2010/main" val="1110654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340" y="1225687"/>
            <a:ext cx="6447340" cy="3416320"/>
          </a:xfrm>
          <a:prstGeom prst="rect">
            <a:avLst/>
          </a:prstGeom>
        </p:spPr>
        <p:txBody>
          <a:bodyPr wrap="square">
            <a:spAutoFit/>
          </a:bodyPr>
          <a:lstStyle/>
          <a:p>
            <a:r>
              <a:rPr lang="en-GB" sz="2400" dirty="0">
                <a:solidFill>
                  <a:srgbClr val="002060"/>
                </a:solidFill>
              </a:rPr>
              <a:t>Note taking is also an important skill; both in lessons and for revision. It is important to understand that note taking is </a:t>
            </a:r>
            <a:r>
              <a:rPr lang="en-GB" sz="2400" b="1" dirty="0">
                <a:solidFill>
                  <a:srgbClr val="002060"/>
                </a:solidFill>
              </a:rPr>
              <a:t>not</a:t>
            </a:r>
            <a:r>
              <a:rPr lang="en-GB" sz="2400" dirty="0">
                <a:solidFill>
                  <a:srgbClr val="002060"/>
                </a:solidFill>
              </a:rPr>
              <a:t> the same as copying down information!</a:t>
            </a:r>
          </a:p>
          <a:p>
            <a:endParaRPr lang="en-GB" sz="2400" dirty="0">
              <a:solidFill>
                <a:srgbClr val="002060"/>
              </a:solidFill>
            </a:endParaRPr>
          </a:p>
          <a:p>
            <a:r>
              <a:rPr lang="en-GB" sz="2400" dirty="0">
                <a:solidFill>
                  <a:srgbClr val="002060"/>
                </a:solidFill>
              </a:rPr>
              <a:t>The notes you take will be used for your revision at some point. It could be an end of topic test, an end of year assessment or using your Year 10 books to revise for your real GCSE exams!</a:t>
            </a:r>
          </a:p>
        </p:txBody>
      </p:sp>
      <p:pic>
        <p:nvPicPr>
          <p:cNvPr id="7" name="Picture 6"/>
          <p:cNvPicPr>
            <a:picLocks noChangeAspect="1"/>
          </p:cNvPicPr>
          <p:nvPr/>
        </p:nvPicPr>
        <p:blipFill>
          <a:blip r:embed="rId4"/>
          <a:stretch>
            <a:fillRect/>
          </a:stretch>
        </p:blipFill>
        <p:spPr>
          <a:xfrm>
            <a:off x="6762934" y="1454367"/>
            <a:ext cx="2161610" cy="2882146"/>
          </a:xfrm>
          <a:prstGeom prst="rect">
            <a:avLst/>
          </a:prstGeom>
        </p:spPr>
      </p:pic>
      <p:sp>
        <p:nvSpPr>
          <p:cNvPr id="9" name="Rectangle 8"/>
          <p:cNvSpPr/>
          <p:nvPr/>
        </p:nvSpPr>
        <p:spPr>
          <a:xfrm>
            <a:off x="136340" y="4946639"/>
            <a:ext cx="8314522" cy="1569660"/>
          </a:xfrm>
          <a:prstGeom prst="rect">
            <a:avLst/>
          </a:prstGeom>
        </p:spPr>
        <p:txBody>
          <a:bodyPr wrap="square">
            <a:spAutoFit/>
          </a:bodyPr>
          <a:lstStyle/>
          <a:p>
            <a:r>
              <a:rPr lang="en-GB" sz="2400" dirty="0">
                <a:solidFill>
                  <a:srgbClr val="002060"/>
                </a:solidFill>
              </a:rPr>
              <a:t>Therefore it is important you make purposeful notes. Make sure your notes are as neat as possible, well structured, use headings/sub-headings, label diagrams, highlight key terms, develop your work in green pen etc. </a:t>
            </a:r>
          </a:p>
        </p:txBody>
      </p:sp>
    </p:spTree>
    <p:extLst>
      <p:ext uri="{BB962C8B-B14F-4D97-AF65-F5344CB8AC3E}">
        <p14:creationId xmlns:p14="http://schemas.microsoft.com/office/powerpoint/2010/main" val="4294960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340" y="1068062"/>
            <a:ext cx="8788204" cy="5509200"/>
          </a:xfrm>
          <a:prstGeom prst="rect">
            <a:avLst/>
          </a:prstGeom>
        </p:spPr>
        <p:txBody>
          <a:bodyPr wrap="square">
            <a:spAutoFit/>
          </a:bodyPr>
          <a:lstStyle/>
          <a:p>
            <a:r>
              <a:rPr lang="en-GB" sz="3200" dirty="0">
                <a:solidFill>
                  <a:srgbClr val="002060"/>
                </a:solidFill>
              </a:rPr>
              <a:t>The purpose of taking notes is to record the most important information for you to later recite. To do this effectively, use the rule of SCORE:</a:t>
            </a:r>
          </a:p>
          <a:p>
            <a:pPr marL="457200" indent="-457200">
              <a:buFont typeface="Arial" panose="020B0604020202020204" pitchFamily="34" charset="0"/>
              <a:buChar char="•"/>
            </a:pPr>
            <a:r>
              <a:rPr lang="en-GB" sz="3200" b="1" dirty="0">
                <a:solidFill>
                  <a:srgbClr val="FF0000"/>
                </a:solidFill>
              </a:rPr>
              <a:t>S</a:t>
            </a:r>
            <a:r>
              <a:rPr lang="en-GB" sz="3200" dirty="0">
                <a:solidFill>
                  <a:srgbClr val="FF0000"/>
                </a:solidFill>
              </a:rPr>
              <a:t>elect</a:t>
            </a:r>
            <a:r>
              <a:rPr lang="en-GB" sz="3200" dirty="0">
                <a:solidFill>
                  <a:srgbClr val="002060"/>
                </a:solidFill>
              </a:rPr>
              <a:t> the most important information (things you didn’t already know/understand)</a:t>
            </a:r>
          </a:p>
          <a:p>
            <a:pPr marL="457200" indent="-457200">
              <a:buFont typeface="Arial" panose="020B0604020202020204" pitchFamily="34" charset="0"/>
              <a:buChar char="•"/>
            </a:pPr>
            <a:r>
              <a:rPr lang="en-GB" sz="3200" b="1" dirty="0">
                <a:solidFill>
                  <a:srgbClr val="00B050"/>
                </a:solidFill>
              </a:rPr>
              <a:t>C</a:t>
            </a:r>
            <a:r>
              <a:rPr lang="en-GB" sz="3200" dirty="0">
                <a:solidFill>
                  <a:srgbClr val="00B050"/>
                </a:solidFill>
              </a:rPr>
              <a:t>ondense</a:t>
            </a:r>
            <a:r>
              <a:rPr lang="en-GB" sz="3200" dirty="0">
                <a:solidFill>
                  <a:srgbClr val="002060"/>
                </a:solidFill>
              </a:rPr>
              <a:t> the information into short points</a:t>
            </a:r>
          </a:p>
          <a:p>
            <a:pPr marL="457200" indent="-457200">
              <a:buFont typeface="Arial" panose="020B0604020202020204" pitchFamily="34" charset="0"/>
              <a:buChar char="•"/>
            </a:pPr>
            <a:r>
              <a:rPr lang="en-GB" sz="3200" b="1" dirty="0">
                <a:solidFill>
                  <a:srgbClr val="00B0F0"/>
                </a:solidFill>
              </a:rPr>
              <a:t>O</a:t>
            </a:r>
            <a:r>
              <a:rPr lang="en-GB" sz="3200" dirty="0">
                <a:solidFill>
                  <a:srgbClr val="00B0F0"/>
                </a:solidFill>
              </a:rPr>
              <a:t>rganise</a:t>
            </a:r>
            <a:r>
              <a:rPr lang="en-GB" sz="3200" dirty="0">
                <a:solidFill>
                  <a:srgbClr val="002060"/>
                </a:solidFill>
              </a:rPr>
              <a:t> your notes with sub-headings</a:t>
            </a:r>
          </a:p>
          <a:p>
            <a:pPr marL="457200" indent="-457200">
              <a:buFont typeface="Arial" panose="020B0604020202020204" pitchFamily="34" charset="0"/>
              <a:buChar char="•"/>
            </a:pPr>
            <a:r>
              <a:rPr lang="en-GB" sz="3200" b="1" dirty="0">
                <a:solidFill>
                  <a:srgbClr val="FFC000"/>
                </a:solidFill>
              </a:rPr>
              <a:t>R</a:t>
            </a:r>
            <a:r>
              <a:rPr lang="en-GB" sz="3200" dirty="0">
                <a:solidFill>
                  <a:srgbClr val="FFC000"/>
                </a:solidFill>
              </a:rPr>
              <a:t>ephrase</a:t>
            </a:r>
            <a:r>
              <a:rPr lang="en-GB" sz="3200" dirty="0">
                <a:solidFill>
                  <a:srgbClr val="002060"/>
                </a:solidFill>
              </a:rPr>
              <a:t> sentences so they are in your own words and in a language you understand</a:t>
            </a:r>
          </a:p>
          <a:p>
            <a:pPr marL="457200" indent="-457200">
              <a:buFont typeface="Arial" panose="020B0604020202020204" pitchFamily="34" charset="0"/>
              <a:buChar char="•"/>
            </a:pPr>
            <a:r>
              <a:rPr lang="en-GB" sz="3200" b="1" dirty="0">
                <a:solidFill>
                  <a:srgbClr val="7030A0"/>
                </a:solidFill>
              </a:rPr>
              <a:t>E</a:t>
            </a:r>
            <a:r>
              <a:rPr lang="en-GB" sz="3200" dirty="0">
                <a:solidFill>
                  <a:srgbClr val="7030A0"/>
                </a:solidFill>
              </a:rPr>
              <a:t>laborate</a:t>
            </a:r>
            <a:r>
              <a:rPr lang="en-GB" sz="3200" dirty="0">
                <a:solidFill>
                  <a:srgbClr val="002060"/>
                </a:solidFill>
              </a:rPr>
              <a:t>; make connections between knowledge</a:t>
            </a:r>
          </a:p>
        </p:txBody>
      </p:sp>
    </p:spTree>
    <p:extLst>
      <p:ext uri="{BB962C8B-B14F-4D97-AF65-F5344CB8AC3E}">
        <p14:creationId xmlns:p14="http://schemas.microsoft.com/office/powerpoint/2010/main" val="3667899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Independent practice</a:t>
            </a:r>
          </a:p>
        </p:txBody>
      </p:sp>
      <p:pic>
        <p:nvPicPr>
          <p:cNvPr id="1026" name="Picture 2" descr="working Icon 3152729">
            <a:extLst>
              <a:ext uri="{FF2B5EF4-FFF2-40B4-BE49-F238E27FC236}">
                <a16:creationId xmlns:a16="http://schemas.microsoft.com/office/drawing/2014/main" id="{222FEA1F-8307-4248-850A-0D3FB7269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ornell Note Taking — The Best Way To Take Notes Explained | by GoodNotes |  GoodNotes 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6583680" y="948690"/>
            <a:ext cx="2478676" cy="477053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600" u="sng" dirty="0">
                <a:solidFill>
                  <a:srgbClr val="002060"/>
                </a:solidFill>
              </a:rPr>
              <a:t>Task - In your exercise book, practice making notes on this information using the rule of SCORE:</a:t>
            </a:r>
            <a:endParaRPr lang="en-GB" sz="1600" b="1" u="sng" dirty="0">
              <a:solidFill>
                <a:srgbClr val="FF0000"/>
              </a:solidFill>
            </a:endParaRPr>
          </a:p>
          <a:p>
            <a:r>
              <a:rPr lang="en-GB" sz="1600" b="1" dirty="0">
                <a:solidFill>
                  <a:srgbClr val="FF0000"/>
                </a:solidFill>
              </a:rPr>
              <a:t>S</a:t>
            </a:r>
            <a:r>
              <a:rPr lang="en-GB" sz="1600" dirty="0">
                <a:solidFill>
                  <a:srgbClr val="FF0000"/>
                </a:solidFill>
              </a:rPr>
              <a:t>elect</a:t>
            </a:r>
            <a:r>
              <a:rPr lang="en-GB" sz="1600" dirty="0">
                <a:solidFill>
                  <a:srgbClr val="002060"/>
                </a:solidFill>
              </a:rPr>
              <a:t> the most important information (things you didn’t already know/understand)</a:t>
            </a:r>
          </a:p>
          <a:p>
            <a:r>
              <a:rPr lang="en-GB" sz="1600" b="1" dirty="0">
                <a:solidFill>
                  <a:srgbClr val="00B050"/>
                </a:solidFill>
              </a:rPr>
              <a:t>C</a:t>
            </a:r>
            <a:r>
              <a:rPr lang="en-GB" sz="1600" dirty="0">
                <a:solidFill>
                  <a:srgbClr val="00B050"/>
                </a:solidFill>
              </a:rPr>
              <a:t>ondense</a:t>
            </a:r>
            <a:r>
              <a:rPr lang="en-GB" sz="1600" dirty="0">
                <a:solidFill>
                  <a:srgbClr val="002060"/>
                </a:solidFill>
              </a:rPr>
              <a:t> the information into short points</a:t>
            </a:r>
          </a:p>
          <a:p>
            <a:r>
              <a:rPr lang="en-GB" sz="1600" b="1" dirty="0">
                <a:solidFill>
                  <a:srgbClr val="00B0F0"/>
                </a:solidFill>
              </a:rPr>
              <a:t>O</a:t>
            </a:r>
            <a:r>
              <a:rPr lang="en-GB" sz="1600" dirty="0">
                <a:solidFill>
                  <a:srgbClr val="00B0F0"/>
                </a:solidFill>
              </a:rPr>
              <a:t>rganise</a:t>
            </a:r>
            <a:r>
              <a:rPr lang="en-GB" sz="1600" dirty="0">
                <a:solidFill>
                  <a:srgbClr val="002060"/>
                </a:solidFill>
              </a:rPr>
              <a:t> your notes with sub-headings</a:t>
            </a:r>
          </a:p>
          <a:p>
            <a:r>
              <a:rPr lang="en-GB" sz="1600" b="1" dirty="0">
                <a:solidFill>
                  <a:srgbClr val="FFC000"/>
                </a:solidFill>
              </a:rPr>
              <a:t>R</a:t>
            </a:r>
            <a:r>
              <a:rPr lang="en-GB" sz="1600" dirty="0">
                <a:solidFill>
                  <a:srgbClr val="FFC000"/>
                </a:solidFill>
              </a:rPr>
              <a:t>ephrase</a:t>
            </a:r>
            <a:r>
              <a:rPr lang="en-GB" sz="1600" dirty="0">
                <a:solidFill>
                  <a:srgbClr val="002060"/>
                </a:solidFill>
              </a:rPr>
              <a:t> sentences so they are in your own words and in a language you understand</a:t>
            </a:r>
          </a:p>
          <a:p>
            <a:r>
              <a:rPr lang="en-GB" sz="1600" b="1" dirty="0">
                <a:solidFill>
                  <a:srgbClr val="7030A0"/>
                </a:solidFill>
              </a:rPr>
              <a:t>E</a:t>
            </a:r>
            <a:r>
              <a:rPr lang="en-GB" sz="1600" dirty="0">
                <a:solidFill>
                  <a:srgbClr val="7030A0"/>
                </a:solidFill>
              </a:rPr>
              <a:t>laborate</a:t>
            </a:r>
            <a:r>
              <a:rPr lang="en-GB" sz="1600" dirty="0">
                <a:solidFill>
                  <a:srgbClr val="002060"/>
                </a:solidFill>
              </a:rPr>
              <a:t>; make connections between knowledge</a:t>
            </a:r>
          </a:p>
        </p:txBody>
      </p:sp>
      <p:sp>
        <p:nvSpPr>
          <p:cNvPr id="11" name="Rectangle 10"/>
          <p:cNvSpPr/>
          <p:nvPr/>
        </p:nvSpPr>
        <p:spPr>
          <a:xfrm>
            <a:off x="155575" y="948690"/>
            <a:ext cx="6306186" cy="5760000"/>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r>
              <a:rPr lang="en-GB" sz="1500" b="1" u="sng" dirty="0">
                <a:solidFill>
                  <a:srgbClr val="002060"/>
                </a:solidFill>
              </a:rPr>
              <a:t>Physics - Gravitational fields:</a:t>
            </a:r>
          </a:p>
          <a:p>
            <a:r>
              <a:rPr lang="en-GB" sz="1500" dirty="0">
                <a:solidFill>
                  <a:srgbClr val="002060"/>
                </a:solidFill>
              </a:rPr>
              <a:t>All objects with mass produce a gravitational field. The more mass an object has, the greater its gravitational field will be.</a:t>
            </a:r>
          </a:p>
          <a:p>
            <a:endParaRPr lang="en-GB" sz="1500" dirty="0">
              <a:solidFill>
                <a:srgbClr val="002060"/>
              </a:solidFill>
            </a:endParaRPr>
          </a:p>
          <a:p>
            <a:r>
              <a:rPr lang="en-GB" sz="1500" dirty="0">
                <a:solidFill>
                  <a:srgbClr val="002060"/>
                </a:solidFill>
              </a:rPr>
              <a:t>Weight is the force acting on an object due to gravity - it has the unit </a:t>
            </a:r>
            <a:r>
              <a:rPr lang="en-GB" sz="1500" dirty="0" err="1">
                <a:solidFill>
                  <a:srgbClr val="002060"/>
                </a:solidFill>
              </a:rPr>
              <a:t>newtons</a:t>
            </a:r>
            <a:r>
              <a:rPr lang="en-GB" sz="1500" dirty="0">
                <a:solidFill>
                  <a:srgbClr val="002060"/>
                </a:solidFill>
              </a:rPr>
              <a:t> (N) and acts towards the centre of a gravitational field. The weight of an object can be measured using a calibrated spring-balance, often called a Newton meter.</a:t>
            </a:r>
          </a:p>
          <a:p>
            <a:endParaRPr lang="en-GB" sz="1500" dirty="0">
              <a:solidFill>
                <a:srgbClr val="002060"/>
              </a:solidFill>
            </a:endParaRPr>
          </a:p>
          <a:p>
            <a:r>
              <a:rPr lang="en-GB" sz="1500" dirty="0">
                <a:solidFill>
                  <a:srgbClr val="002060"/>
                </a:solidFill>
              </a:rPr>
              <a:t>Weight is a non-contact force because gravity exerts its force through a field. An object does not need to be touching the Earth to have a weight. Gravitational field strength (</a:t>
            </a:r>
            <a:r>
              <a:rPr lang="en-GB" sz="1500" i="1" dirty="0">
                <a:solidFill>
                  <a:srgbClr val="002060"/>
                </a:solidFill>
              </a:rPr>
              <a:t>g</a:t>
            </a:r>
            <a:r>
              <a:rPr lang="en-GB" sz="1500" dirty="0">
                <a:solidFill>
                  <a:srgbClr val="002060"/>
                </a:solidFill>
              </a:rPr>
              <a:t>) is measured in </a:t>
            </a:r>
            <a:r>
              <a:rPr lang="en-GB" sz="1500" dirty="0" err="1">
                <a:solidFill>
                  <a:srgbClr val="002060"/>
                </a:solidFill>
              </a:rPr>
              <a:t>newtons</a:t>
            </a:r>
            <a:r>
              <a:rPr lang="en-GB" sz="1500" dirty="0">
                <a:solidFill>
                  <a:srgbClr val="002060"/>
                </a:solidFill>
              </a:rPr>
              <a:t> per kilogram (N/kg). The Earth's gravitational field strength is 9.8 N/kg. This means that for each kg of mass, an object will experience 9.8 N of force.</a:t>
            </a:r>
          </a:p>
          <a:p>
            <a:endParaRPr lang="en-GB" sz="1500" dirty="0">
              <a:solidFill>
                <a:srgbClr val="002060"/>
              </a:solidFill>
            </a:endParaRPr>
          </a:p>
          <a:p>
            <a:r>
              <a:rPr lang="en-GB" sz="1500" dirty="0">
                <a:solidFill>
                  <a:srgbClr val="002060"/>
                </a:solidFill>
              </a:rPr>
              <a:t>Where there is a weaker gravitational field, the weight of an object is smaller. For example, the gravitational field strength of the Moon is 1.6 N/kg. This means that for each kg of mass, an object will experience 1.6 N of force. Therefore, an astronaut will weigh less on the Moon than they do on the Earth.</a:t>
            </a:r>
          </a:p>
          <a:p>
            <a:endParaRPr lang="en-GB" sz="1500" b="1" dirty="0">
              <a:solidFill>
                <a:srgbClr val="002060"/>
              </a:solidFill>
            </a:endParaRPr>
          </a:p>
          <a:p>
            <a:r>
              <a:rPr lang="en-GB" sz="1500" dirty="0">
                <a:solidFill>
                  <a:srgbClr val="002060"/>
                </a:solidFill>
              </a:rPr>
              <a:t>Weight caused by gravity is not always obvious. Astronauts on the International Space Station appear to be weightless. However, they are still orbiting the Earth and are within its gravitational field, so they still have weight. They seem to be weightless because both they and the space station are constantly falling towards the Earth.</a:t>
            </a:r>
          </a:p>
        </p:txBody>
      </p:sp>
    </p:spTree>
    <p:extLst>
      <p:ext uri="{BB962C8B-B14F-4D97-AF65-F5344CB8AC3E}">
        <p14:creationId xmlns:p14="http://schemas.microsoft.com/office/powerpoint/2010/main" val="11690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Independent practice</a:t>
            </a:r>
          </a:p>
        </p:txBody>
      </p:sp>
      <p:pic>
        <p:nvPicPr>
          <p:cNvPr id="1026" name="Picture 2" descr="working Icon 3152729">
            <a:extLst>
              <a:ext uri="{FF2B5EF4-FFF2-40B4-BE49-F238E27FC236}">
                <a16:creationId xmlns:a16="http://schemas.microsoft.com/office/drawing/2014/main" id="{222FEA1F-8307-4248-850A-0D3FB7269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ornell Note Taking — The Best Way To Take Notes Explained | by GoodNotes |  GoodNotes 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4233672" y="1030037"/>
            <a:ext cx="4763897" cy="1892808"/>
          </a:xfrm>
          <a:prstGeom prst="rect">
            <a:avLst/>
          </a:prstGeom>
        </p:spPr>
      </p:pic>
      <p:sp>
        <p:nvSpPr>
          <p:cNvPr id="9" name="Rectangle 8"/>
          <p:cNvSpPr/>
          <p:nvPr/>
        </p:nvSpPr>
        <p:spPr>
          <a:xfrm>
            <a:off x="155575" y="1166043"/>
            <a:ext cx="4013310" cy="1754326"/>
          </a:xfrm>
          <a:prstGeom prst="rect">
            <a:avLst/>
          </a:prstGeom>
        </p:spPr>
        <p:txBody>
          <a:bodyPr wrap="square">
            <a:spAutoFit/>
          </a:bodyPr>
          <a:lstStyle/>
          <a:p>
            <a:r>
              <a:rPr lang="en-GB" sz="2700" dirty="0">
                <a:solidFill>
                  <a:srgbClr val="002060"/>
                </a:solidFill>
              </a:rPr>
              <a:t>You are now going to practice Cornell note-taking using one of your KOs. Instructions:</a:t>
            </a:r>
          </a:p>
        </p:txBody>
      </p:sp>
      <p:sp>
        <p:nvSpPr>
          <p:cNvPr id="8" name="TextBox 7"/>
          <p:cNvSpPr txBox="1"/>
          <p:nvPr/>
        </p:nvSpPr>
        <p:spPr>
          <a:xfrm>
            <a:off x="91567" y="3035280"/>
            <a:ext cx="8970789" cy="3416320"/>
          </a:xfrm>
          <a:prstGeom prst="rect">
            <a:avLst/>
          </a:prstGeom>
          <a:noFill/>
        </p:spPr>
        <p:txBody>
          <a:bodyPr wrap="square" rtlCol="0">
            <a:spAutoFit/>
          </a:bodyPr>
          <a:lstStyle/>
          <a:p>
            <a:pPr marL="342900" indent="-342900">
              <a:buFont typeface="+mj-lt"/>
              <a:buAutoNum type="arabicPeriod"/>
            </a:pPr>
            <a:r>
              <a:rPr lang="en-GB" sz="2700" dirty="0">
                <a:solidFill>
                  <a:srgbClr val="002060"/>
                </a:solidFill>
              </a:rPr>
              <a:t>Split a page in your exercise book as shown in the diagram </a:t>
            </a:r>
          </a:p>
          <a:p>
            <a:pPr marL="342900" indent="-342900">
              <a:buFont typeface="+mj-lt"/>
              <a:buAutoNum type="arabicPeriod"/>
            </a:pPr>
            <a:r>
              <a:rPr lang="en-GB" sz="2700" dirty="0">
                <a:solidFill>
                  <a:srgbClr val="002060"/>
                </a:solidFill>
              </a:rPr>
              <a:t>Give your page a relevant title at the top e.g. River landscapes</a:t>
            </a:r>
          </a:p>
          <a:p>
            <a:pPr marL="342900" indent="-342900">
              <a:buFont typeface="+mj-lt"/>
              <a:buAutoNum type="arabicPeriod"/>
            </a:pPr>
            <a:r>
              <a:rPr lang="en-GB" sz="2700" dirty="0">
                <a:solidFill>
                  <a:srgbClr val="002060"/>
                </a:solidFill>
              </a:rPr>
              <a:t>Make short summary notes in the largest section (right-hand column)</a:t>
            </a:r>
          </a:p>
          <a:p>
            <a:pPr marL="342900" indent="-342900">
              <a:buFont typeface="+mj-lt"/>
              <a:buAutoNum type="arabicPeriod"/>
            </a:pPr>
            <a:r>
              <a:rPr lang="en-GB" sz="2700" dirty="0">
                <a:solidFill>
                  <a:srgbClr val="002060"/>
                </a:solidFill>
              </a:rPr>
              <a:t>Along the left-hand column, write questions to test the knowledge from the right-hand column</a:t>
            </a:r>
          </a:p>
          <a:p>
            <a:pPr marL="342900" indent="-342900">
              <a:buFont typeface="+mj-lt"/>
              <a:buAutoNum type="arabicPeriod"/>
            </a:pPr>
            <a:r>
              <a:rPr lang="en-GB" sz="2700" dirty="0">
                <a:solidFill>
                  <a:srgbClr val="002060"/>
                </a:solidFill>
              </a:rPr>
              <a:t>Write a summary of the topic at the bottom</a:t>
            </a:r>
          </a:p>
        </p:txBody>
      </p:sp>
    </p:spTree>
    <p:extLst>
      <p:ext uri="{BB962C8B-B14F-4D97-AF65-F5344CB8AC3E}">
        <p14:creationId xmlns:p14="http://schemas.microsoft.com/office/powerpoint/2010/main" val="137599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p:txBody>
          <a:bodyPr/>
          <a:lstStyle/>
          <a:p>
            <a:r>
              <a:rPr lang="en-GB" dirty="0"/>
              <a:t>Mark/develop your answers</a:t>
            </a:r>
          </a:p>
        </p:txBody>
      </p:sp>
      <p:sp>
        <p:nvSpPr>
          <p:cNvPr id="2" name="Rectangle 1"/>
          <p:cNvSpPr/>
          <p:nvPr/>
        </p:nvSpPr>
        <p:spPr>
          <a:xfrm>
            <a:off x="164591" y="1048804"/>
            <a:ext cx="4785361" cy="5632311"/>
          </a:xfrm>
          <a:prstGeom prst="rect">
            <a:avLst/>
          </a:prstGeom>
        </p:spPr>
        <p:txBody>
          <a:bodyPr wrap="square">
            <a:spAutoFit/>
          </a:bodyPr>
          <a:lstStyle/>
          <a:p>
            <a:r>
              <a:rPr lang="en-GB" sz="2400" dirty="0">
                <a:solidFill>
                  <a:srgbClr val="002060"/>
                </a:solidFill>
              </a:rPr>
              <a:t>Retrieval practice - </a:t>
            </a:r>
            <a:r>
              <a:rPr lang="en-GB" sz="2400" dirty="0">
                <a:solidFill>
                  <a:srgbClr val="00B050"/>
                </a:solidFill>
              </a:rPr>
              <a:t>A strategy used to enhance and boost learning through deliberately recalling information and examining what you know.</a:t>
            </a:r>
          </a:p>
          <a:p>
            <a:endParaRPr lang="en-GB" sz="2400" dirty="0">
              <a:solidFill>
                <a:srgbClr val="002060"/>
              </a:solidFill>
            </a:endParaRPr>
          </a:p>
          <a:p>
            <a:r>
              <a:rPr lang="en-GB" sz="2400" dirty="0">
                <a:solidFill>
                  <a:srgbClr val="002060"/>
                </a:solidFill>
              </a:rPr>
              <a:t>Dual coding - </a:t>
            </a:r>
            <a:r>
              <a:rPr lang="en-GB" sz="2400" dirty="0">
                <a:solidFill>
                  <a:srgbClr val="00B050"/>
                </a:solidFill>
              </a:rPr>
              <a:t>Combining visuals (picture) and verbal's (words) to help you retain information and retrieve it easier.</a:t>
            </a:r>
          </a:p>
          <a:p>
            <a:endParaRPr lang="en-GB" sz="2400" dirty="0">
              <a:solidFill>
                <a:srgbClr val="002060"/>
              </a:solidFill>
            </a:endParaRPr>
          </a:p>
          <a:p>
            <a:r>
              <a:rPr lang="en-GB" sz="2400" dirty="0">
                <a:solidFill>
                  <a:srgbClr val="002060"/>
                </a:solidFill>
              </a:rPr>
              <a:t>Elaboration - </a:t>
            </a:r>
            <a:r>
              <a:rPr lang="en-GB" sz="2400" dirty="0">
                <a:solidFill>
                  <a:srgbClr val="00B050"/>
                </a:solidFill>
              </a:rPr>
              <a:t>Making associations between the new information you're trying to learn and the information you already know by asking questions such as ‘how’ and ‘why.’</a:t>
            </a:r>
          </a:p>
        </p:txBody>
      </p:sp>
      <p:grpSp>
        <p:nvGrpSpPr>
          <p:cNvPr id="9" name="Group 8">
            <a:extLst>
              <a:ext uri="{FF2B5EF4-FFF2-40B4-BE49-F238E27FC236}">
                <a16:creationId xmlns:a16="http://schemas.microsoft.com/office/drawing/2014/main" id="{677DA05F-03DA-4723-8C71-E42D62454120}"/>
              </a:ext>
            </a:extLst>
          </p:cNvPr>
          <p:cNvGrpSpPr/>
          <p:nvPr/>
        </p:nvGrpSpPr>
        <p:grpSpPr>
          <a:xfrm>
            <a:off x="4949952" y="1058437"/>
            <a:ext cx="3909466" cy="3369323"/>
            <a:chOff x="4055164" y="2474991"/>
            <a:chExt cx="5088835" cy="4383009"/>
          </a:xfrm>
        </p:grpSpPr>
        <p:pic>
          <p:nvPicPr>
            <p:cNvPr id="12" name="Picture 2" descr="Short term and long term memory">
              <a:extLst>
                <a:ext uri="{FF2B5EF4-FFF2-40B4-BE49-F238E27FC236}">
                  <a16:creationId xmlns:a16="http://schemas.microsoft.com/office/drawing/2014/main" id="{B4E510FD-A071-4995-AC34-AED92A8F90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48"/>
            <a:stretch/>
          </p:blipFill>
          <p:spPr bwMode="auto">
            <a:xfrm>
              <a:off x="4055164" y="2954337"/>
              <a:ext cx="5088835" cy="39036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9">
              <a:extLst>
                <a:ext uri="{FF2B5EF4-FFF2-40B4-BE49-F238E27FC236}">
                  <a16:creationId xmlns:a16="http://schemas.microsoft.com/office/drawing/2014/main" id="{432AE30C-F213-42C9-A42A-0319F34738CC}"/>
                </a:ext>
              </a:extLst>
            </p:cNvPr>
            <p:cNvSpPr/>
            <p:nvPr/>
          </p:nvSpPr>
          <p:spPr>
            <a:xfrm>
              <a:off x="6736864" y="2474991"/>
              <a:ext cx="170947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ysClr val="windowText" lastClr="000000"/>
                </a:solidFill>
              </a:endParaRPr>
            </a:p>
          </p:txBody>
        </p:sp>
        <p:sp>
          <p:nvSpPr>
            <p:cNvPr id="14" name="Rectangle: Rounded Corners 6">
              <a:extLst>
                <a:ext uri="{FF2B5EF4-FFF2-40B4-BE49-F238E27FC236}">
                  <a16:creationId xmlns:a16="http://schemas.microsoft.com/office/drawing/2014/main" id="{D213AC75-C375-4D10-A2D2-651D3A70160C}"/>
                </a:ext>
              </a:extLst>
            </p:cNvPr>
            <p:cNvSpPr/>
            <p:nvPr/>
          </p:nvSpPr>
          <p:spPr>
            <a:xfrm>
              <a:off x="6590284" y="2573948"/>
              <a:ext cx="1709475" cy="1158294"/>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Working memory</a:t>
              </a:r>
            </a:p>
          </p:txBody>
        </p:sp>
      </p:grpSp>
    </p:spTree>
    <p:extLst>
      <p:ext uri="{BB962C8B-B14F-4D97-AF65-F5344CB8AC3E}">
        <p14:creationId xmlns:p14="http://schemas.microsoft.com/office/powerpoint/2010/main" val="2837374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1648" y="1085088"/>
            <a:ext cx="8619744" cy="2923877"/>
          </a:xfrm>
          <a:prstGeom prst="rect">
            <a:avLst/>
          </a:prstGeom>
          <a:noFill/>
        </p:spPr>
        <p:txBody>
          <a:bodyPr wrap="square" rtlCol="0">
            <a:spAutoFit/>
          </a:bodyPr>
          <a:lstStyle/>
          <a:p>
            <a:r>
              <a:rPr lang="en-GB" sz="2300" dirty="0">
                <a:solidFill>
                  <a:srgbClr val="002060"/>
                </a:solidFill>
              </a:rPr>
              <a:t>Flashcards are an effective revision technique to recall core knowledge. They can be used repeatedly to test your memory retrieval and can be effectively used by getting friends/family to test you:</a:t>
            </a:r>
          </a:p>
          <a:p>
            <a:r>
              <a:rPr lang="en-GB" sz="2300" dirty="0">
                <a:solidFill>
                  <a:srgbClr val="002060"/>
                </a:solidFill>
                <a:hlinkClick r:id="rId4"/>
              </a:rPr>
              <a:t>https://youtu.be/A_Ro0NvttVE?list=PLJ8K__5RbGziy3GTA9hUBPK_e8nKfVaH7</a:t>
            </a:r>
            <a:r>
              <a:rPr lang="en-GB" sz="2300" dirty="0">
                <a:solidFill>
                  <a:srgbClr val="002060"/>
                </a:solidFill>
              </a:rPr>
              <a:t> </a:t>
            </a:r>
          </a:p>
          <a:p>
            <a:endParaRPr lang="en-GB" sz="2300" dirty="0">
              <a:solidFill>
                <a:srgbClr val="002060"/>
              </a:solidFill>
            </a:endParaRPr>
          </a:p>
          <a:p>
            <a:r>
              <a:rPr lang="en-GB" sz="2300" dirty="0">
                <a:solidFill>
                  <a:srgbClr val="002060"/>
                </a:solidFill>
              </a:rPr>
              <a:t>Flashcards need to have a short, clear question on one side and then a short, summary answer on the back. See an example below:</a:t>
            </a:r>
          </a:p>
        </p:txBody>
      </p:sp>
      <p:graphicFrame>
        <p:nvGraphicFramePr>
          <p:cNvPr id="7" name="Table 6"/>
          <p:cNvGraphicFramePr>
            <a:graphicFrameLocks noGrp="1"/>
          </p:cNvGraphicFramePr>
          <p:nvPr>
            <p:extLst>
              <p:ext uri="{D42A27DB-BD31-4B8C-83A1-F6EECF244321}">
                <p14:modId xmlns:p14="http://schemas.microsoft.com/office/powerpoint/2010/main" val="3008086687"/>
              </p:ext>
            </p:extLst>
          </p:nvPr>
        </p:nvGraphicFramePr>
        <p:xfrm>
          <a:off x="231648" y="4003590"/>
          <a:ext cx="7590144" cy="255058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1753533821"/>
                    </a:ext>
                  </a:extLst>
                </a:gridCol>
                <a:gridCol w="390144">
                  <a:extLst>
                    <a:ext uri="{9D8B030D-6E8A-4147-A177-3AD203B41FA5}">
                      <a16:colId xmlns:a16="http://schemas.microsoft.com/office/drawing/2014/main" val="1592204578"/>
                    </a:ext>
                  </a:extLst>
                </a:gridCol>
                <a:gridCol w="3600000">
                  <a:extLst>
                    <a:ext uri="{9D8B030D-6E8A-4147-A177-3AD203B41FA5}">
                      <a16:colId xmlns:a16="http://schemas.microsoft.com/office/drawing/2014/main" val="4226935240"/>
                    </a:ext>
                  </a:extLst>
                </a:gridCol>
              </a:tblGrid>
              <a:tr h="2550580">
                <a:tc>
                  <a:txBody>
                    <a:bodyPr/>
                    <a:lstStyle/>
                    <a:p>
                      <a:pPr algn="ctr"/>
                      <a:r>
                        <a:rPr lang="en-GB" sz="2800" dirty="0">
                          <a:solidFill>
                            <a:srgbClr val="002060"/>
                          </a:solidFill>
                        </a:rPr>
                        <a:t>State two effects of climate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28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GB" sz="2800" b="0" i="1" dirty="0">
                          <a:solidFill>
                            <a:srgbClr val="002060"/>
                          </a:solidFill>
                        </a:rPr>
                        <a:t>An increase in extreme weather</a:t>
                      </a:r>
                      <a:r>
                        <a:rPr lang="en-GB" sz="2800" b="0" i="1" baseline="0" dirty="0">
                          <a:solidFill>
                            <a:srgbClr val="002060"/>
                          </a:solidFill>
                        </a:rPr>
                        <a:t> events.</a:t>
                      </a:r>
                    </a:p>
                    <a:p>
                      <a:pPr algn="ctr"/>
                      <a:endParaRPr lang="en-GB" sz="2800" b="0" i="1" baseline="0" dirty="0">
                        <a:solidFill>
                          <a:srgbClr val="002060"/>
                        </a:solidFill>
                      </a:endParaRPr>
                    </a:p>
                    <a:p>
                      <a:pPr algn="ctr"/>
                      <a:r>
                        <a:rPr lang="en-GB" sz="2800" b="0" i="1" baseline="0" dirty="0">
                          <a:solidFill>
                            <a:srgbClr val="002060"/>
                          </a:solidFill>
                        </a:rPr>
                        <a:t>A rise in sea levels due to thermal expansion.</a:t>
                      </a:r>
                      <a:endParaRPr lang="en-GB" sz="2800" b="0" i="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564769"/>
                  </a:ext>
                </a:extLst>
              </a:tr>
            </a:tbl>
          </a:graphicData>
        </a:graphic>
      </p:graphicFrame>
    </p:spTree>
    <p:extLst>
      <p:ext uri="{BB962C8B-B14F-4D97-AF65-F5344CB8AC3E}">
        <p14:creationId xmlns:p14="http://schemas.microsoft.com/office/powerpoint/2010/main" val="143978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C9EEB-DC58-82D6-FEA3-2FBE223DD97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12668E-64F7-E5B3-7F74-DE7EE6598729}"/>
              </a:ext>
            </a:extLst>
          </p:cNvPr>
          <p:cNvGraphicFramePr>
            <a:graphicFrameLocks noGrp="1"/>
          </p:cNvGraphicFramePr>
          <p:nvPr/>
        </p:nvGraphicFramePr>
        <p:xfrm>
          <a:off x="251096" y="758049"/>
          <a:ext cx="4726738" cy="5376432"/>
        </p:xfrm>
        <a:graphic>
          <a:graphicData uri="http://schemas.openxmlformats.org/drawingml/2006/table">
            <a:tbl>
              <a:tblPr firstRow="1" bandRow="1">
                <a:tableStyleId>{5940675A-B579-460E-94D1-54222C63F5DA}</a:tableStyleId>
              </a:tblPr>
              <a:tblGrid>
                <a:gridCol w="2235040">
                  <a:extLst>
                    <a:ext uri="{9D8B030D-6E8A-4147-A177-3AD203B41FA5}">
                      <a16:colId xmlns:a16="http://schemas.microsoft.com/office/drawing/2014/main" val="2560404914"/>
                    </a:ext>
                  </a:extLst>
                </a:gridCol>
                <a:gridCol w="2491698">
                  <a:extLst>
                    <a:ext uri="{9D8B030D-6E8A-4147-A177-3AD203B41FA5}">
                      <a16:colId xmlns:a16="http://schemas.microsoft.com/office/drawing/2014/main" val="3070156095"/>
                    </a:ext>
                  </a:extLst>
                </a:gridCol>
              </a:tblGrid>
              <a:tr h="422031">
                <a:tc gridSpan="2">
                  <a:txBody>
                    <a:bodyPr/>
                    <a:lstStyle/>
                    <a:p>
                      <a:pPr lvl="0" algn="ctr">
                        <a:buNone/>
                      </a:pPr>
                      <a:r>
                        <a:rPr lang="en-US" sz="2200" b="1" dirty="0"/>
                        <a:t>Bayonet Charge</a:t>
                      </a:r>
                      <a:endParaRPr lang="en-US" sz="1700" dirty="0"/>
                    </a:p>
                  </a:txBody>
                  <a:tcPr marL="84406" marR="84406" marT="42203" marB="42203"/>
                </a:tc>
                <a:tc hMerge="1">
                  <a:txBody>
                    <a:bodyPr/>
                    <a:lstStyle/>
                    <a:p>
                      <a:endParaRPr lang="en-US"/>
                    </a:p>
                  </a:txBody>
                  <a:tcPr/>
                </a:tc>
                <a:extLst>
                  <a:ext uri="{0D108BD9-81ED-4DB2-BD59-A6C34878D82A}">
                    <a16:rowId xmlns:a16="http://schemas.microsoft.com/office/drawing/2014/main" val="2743252180"/>
                  </a:ext>
                </a:extLst>
              </a:tr>
              <a:tr h="281354">
                <a:tc>
                  <a:txBody>
                    <a:bodyPr/>
                    <a:lstStyle/>
                    <a:p>
                      <a:pPr lvl="0">
                        <a:buNone/>
                      </a:pPr>
                      <a:r>
                        <a:rPr lang="en-US" sz="1300" dirty="0"/>
                        <a:t>Written by: Ted Hughes</a:t>
                      </a:r>
                      <a:endParaRPr lang="en-US" sz="1700" dirty="0"/>
                    </a:p>
                  </a:txBody>
                  <a:tcPr marL="84406" marR="84406" marT="42203" marB="42203"/>
                </a:tc>
                <a:tc>
                  <a:txBody>
                    <a:bodyPr/>
                    <a:lstStyle/>
                    <a:p>
                      <a:pPr lvl="0">
                        <a:buNone/>
                      </a:pPr>
                      <a:r>
                        <a:rPr lang="en-US" sz="1300" dirty="0"/>
                        <a:t>Written in: 1957 (post-WW2)</a:t>
                      </a:r>
                    </a:p>
                  </a:txBody>
                  <a:tcPr marL="84406" marR="84406" marT="42203" marB="42203"/>
                </a:tc>
                <a:extLst>
                  <a:ext uri="{0D108BD9-81ED-4DB2-BD59-A6C34878D82A}">
                    <a16:rowId xmlns:a16="http://schemas.microsoft.com/office/drawing/2014/main" val="4041125159"/>
                  </a:ext>
                </a:extLst>
              </a:tr>
              <a:tr h="934375">
                <a:tc>
                  <a:txBody>
                    <a:bodyPr/>
                    <a:lstStyle/>
                    <a:p>
                      <a:pPr algn="r"/>
                      <a:r>
                        <a:rPr lang="en-US" sz="1700" dirty="0"/>
                        <a:t>Title/theme</a:t>
                      </a:r>
                    </a:p>
                    <a:p>
                      <a:pPr lvl="0" algn="r">
                        <a:buNone/>
                      </a:pPr>
                      <a:endParaRPr lang="en-US" sz="1700" dirty="0"/>
                    </a:p>
                  </a:txBody>
                  <a:tcPr marL="84406" marR="84406" marT="42203" marB="42203"/>
                </a:tc>
                <a:tc>
                  <a:txBody>
                    <a:bodyPr/>
                    <a:lstStyle/>
                    <a:p>
                      <a:pPr lvl="0" algn="l">
                        <a:lnSpc>
                          <a:spcPct val="100000"/>
                        </a:lnSpc>
                        <a:spcBef>
                          <a:spcPts val="0"/>
                        </a:spcBef>
                        <a:spcAft>
                          <a:spcPts val="0"/>
                        </a:spcAft>
                        <a:buNone/>
                      </a:pPr>
                      <a:r>
                        <a:rPr lang="en-US" sz="1100" i="1" dirty="0"/>
                        <a:t>The "bayonet" is a weapon used in close combat, where the risk to personal safety is extremely great. "Charge" refers to running towards the enemy; however, "charge" also means duty.</a:t>
                      </a:r>
                    </a:p>
                  </a:txBody>
                  <a:tcPr marL="84406" marR="84406" marT="42203" marB="42203"/>
                </a:tc>
                <a:extLst>
                  <a:ext uri="{0D108BD9-81ED-4DB2-BD59-A6C34878D82A}">
                    <a16:rowId xmlns:a16="http://schemas.microsoft.com/office/drawing/2014/main" val="3449687494"/>
                  </a:ext>
                </a:extLst>
              </a:tr>
              <a:tr h="934375">
                <a:tc>
                  <a:txBody>
                    <a:bodyPr/>
                    <a:lstStyle/>
                    <a:p>
                      <a:pPr algn="r"/>
                      <a:r>
                        <a:rPr lang="en-US" sz="1700" dirty="0"/>
                        <a:t>Attitude/</a:t>
                      </a:r>
                    </a:p>
                    <a:p>
                      <a:pPr lvl="0" algn="r">
                        <a:buNone/>
                      </a:pPr>
                      <a:r>
                        <a:rPr lang="en-US" sz="1700" dirty="0"/>
                        <a:t>atmosphere</a:t>
                      </a:r>
                    </a:p>
                  </a:txBody>
                  <a:tcPr marL="84406" marR="84406" marT="42203" marB="42203"/>
                </a:tc>
                <a:tc>
                  <a:txBody>
                    <a:bodyPr/>
                    <a:lstStyle/>
                    <a:p>
                      <a:pPr lvl="0" algn="l">
                        <a:lnSpc>
                          <a:spcPct val="100000"/>
                        </a:lnSpc>
                        <a:spcBef>
                          <a:spcPts val="0"/>
                        </a:spcBef>
                        <a:spcAft>
                          <a:spcPts val="0"/>
                        </a:spcAft>
                        <a:buNone/>
                      </a:pPr>
                      <a:r>
                        <a:rPr lang="en-US" sz="1100" b="0" i="1" u="none" strike="noStrike" kern="1200" noProof="0" dirty="0">
                          <a:solidFill>
                            <a:srgbClr val="000000"/>
                          </a:solidFill>
                          <a:latin typeface="Calibri Light"/>
                          <a:ea typeface="+mn-ea"/>
                          <a:cs typeface="+mn-cs"/>
                        </a:rPr>
                        <a:t>The atmosphere in the poem is one of chaos and confusion. The adj. "raw" and verb "stumbling" </a:t>
                      </a:r>
                      <a:r>
                        <a:rPr lang="en-US" sz="1100" b="0" i="1" u="none" strike="noStrike" kern="1200" noProof="0" dirty="0" err="1">
                          <a:solidFill>
                            <a:srgbClr val="000000"/>
                          </a:solidFill>
                          <a:latin typeface="Calibri Light"/>
                          <a:ea typeface="+mn-ea"/>
                          <a:cs typeface="+mn-cs"/>
                        </a:rPr>
                        <a:t>emphasise</a:t>
                      </a:r>
                      <a:r>
                        <a:rPr lang="en-US" sz="1100" b="0" i="1" u="none" strike="noStrike" kern="1200" noProof="0" dirty="0">
                          <a:solidFill>
                            <a:srgbClr val="000000"/>
                          </a:solidFill>
                          <a:latin typeface="Calibri Light"/>
                          <a:ea typeface="+mn-ea"/>
                          <a:cs typeface="+mn-cs"/>
                        </a:rPr>
                        <a:t> the inexpert quality of the soldier and highlight his vulnerability.</a:t>
                      </a:r>
                    </a:p>
                  </a:txBody>
                  <a:tcPr marL="84406" marR="84406" marT="42203" marB="42203"/>
                </a:tc>
                <a:extLst>
                  <a:ext uri="{0D108BD9-81ED-4DB2-BD59-A6C34878D82A}">
                    <a16:rowId xmlns:a16="http://schemas.microsoft.com/office/drawing/2014/main" val="3581875702"/>
                  </a:ext>
                </a:extLst>
              </a:tr>
              <a:tr h="934375">
                <a:tc>
                  <a:txBody>
                    <a:bodyPr/>
                    <a:lstStyle/>
                    <a:p>
                      <a:pPr algn="r"/>
                      <a:r>
                        <a:rPr lang="en-US" sz="1700" dirty="0"/>
                        <a:t>Imagery</a:t>
                      </a:r>
                    </a:p>
                  </a:txBody>
                  <a:tcPr marL="84406" marR="84406" marT="42203" marB="42203"/>
                </a:tc>
                <a:tc>
                  <a:txBody>
                    <a:bodyPr/>
                    <a:lstStyle/>
                    <a:p>
                      <a:pPr lvl="0" algn="l">
                        <a:lnSpc>
                          <a:spcPct val="100000"/>
                        </a:lnSpc>
                        <a:spcBef>
                          <a:spcPts val="0"/>
                        </a:spcBef>
                        <a:spcAft>
                          <a:spcPts val="0"/>
                        </a:spcAft>
                        <a:buNone/>
                      </a:pPr>
                      <a:r>
                        <a:rPr lang="en-GB" sz="1100" b="0" i="1" u="none" strike="noStrike" kern="1200" noProof="0" dirty="0">
                          <a:solidFill>
                            <a:srgbClr val="000000"/>
                          </a:solidFill>
                          <a:latin typeface="Calibri Light"/>
                        </a:rPr>
                        <a:t>Vulnerability of soldier further emphasised in simile "He lugged a rifle numb as a smashed arm". Highlights the uselessness of his weapon/his unwillingness or inability to use it.</a:t>
                      </a:r>
                      <a:endParaRPr lang="en-US" sz="1700" i="1" dirty="0"/>
                    </a:p>
                  </a:txBody>
                  <a:tcPr marL="84406" marR="84406" marT="42203" marB="42203"/>
                </a:tc>
                <a:extLst>
                  <a:ext uri="{0D108BD9-81ED-4DB2-BD59-A6C34878D82A}">
                    <a16:rowId xmlns:a16="http://schemas.microsoft.com/office/drawing/2014/main" val="2435736290"/>
                  </a:ext>
                </a:extLst>
              </a:tr>
              <a:tr h="934375">
                <a:tc>
                  <a:txBody>
                    <a:bodyPr/>
                    <a:lstStyle/>
                    <a:p>
                      <a:pPr algn="r"/>
                      <a:r>
                        <a:rPr lang="en-US" sz="1700" dirty="0"/>
                        <a:t>Language</a:t>
                      </a:r>
                    </a:p>
                  </a:txBody>
                  <a:tcPr marL="84406" marR="84406" marT="42203" marB="42203"/>
                </a:tc>
                <a:tc>
                  <a:txBody>
                    <a:bodyPr/>
                    <a:lstStyle/>
                    <a:p>
                      <a:pPr lvl="0" algn="l">
                        <a:lnSpc>
                          <a:spcPct val="100000"/>
                        </a:lnSpc>
                        <a:spcBef>
                          <a:spcPts val="0"/>
                        </a:spcBef>
                        <a:spcAft>
                          <a:spcPts val="0"/>
                        </a:spcAft>
                        <a:buNone/>
                      </a:pPr>
                      <a:r>
                        <a:rPr lang="en-GB" sz="1100" b="0" i="1" u="none" strike="noStrike" noProof="0" dirty="0">
                          <a:solidFill>
                            <a:srgbClr val="000000"/>
                          </a:solidFill>
                          <a:latin typeface="Calibri Light"/>
                        </a:rPr>
                        <a:t>Soldier's role in conflict questioned: "In what cold clockwork of the stars and the nations / Was he the hand pointing that second?" - "cold clockwork" indicates his participation is a cruel trick of fate.</a:t>
                      </a:r>
                      <a:endParaRPr lang="en-US" sz="1700" i="1" dirty="0"/>
                    </a:p>
                  </a:txBody>
                  <a:tcPr marL="84406" marR="84406" marT="42203" marB="42203"/>
                </a:tc>
                <a:extLst>
                  <a:ext uri="{0D108BD9-81ED-4DB2-BD59-A6C34878D82A}">
                    <a16:rowId xmlns:a16="http://schemas.microsoft.com/office/drawing/2014/main" val="1530076875"/>
                  </a:ext>
                </a:extLst>
              </a:tr>
              <a:tr h="934375">
                <a:tc>
                  <a:txBody>
                    <a:bodyPr/>
                    <a:lstStyle/>
                    <a:p>
                      <a:pPr algn="r"/>
                      <a:r>
                        <a:rPr lang="en-US" sz="1700" dirty="0"/>
                        <a:t>Structure</a:t>
                      </a:r>
                    </a:p>
                  </a:txBody>
                  <a:tcPr marL="84406" marR="84406" marT="42203" marB="42203"/>
                </a:tc>
                <a:tc>
                  <a:txBody>
                    <a:bodyPr/>
                    <a:lstStyle/>
                    <a:p>
                      <a:pPr lvl="0">
                        <a:buNone/>
                      </a:pPr>
                      <a:r>
                        <a:rPr lang="en-US" sz="1100" b="0" i="1" u="none" strike="noStrike" kern="1200" noProof="0" dirty="0">
                          <a:solidFill>
                            <a:srgbClr val="000000"/>
                          </a:solidFill>
                          <a:latin typeface="Calibri Light"/>
                          <a:ea typeface="+mn-ea"/>
                          <a:cs typeface="+mn-cs"/>
                        </a:rPr>
                        <a:t>The charge has a profound influence on the soldier as his old values - "</a:t>
                      </a:r>
                      <a:r>
                        <a:rPr lang="en-GB" sz="1100" b="0" i="1" u="none" strike="noStrike" kern="1200" noProof="0" dirty="0">
                          <a:solidFill>
                            <a:srgbClr val="000000"/>
                          </a:solidFill>
                          <a:latin typeface="Calibri Light"/>
                        </a:rPr>
                        <a:t>King, honour, human dignity" - are "Dropped like luxuries". Simile indicates their worthlessness in this context. </a:t>
                      </a:r>
                    </a:p>
                  </a:txBody>
                  <a:tcPr marL="84406" marR="84406" marT="42203" marB="42203"/>
                </a:tc>
                <a:extLst>
                  <a:ext uri="{0D108BD9-81ED-4DB2-BD59-A6C34878D82A}">
                    <a16:rowId xmlns:a16="http://schemas.microsoft.com/office/drawing/2014/main" val="4000662129"/>
                  </a:ext>
                </a:extLst>
              </a:tr>
            </a:tbl>
          </a:graphicData>
        </a:graphic>
      </p:graphicFrame>
      <p:graphicFrame>
        <p:nvGraphicFramePr>
          <p:cNvPr id="5" name="Table 4">
            <a:extLst>
              <a:ext uri="{FF2B5EF4-FFF2-40B4-BE49-F238E27FC236}">
                <a16:creationId xmlns:a16="http://schemas.microsoft.com/office/drawing/2014/main" id="{5893D752-E496-FEB2-28D7-91F1E57F0D6D}"/>
              </a:ext>
            </a:extLst>
          </p:cNvPr>
          <p:cNvGraphicFramePr>
            <a:graphicFrameLocks noGrp="1"/>
          </p:cNvGraphicFramePr>
          <p:nvPr/>
        </p:nvGraphicFramePr>
        <p:xfrm>
          <a:off x="5096221" y="3342736"/>
          <a:ext cx="3784208" cy="2785750"/>
        </p:xfrm>
        <a:graphic>
          <a:graphicData uri="http://schemas.openxmlformats.org/drawingml/2006/table">
            <a:tbl>
              <a:tblPr firstRow="1" bandRow="1">
                <a:tableStyleId>{5940675A-B579-460E-94D1-54222C63F5DA}</a:tableStyleId>
              </a:tblPr>
              <a:tblGrid>
                <a:gridCol w="3784208">
                  <a:extLst>
                    <a:ext uri="{9D8B030D-6E8A-4147-A177-3AD203B41FA5}">
                      <a16:colId xmlns:a16="http://schemas.microsoft.com/office/drawing/2014/main" val="1057885821"/>
                    </a:ext>
                  </a:extLst>
                </a:gridCol>
              </a:tblGrid>
              <a:tr h="1392875">
                <a:tc>
                  <a:txBody>
                    <a:bodyPr/>
                    <a:lstStyle/>
                    <a:p>
                      <a:pPr algn="ctr"/>
                      <a:r>
                        <a:rPr lang="en-US" sz="1700" dirty="0"/>
                        <a:t>What's it got to do with power?</a:t>
                      </a:r>
                    </a:p>
                    <a:p>
                      <a:pPr marL="285750" lvl="0" indent="-285750" algn="l">
                        <a:buFont typeface="Arial"/>
                        <a:buChar char="•"/>
                      </a:pPr>
                      <a:r>
                        <a:rPr lang="en-US" sz="1500" dirty="0"/>
                        <a:t>Power of nation (patriotism, duty)</a:t>
                      </a:r>
                    </a:p>
                    <a:p>
                      <a:pPr marL="285750" lvl="0" indent="-285750" algn="l">
                        <a:buFont typeface="Arial"/>
                        <a:buChar char="•"/>
                      </a:pPr>
                      <a:r>
                        <a:rPr lang="en-US" sz="1500" dirty="0"/>
                        <a:t>Power of man (destructive)</a:t>
                      </a:r>
                    </a:p>
                  </a:txBody>
                  <a:tcPr marL="84406" marR="84406" marT="42203" marB="42203"/>
                </a:tc>
                <a:extLst>
                  <a:ext uri="{0D108BD9-81ED-4DB2-BD59-A6C34878D82A}">
                    <a16:rowId xmlns:a16="http://schemas.microsoft.com/office/drawing/2014/main" val="317265367"/>
                  </a:ext>
                </a:extLst>
              </a:tr>
              <a:tr h="1392875">
                <a:tc>
                  <a:txBody>
                    <a:bodyPr/>
                    <a:lstStyle/>
                    <a:p>
                      <a:pPr algn="ctr"/>
                      <a:r>
                        <a:rPr lang="en-US" sz="1700" dirty="0"/>
                        <a:t>What's it got to do with conflict?</a:t>
                      </a:r>
                    </a:p>
                    <a:p>
                      <a:pPr marL="285750" lvl="0" indent="-285750" algn="l">
                        <a:buFont typeface="Arial"/>
                        <a:buChar char="•"/>
                      </a:pPr>
                      <a:r>
                        <a:rPr lang="en-US" sz="1500" dirty="0"/>
                        <a:t>The poem is set in World War One</a:t>
                      </a:r>
                    </a:p>
                    <a:p>
                      <a:pPr marL="285750" lvl="0" indent="-285750" algn="l">
                        <a:buFont typeface="Arial"/>
                        <a:buChar char="•"/>
                      </a:pPr>
                      <a:r>
                        <a:rPr lang="en-US" sz="1500" dirty="0"/>
                        <a:t>The soldier experiences internal conflict</a:t>
                      </a:r>
                    </a:p>
                  </a:txBody>
                  <a:tcPr marL="84406" marR="84406" marT="42203" marB="42203"/>
                </a:tc>
                <a:extLst>
                  <a:ext uri="{0D108BD9-81ED-4DB2-BD59-A6C34878D82A}">
                    <a16:rowId xmlns:a16="http://schemas.microsoft.com/office/drawing/2014/main" val="1828868356"/>
                  </a:ext>
                </a:extLst>
              </a:tr>
            </a:tbl>
          </a:graphicData>
        </a:graphic>
      </p:graphicFrame>
      <p:graphicFrame>
        <p:nvGraphicFramePr>
          <p:cNvPr id="6" name="Table 5">
            <a:extLst>
              <a:ext uri="{FF2B5EF4-FFF2-40B4-BE49-F238E27FC236}">
                <a16:creationId xmlns:a16="http://schemas.microsoft.com/office/drawing/2014/main" id="{A54BD107-014E-8564-2417-DCDB05F79DA9}"/>
              </a:ext>
            </a:extLst>
          </p:cNvPr>
          <p:cNvGraphicFramePr>
            <a:graphicFrameLocks noGrp="1"/>
          </p:cNvGraphicFramePr>
          <p:nvPr/>
        </p:nvGraphicFramePr>
        <p:xfrm>
          <a:off x="5096220" y="1909424"/>
          <a:ext cx="3798277" cy="1335870"/>
        </p:xfrm>
        <a:graphic>
          <a:graphicData uri="http://schemas.openxmlformats.org/drawingml/2006/table">
            <a:tbl>
              <a:tblPr firstRow="1" bandRow="1">
                <a:tableStyleId>{5940675A-B579-460E-94D1-54222C63F5DA}</a:tableStyleId>
              </a:tblPr>
              <a:tblGrid>
                <a:gridCol w="3798277">
                  <a:extLst>
                    <a:ext uri="{9D8B030D-6E8A-4147-A177-3AD203B41FA5}">
                      <a16:colId xmlns:a16="http://schemas.microsoft.com/office/drawing/2014/main" val="2092677294"/>
                    </a:ext>
                  </a:extLst>
                </a:gridCol>
              </a:tblGrid>
              <a:tr h="1335870">
                <a:tc>
                  <a:txBody>
                    <a:bodyPr/>
                    <a:lstStyle/>
                    <a:p>
                      <a:pPr algn="ctr"/>
                      <a:r>
                        <a:rPr lang="en-US" sz="1700" dirty="0"/>
                        <a:t>Context</a:t>
                      </a:r>
                    </a:p>
                    <a:p>
                      <a:pPr lvl="0" algn="l">
                        <a:buNone/>
                      </a:pPr>
                      <a:r>
                        <a:rPr lang="en-US" sz="1300" dirty="0"/>
                        <a:t>Hughes' father fought in World War One. His poem explores the senselessness of war by illustrating the destructive effects of conflict on the landscape and also showing how fighting in this way goes against the soldier's nature/instinct.</a:t>
                      </a:r>
                    </a:p>
                  </a:txBody>
                  <a:tcPr marL="84406" marR="84406" marT="42203" marB="42203"/>
                </a:tc>
                <a:extLst>
                  <a:ext uri="{0D108BD9-81ED-4DB2-BD59-A6C34878D82A}">
                    <a16:rowId xmlns:a16="http://schemas.microsoft.com/office/drawing/2014/main" val="28528089"/>
                  </a:ext>
                </a:extLst>
              </a:tr>
            </a:tbl>
          </a:graphicData>
        </a:graphic>
      </p:graphicFrame>
      <p:graphicFrame>
        <p:nvGraphicFramePr>
          <p:cNvPr id="7" name="Table 6">
            <a:extLst>
              <a:ext uri="{FF2B5EF4-FFF2-40B4-BE49-F238E27FC236}">
                <a16:creationId xmlns:a16="http://schemas.microsoft.com/office/drawing/2014/main" id="{FE88CCB6-CD3B-7D08-7779-0520BBEB2262}"/>
              </a:ext>
            </a:extLst>
          </p:cNvPr>
          <p:cNvGraphicFramePr>
            <a:graphicFrameLocks noGrp="1"/>
          </p:cNvGraphicFramePr>
          <p:nvPr/>
        </p:nvGraphicFramePr>
        <p:xfrm>
          <a:off x="5096222" y="754811"/>
          <a:ext cx="3784208" cy="1029286"/>
        </p:xfrm>
        <a:graphic>
          <a:graphicData uri="http://schemas.openxmlformats.org/drawingml/2006/table">
            <a:tbl>
              <a:tblPr firstRow="1" bandRow="1">
                <a:tableStyleId>{5940675A-B579-460E-94D1-54222C63F5DA}</a:tableStyleId>
              </a:tblPr>
              <a:tblGrid>
                <a:gridCol w="3784208">
                  <a:extLst>
                    <a:ext uri="{9D8B030D-6E8A-4147-A177-3AD203B41FA5}">
                      <a16:colId xmlns:a16="http://schemas.microsoft.com/office/drawing/2014/main" val="1316459926"/>
                    </a:ext>
                  </a:extLst>
                </a:gridCol>
              </a:tblGrid>
              <a:tr h="1012874">
                <a:tc>
                  <a:txBody>
                    <a:bodyPr/>
                    <a:lstStyle/>
                    <a:p>
                      <a:pPr algn="ctr"/>
                      <a:r>
                        <a:rPr lang="en-US" sz="1700" dirty="0"/>
                        <a:t>Compare me to...</a:t>
                      </a:r>
                    </a:p>
                    <a:p>
                      <a:pPr marL="285750" lvl="0" indent="-285750" algn="l">
                        <a:buFont typeface="Arial"/>
                        <a:buChar char="•"/>
                      </a:pPr>
                      <a:r>
                        <a:rPr lang="en-US" sz="1500" b="0" i="0" u="none" strike="noStrike" noProof="0" dirty="0">
                          <a:solidFill>
                            <a:srgbClr val="000000"/>
                          </a:solidFill>
                          <a:latin typeface="Aptos"/>
                        </a:rPr>
                        <a:t>The Charge of the Light Brigade</a:t>
                      </a:r>
                    </a:p>
                    <a:p>
                      <a:pPr marL="285750" lvl="0" indent="-285750" algn="l">
                        <a:buFont typeface="Arial"/>
                        <a:buChar char="•"/>
                      </a:pPr>
                      <a:r>
                        <a:rPr lang="en-US" sz="1500" b="0" i="0" u="none" strike="noStrike" noProof="0" dirty="0">
                          <a:solidFill>
                            <a:srgbClr val="000000"/>
                          </a:solidFill>
                          <a:latin typeface="Aptos"/>
                        </a:rPr>
                        <a:t>Exposure (experiences of conflict)</a:t>
                      </a:r>
                    </a:p>
                    <a:p>
                      <a:pPr marL="285750" lvl="0" indent="-285750" algn="l">
                        <a:buFont typeface="Arial"/>
                        <a:buChar char="•"/>
                      </a:pPr>
                      <a:r>
                        <a:rPr lang="en-US" sz="1500" b="0" i="0" u="none" strike="noStrike" noProof="0" dirty="0">
                          <a:solidFill>
                            <a:srgbClr val="000000"/>
                          </a:solidFill>
                          <a:latin typeface="Aptos"/>
                        </a:rPr>
                        <a:t>Kamikaze (power of nation)</a:t>
                      </a:r>
                    </a:p>
                  </a:txBody>
                  <a:tcPr marL="84406" marR="84406" marT="42203" marB="42203"/>
                </a:tc>
                <a:extLst>
                  <a:ext uri="{0D108BD9-81ED-4DB2-BD59-A6C34878D82A}">
                    <a16:rowId xmlns:a16="http://schemas.microsoft.com/office/drawing/2014/main" val="3134554151"/>
                  </a:ext>
                </a:extLst>
              </a:tr>
            </a:tbl>
          </a:graphicData>
        </a:graphic>
      </p:graphicFrame>
      <p:pic>
        <p:nvPicPr>
          <p:cNvPr id="2" name="Graphic 1" descr="Question Mark with solid fill">
            <a:extLst>
              <a:ext uri="{FF2B5EF4-FFF2-40B4-BE49-F238E27FC236}">
                <a16:creationId xmlns:a16="http://schemas.microsoft.com/office/drawing/2014/main" id="{E8AB6B5D-E217-EA6B-0479-D00E22E28C8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4938" y="4311819"/>
            <a:ext cx="843797" cy="844062"/>
          </a:xfrm>
          <a:prstGeom prst="rect">
            <a:avLst/>
          </a:prstGeom>
        </p:spPr>
      </p:pic>
      <p:pic>
        <p:nvPicPr>
          <p:cNvPr id="3" name="Graphic 2" descr="Soldier female with solid fill">
            <a:extLst>
              <a:ext uri="{FF2B5EF4-FFF2-40B4-BE49-F238E27FC236}">
                <a16:creationId xmlns:a16="http://schemas.microsoft.com/office/drawing/2014/main" id="{9FFBBD11-550F-9973-BC15-F72B412761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2205" y="1511020"/>
            <a:ext cx="843797" cy="844062"/>
          </a:xfrm>
          <a:prstGeom prst="rect">
            <a:avLst/>
          </a:prstGeom>
        </p:spPr>
      </p:pic>
      <p:pic>
        <p:nvPicPr>
          <p:cNvPr id="8" name="Graphic 7" descr="Knife with solid fill">
            <a:extLst>
              <a:ext uri="{FF2B5EF4-FFF2-40B4-BE49-F238E27FC236}">
                <a16:creationId xmlns:a16="http://schemas.microsoft.com/office/drawing/2014/main" id="{A754BF4D-D307-B09B-4CC1-F1148510D4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7006" y="3381629"/>
            <a:ext cx="843797" cy="844062"/>
          </a:xfrm>
          <a:prstGeom prst="rect">
            <a:avLst/>
          </a:prstGeom>
        </p:spPr>
      </p:pic>
      <p:pic>
        <p:nvPicPr>
          <p:cNvPr id="9" name="Graphic 8" descr="Dizzy face with solid fill with solid fill">
            <a:extLst>
              <a:ext uri="{FF2B5EF4-FFF2-40B4-BE49-F238E27FC236}">
                <a16:creationId xmlns:a16="http://schemas.microsoft.com/office/drawing/2014/main" id="{553AB5CD-BE1A-5F22-501E-6F45978944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8260" y="2438520"/>
            <a:ext cx="843797" cy="844062"/>
          </a:xfrm>
          <a:prstGeom prst="rect">
            <a:avLst/>
          </a:prstGeom>
        </p:spPr>
      </p:pic>
      <p:pic>
        <p:nvPicPr>
          <p:cNvPr id="12" name="Graphic 11" descr="Collision with solid fill">
            <a:extLst>
              <a:ext uri="{FF2B5EF4-FFF2-40B4-BE49-F238E27FC236}">
                <a16:creationId xmlns:a16="http://schemas.microsoft.com/office/drawing/2014/main" id="{CCD0C695-6EBB-2711-0206-A5B6E0E7ADD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89697" y="5244701"/>
            <a:ext cx="843797" cy="844062"/>
          </a:xfrm>
          <a:prstGeom prst="rect">
            <a:avLst/>
          </a:prstGeom>
        </p:spPr>
      </p:pic>
    </p:spTree>
    <p:extLst>
      <p:ext uri="{BB962C8B-B14F-4D97-AF65-F5344CB8AC3E}">
        <p14:creationId xmlns:p14="http://schemas.microsoft.com/office/powerpoint/2010/main" val="6213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448" y="1314876"/>
            <a:ext cx="8790432" cy="4832092"/>
          </a:xfrm>
          <a:prstGeom prst="rect">
            <a:avLst/>
          </a:prstGeom>
          <a:noFill/>
        </p:spPr>
        <p:txBody>
          <a:bodyPr wrap="square" rtlCol="0">
            <a:spAutoFit/>
          </a:bodyPr>
          <a:lstStyle/>
          <a:p>
            <a:r>
              <a:rPr lang="en-GB" sz="2800" dirty="0">
                <a:solidFill>
                  <a:srgbClr val="002060"/>
                </a:solidFill>
              </a:rPr>
              <a:t>A graphic organiser is a visual tool used to show the relationship between knowledge and concepts. A typical method is creating a mind map/concept map.</a:t>
            </a:r>
          </a:p>
          <a:p>
            <a:endParaRPr lang="en-GB" sz="2800" dirty="0">
              <a:solidFill>
                <a:srgbClr val="002060"/>
              </a:solidFill>
            </a:endParaRPr>
          </a:p>
          <a:p>
            <a:r>
              <a:rPr lang="en-GB" sz="2800" dirty="0">
                <a:solidFill>
                  <a:srgbClr val="002060"/>
                </a:solidFill>
              </a:rPr>
              <a:t>A successful graphic organiser will include a range of text and visual aids (dual coding). </a:t>
            </a:r>
          </a:p>
          <a:p>
            <a:endParaRPr lang="en-GB" sz="2800" dirty="0">
              <a:solidFill>
                <a:srgbClr val="002060"/>
              </a:solidFill>
            </a:endParaRPr>
          </a:p>
          <a:p>
            <a:r>
              <a:rPr lang="en-GB" sz="2800" u="sng" dirty="0">
                <a:solidFill>
                  <a:srgbClr val="002060"/>
                </a:solidFill>
              </a:rPr>
              <a:t>Types of graphic organisers:</a:t>
            </a:r>
          </a:p>
          <a:p>
            <a:pPr marL="514350" indent="-514350">
              <a:buFont typeface="+mj-lt"/>
              <a:buAutoNum type="arabicPeriod"/>
            </a:pPr>
            <a:r>
              <a:rPr lang="en-GB" sz="2800" dirty="0">
                <a:solidFill>
                  <a:srgbClr val="002060"/>
                </a:solidFill>
              </a:rPr>
              <a:t>Venn diagram</a:t>
            </a:r>
          </a:p>
          <a:p>
            <a:pPr marL="514350" indent="-514350">
              <a:buFont typeface="+mj-lt"/>
              <a:buAutoNum type="arabicPeriod"/>
            </a:pPr>
            <a:r>
              <a:rPr lang="en-GB" sz="2800" dirty="0">
                <a:solidFill>
                  <a:srgbClr val="002060"/>
                </a:solidFill>
              </a:rPr>
              <a:t>Concept map/mind map</a:t>
            </a:r>
          </a:p>
          <a:p>
            <a:pPr marL="514350" indent="-514350">
              <a:buFont typeface="+mj-lt"/>
              <a:buAutoNum type="arabicPeriod"/>
            </a:pPr>
            <a:r>
              <a:rPr lang="en-GB" sz="2800" dirty="0">
                <a:solidFill>
                  <a:srgbClr val="002060"/>
                </a:solidFill>
              </a:rPr>
              <a:t>T-chart</a:t>
            </a:r>
          </a:p>
        </p:txBody>
      </p:sp>
    </p:spTree>
    <p:extLst>
      <p:ext uri="{BB962C8B-B14F-4D97-AF65-F5344CB8AC3E}">
        <p14:creationId xmlns:p14="http://schemas.microsoft.com/office/powerpoint/2010/main" val="297091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88" y="1121664"/>
            <a:ext cx="8790432" cy="830997"/>
          </a:xfrm>
          <a:prstGeom prst="rect">
            <a:avLst/>
          </a:prstGeom>
          <a:noFill/>
        </p:spPr>
        <p:txBody>
          <a:bodyPr wrap="square" rtlCol="0">
            <a:spAutoFit/>
          </a:bodyPr>
          <a:lstStyle/>
          <a:p>
            <a:pPr algn="ctr"/>
            <a:r>
              <a:rPr lang="en-GB" sz="2400" b="1" dirty="0">
                <a:solidFill>
                  <a:srgbClr val="002060"/>
                </a:solidFill>
              </a:rPr>
              <a:t>Venn diagram</a:t>
            </a:r>
            <a:r>
              <a:rPr lang="en-GB" sz="2400" dirty="0">
                <a:solidFill>
                  <a:srgbClr val="002060"/>
                </a:solidFill>
              </a:rPr>
              <a:t>: A Venn diagram shows the relationship between a group of different things (a set) in a visual way. </a:t>
            </a:r>
          </a:p>
        </p:txBody>
      </p:sp>
      <p:pic>
        <p:nvPicPr>
          <p:cNvPr id="7" name="Picture 2" descr="All about the Venn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63" y="2095546"/>
            <a:ext cx="7150481" cy="464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88" y="1121664"/>
            <a:ext cx="8790432" cy="830997"/>
          </a:xfrm>
          <a:prstGeom prst="rect">
            <a:avLst/>
          </a:prstGeom>
          <a:noFill/>
        </p:spPr>
        <p:txBody>
          <a:bodyPr wrap="square" rtlCol="0">
            <a:spAutoFit/>
          </a:bodyPr>
          <a:lstStyle/>
          <a:p>
            <a:pPr algn="ctr"/>
            <a:r>
              <a:rPr lang="en-GB" sz="2400" b="1" dirty="0">
                <a:solidFill>
                  <a:srgbClr val="002060"/>
                </a:solidFill>
              </a:rPr>
              <a:t>Concept map/mind map</a:t>
            </a:r>
            <a:r>
              <a:rPr lang="en-GB" sz="2400" dirty="0">
                <a:solidFill>
                  <a:srgbClr val="002060"/>
                </a:solidFill>
              </a:rPr>
              <a:t>:  A concept map graphically represents the relationships between concepts or ideas.</a:t>
            </a:r>
          </a:p>
        </p:txBody>
      </p:sp>
      <p:pic>
        <p:nvPicPr>
          <p:cNvPr id="7" name="Picture 6"/>
          <p:cNvPicPr>
            <a:picLocks noChangeAspect="1"/>
          </p:cNvPicPr>
          <p:nvPr/>
        </p:nvPicPr>
        <p:blipFill>
          <a:blip r:embed="rId4"/>
          <a:stretch>
            <a:fillRect/>
          </a:stretch>
        </p:blipFill>
        <p:spPr>
          <a:xfrm>
            <a:off x="1406144" y="2118360"/>
            <a:ext cx="6319520" cy="4739640"/>
          </a:xfrm>
          <a:prstGeom prst="rect">
            <a:avLst/>
          </a:prstGeom>
        </p:spPr>
      </p:pic>
    </p:spTree>
    <p:extLst>
      <p:ext uri="{BB962C8B-B14F-4D97-AF65-F5344CB8AC3E}">
        <p14:creationId xmlns:p14="http://schemas.microsoft.com/office/powerpoint/2010/main" val="239845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88" y="1121664"/>
            <a:ext cx="8790432" cy="830997"/>
          </a:xfrm>
          <a:prstGeom prst="rect">
            <a:avLst/>
          </a:prstGeom>
          <a:noFill/>
        </p:spPr>
        <p:txBody>
          <a:bodyPr wrap="square" rtlCol="0">
            <a:spAutoFit/>
          </a:bodyPr>
          <a:lstStyle/>
          <a:p>
            <a:pPr algn="ctr"/>
            <a:r>
              <a:rPr lang="en-GB" sz="2400" b="1" dirty="0">
                <a:solidFill>
                  <a:srgbClr val="002060"/>
                </a:solidFill>
              </a:rPr>
              <a:t>T-chart</a:t>
            </a:r>
            <a:r>
              <a:rPr lang="en-GB" sz="2400" dirty="0">
                <a:solidFill>
                  <a:srgbClr val="002060"/>
                </a:solidFill>
              </a:rPr>
              <a:t>: A graphic organiser that examines two sides of a topic e.g. pros vs. cons or facts vs. opinions.</a:t>
            </a:r>
          </a:p>
        </p:txBody>
      </p:sp>
      <p:pic>
        <p:nvPicPr>
          <p:cNvPr id="8" name="Picture 7"/>
          <p:cNvPicPr>
            <a:picLocks noChangeAspect="1"/>
          </p:cNvPicPr>
          <p:nvPr/>
        </p:nvPicPr>
        <p:blipFill rotWithShape="1">
          <a:blip r:embed="rId4"/>
          <a:srcRect l="309" t="76250" r="76314"/>
          <a:stretch/>
        </p:blipFill>
        <p:spPr>
          <a:xfrm>
            <a:off x="2214740" y="2743200"/>
            <a:ext cx="5622430" cy="3220888"/>
          </a:xfrm>
          <a:prstGeom prst="rect">
            <a:avLst/>
          </a:prstGeom>
        </p:spPr>
      </p:pic>
    </p:spTree>
    <p:extLst>
      <p:ext uri="{BB962C8B-B14F-4D97-AF65-F5344CB8AC3E}">
        <p14:creationId xmlns:p14="http://schemas.microsoft.com/office/powerpoint/2010/main" val="158537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CBCDA1-6D75-4AF9-BB74-D90655A8A55F}"/>
              </a:ext>
            </a:extLst>
          </p:cNvPr>
          <p:cNvGrpSpPr/>
          <p:nvPr/>
        </p:nvGrpSpPr>
        <p:grpSpPr>
          <a:xfrm>
            <a:off x="7165376" y="5842337"/>
            <a:ext cx="1973179" cy="1015663"/>
            <a:chOff x="0" y="87691"/>
            <a:chExt cx="1965981" cy="1015663"/>
          </a:xfrm>
        </p:grpSpPr>
        <p:sp>
          <p:nvSpPr>
            <p:cNvPr id="5" name="TextBox 4">
              <a:extLst>
                <a:ext uri="{FF2B5EF4-FFF2-40B4-BE49-F238E27FC236}">
                  <a16:creationId xmlns:a16="http://schemas.microsoft.com/office/drawing/2014/main" id="{FD949894-C801-4858-B28D-293F72165367}"/>
                </a:ext>
              </a:extLst>
            </p:cNvPr>
            <p:cNvSpPr txBox="1"/>
            <p:nvPr/>
          </p:nvSpPr>
          <p:spPr>
            <a:xfrm>
              <a:off x="0" y="87691"/>
              <a:ext cx="1965981" cy="1015663"/>
            </a:xfrm>
            <a:prstGeom prst="rect">
              <a:avLst/>
            </a:prstGeom>
            <a:solidFill>
              <a:schemeClr val="bg1"/>
            </a:solidFill>
          </p:spPr>
          <p:txBody>
            <a:bodyPr wrap="square" rtlCol="0">
              <a:spAutoFit/>
            </a:bodyPr>
            <a:lstStyle/>
            <a:p>
              <a:r>
                <a:rPr lang="en-GB" sz="2000" b="1" dirty="0"/>
                <a:t>	E</a:t>
              </a:r>
            </a:p>
            <a:p>
              <a:r>
                <a:rPr lang="en-GB" sz="2000" b="1" dirty="0"/>
                <a:t>	E</a:t>
              </a:r>
            </a:p>
            <a:p>
              <a:r>
                <a:rPr lang="en-GB" sz="2000" b="1" dirty="0"/>
                <a:t>	P</a:t>
              </a:r>
              <a:r>
                <a:rPr lang="en-GB" sz="2000" dirty="0"/>
                <a:t>repare</a:t>
              </a:r>
            </a:p>
          </p:txBody>
        </p:sp>
        <p:pic>
          <p:nvPicPr>
            <p:cNvPr id="6" name="Picture 2" descr="skill Icon 3265943">
              <a:extLst>
                <a:ext uri="{FF2B5EF4-FFF2-40B4-BE49-F238E27FC236}">
                  <a16:creationId xmlns:a16="http://schemas.microsoft.com/office/drawing/2014/main" id="{30CB2ACC-646F-4D3C-A6CB-0F628C0622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80797" y="87691"/>
              <a:ext cx="609263" cy="609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a:extLst>
              <a:ext uri="{FF2B5EF4-FFF2-40B4-BE49-F238E27FC236}">
                <a16:creationId xmlns:a16="http://schemas.microsoft.com/office/drawing/2014/main" id="{A13A01B2-D6C9-46F6-855D-72C2A8A37275}"/>
              </a:ext>
            </a:extLst>
          </p:cNvPr>
          <p:cNvSpPr>
            <a:spLocks noGrp="1"/>
          </p:cNvSpPr>
          <p:nvPr>
            <p:ph type="title"/>
          </p:nvPr>
        </p:nvSpPr>
        <p:spPr>
          <a:xfrm>
            <a:off x="1904999" y="118818"/>
            <a:ext cx="6252412" cy="725424"/>
          </a:xfrm>
        </p:spPr>
        <p:txBody>
          <a:bodyPr/>
          <a:lstStyle/>
          <a:p>
            <a:r>
              <a:rPr lang="en-GB" dirty="0"/>
              <a:t>Skill development</a:t>
            </a:r>
          </a:p>
        </p:txBody>
      </p:sp>
      <p:pic>
        <p:nvPicPr>
          <p:cNvPr id="2050" name="Picture 2" descr="technical skill development Icon 2754178">
            <a:extLst>
              <a:ext uri="{FF2B5EF4-FFF2-40B4-BE49-F238E27FC236}">
                <a16:creationId xmlns:a16="http://schemas.microsoft.com/office/drawing/2014/main" id="{0B59D5B6-2D7B-49BA-83F8-972FB5400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59" y="0"/>
            <a:ext cx="844242" cy="8442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688" y="1121664"/>
            <a:ext cx="8891668" cy="5893921"/>
          </a:xfrm>
          <a:prstGeom prst="rect">
            <a:avLst/>
          </a:prstGeom>
          <a:noFill/>
        </p:spPr>
        <p:txBody>
          <a:bodyPr wrap="square" rtlCol="0">
            <a:spAutoFit/>
          </a:bodyPr>
          <a:lstStyle/>
          <a:p>
            <a:r>
              <a:rPr lang="en-GB" sz="2900" dirty="0">
                <a:solidFill>
                  <a:srgbClr val="002060"/>
                </a:solidFill>
              </a:rPr>
              <a:t>How to make a concept map/mind map using your knowledge organiser:</a:t>
            </a:r>
          </a:p>
          <a:p>
            <a:r>
              <a:rPr lang="en-GB" sz="2900" dirty="0">
                <a:solidFill>
                  <a:srgbClr val="002060"/>
                </a:solidFill>
                <a:hlinkClick r:id="rId4"/>
              </a:rPr>
              <a:t>https://youtu.be/tIpK1-yKWk0?list=PLJ8K__5RbGziy3GTA9hUBPK_e8nKfVaH7</a:t>
            </a:r>
            <a:endParaRPr lang="en-GB" sz="2900" dirty="0">
              <a:solidFill>
                <a:srgbClr val="002060"/>
              </a:solidFill>
            </a:endParaRPr>
          </a:p>
          <a:p>
            <a:endParaRPr lang="en-GB" sz="2900" dirty="0">
              <a:solidFill>
                <a:srgbClr val="002060"/>
              </a:solidFill>
            </a:endParaRPr>
          </a:p>
          <a:p>
            <a:r>
              <a:rPr lang="en-GB" sz="2900" dirty="0">
                <a:solidFill>
                  <a:srgbClr val="002060"/>
                </a:solidFill>
              </a:rPr>
              <a:t>Once you have created your resource, you can use memory retrieval methods to test your knowledge such as:</a:t>
            </a:r>
          </a:p>
          <a:p>
            <a:pPr marL="742950" indent="-742950">
              <a:buFont typeface="+mj-lt"/>
              <a:buAutoNum type="arabicPeriod"/>
            </a:pPr>
            <a:r>
              <a:rPr lang="en-GB" sz="2900" dirty="0">
                <a:solidFill>
                  <a:srgbClr val="002060"/>
                </a:solidFill>
              </a:rPr>
              <a:t>Look, cover, write, check, correct.</a:t>
            </a:r>
          </a:p>
          <a:p>
            <a:pPr marL="742950" indent="-742950">
              <a:buFont typeface="+mj-lt"/>
              <a:buAutoNum type="arabicPeriod"/>
            </a:pPr>
            <a:r>
              <a:rPr lang="en-GB" sz="2900" dirty="0">
                <a:solidFill>
                  <a:srgbClr val="002060"/>
                </a:solidFill>
              </a:rPr>
              <a:t>Cover sections with a post-it note with a short question written on it.</a:t>
            </a:r>
          </a:p>
          <a:p>
            <a:pPr marL="742950" indent="-742950">
              <a:buFont typeface="+mj-lt"/>
              <a:buAutoNum type="arabicPeriod"/>
            </a:pPr>
            <a:r>
              <a:rPr lang="en-GB" sz="2900" dirty="0">
                <a:solidFill>
                  <a:srgbClr val="002060"/>
                </a:solidFill>
              </a:rPr>
              <a:t>Write a low-stakes quiz.</a:t>
            </a:r>
          </a:p>
          <a:p>
            <a:r>
              <a:rPr lang="en-GB" sz="2900" dirty="0">
                <a:solidFill>
                  <a:srgbClr val="002060"/>
                </a:solidFill>
              </a:rPr>
              <a:t> </a:t>
            </a:r>
          </a:p>
        </p:txBody>
      </p:sp>
    </p:spTree>
    <p:extLst>
      <p:ext uri="{BB962C8B-B14F-4D97-AF65-F5344CB8AC3E}">
        <p14:creationId xmlns:p14="http://schemas.microsoft.com/office/powerpoint/2010/main" val="1622020317"/>
      </p:ext>
    </p:extLst>
  </p:cSld>
  <p:clrMapOvr>
    <a:masterClrMapping/>
  </p:clrMapOvr>
</p:sld>
</file>

<file path=ppt/theme/theme1.xml><?xml version="1.0" encoding="utf-8"?>
<a:theme xmlns:a="http://schemas.openxmlformats.org/drawingml/2006/main" name="KS3 L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3 LO" id="{DEC96E1A-7570-484F-A9EA-A755AED4CA59}" vid="{98AFA878-9FAD-4506-9EC8-29674125F7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TotalTime>
  <Words>1453</Words>
  <Application>Microsoft Office PowerPoint</Application>
  <PresentationFormat>On-screen Show (4:3)</PresentationFormat>
  <Paragraphs>137</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Arial</vt:lpstr>
      <vt:lpstr>Calibri</vt:lpstr>
      <vt:lpstr>Calibri Light</vt:lpstr>
      <vt:lpstr>KS3 LO</vt:lpstr>
      <vt:lpstr>Revision techniques</vt:lpstr>
      <vt:lpstr>Mark/develop your answers</vt:lpstr>
      <vt:lpstr>Skill development</vt:lpstr>
      <vt:lpstr>PowerPoint Presentation</vt:lpstr>
      <vt:lpstr>Skill development</vt:lpstr>
      <vt:lpstr>Skill development</vt:lpstr>
      <vt:lpstr>Skill development</vt:lpstr>
      <vt:lpstr>Skill development</vt:lpstr>
      <vt:lpstr>Skill development</vt:lpstr>
      <vt:lpstr>Skill development</vt:lpstr>
      <vt:lpstr>Skill development</vt:lpstr>
      <vt:lpstr>Independent practice</vt:lpstr>
      <vt:lpstr>Independent practice</vt:lpstr>
    </vt:vector>
  </TitlesOfParts>
  <Company>The Brunts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Caunt Nigel</dc:creator>
  <cp:lastModifiedBy>Amandeep Madher (SLT - The Dukeries Academy)</cp:lastModifiedBy>
  <cp:revision>82</cp:revision>
  <dcterms:created xsi:type="dcterms:W3CDTF">2013-05-01T09:38:47Z</dcterms:created>
  <dcterms:modified xsi:type="dcterms:W3CDTF">2026-04-30T13:31:33Z</dcterms:modified>
</cp:coreProperties>
</file>