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71" r:id="rId3"/>
    <p:sldId id="273" r:id="rId4"/>
    <p:sldId id="266" r:id="rId5"/>
    <p:sldId id="265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C000"/>
    <a:srgbClr val="008000"/>
    <a:srgbClr val="202E5B"/>
    <a:srgbClr val="0070C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AD49-1FB4-4C1D-AB19-FB9D5F288C95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4911-FFA5-48BF-A06A-1CD079DAB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3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23489"/>
            <a:ext cx="8329067" cy="1475482"/>
          </a:xfrm>
          <a:solidFill>
            <a:srgbClr val="1F3864"/>
          </a:solidFill>
        </p:spPr>
        <p:txBody>
          <a:bodyPr anchor="t">
            <a:normAutofit/>
          </a:bodyPr>
          <a:lstStyle>
            <a:lvl1pPr algn="ctr">
              <a:defRPr sz="4400" b="1" u="sng">
                <a:solidFill>
                  <a:srgbClr val="FFC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Lesson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832051"/>
            <a:ext cx="8329067" cy="1100578"/>
          </a:xfrm>
          <a:solidFill>
            <a:srgbClr val="FFC000"/>
          </a:solidFill>
        </p:spPr>
        <p:txBody>
          <a:bodyPr/>
          <a:lstStyle>
            <a:lvl1pPr marL="0" indent="0" algn="l">
              <a:buFont typeface="+mj-lt"/>
              <a:buNone/>
              <a:defRPr sz="2400" baseline="0">
                <a:solidFill>
                  <a:srgbClr val="1F386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LO: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125687" y="225773"/>
            <a:ext cx="4660580" cy="838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FC93-65C7-461C-BB20-7A590E7B612B}" type="datetime2">
              <a:rPr kumimoji="0" lang="en-GB" sz="2800" b="1" i="0" u="sng" strike="noStrike" kern="1200" cap="none" spc="0" normalizeH="0" baseline="0" noProof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30 April 2026</a:t>
            </a:fld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94">
            <a:off x="152102" y="96752"/>
            <a:ext cx="955419" cy="95541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068839"/>
            <a:ext cx="8329067" cy="2324100"/>
          </a:xfrm>
          <a:ln w="57150">
            <a:solidFill>
              <a:srgbClr val="008000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</a:lstStyle>
          <a:p>
            <a:pPr lvl="0"/>
            <a:r>
              <a:rPr lang="en-GB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30777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F20F97-A59D-4415-8FA9-6B361A82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5B845F-2188-4E9A-98AE-2EE3564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171" y="10014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/>
              <a:t>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38171" y="29439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660066"/>
                </a:solidFill>
              </a:defRPr>
            </a:lvl1pPr>
            <a:lvl2pPr>
              <a:defRPr>
                <a:solidFill>
                  <a:srgbClr val="660066"/>
                </a:solidFill>
              </a:defRPr>
            </a:lvl2pPr>
            <a:lvl3pPr>
              <a:defRPr>
                <a:solidFill>
                  <a:srgbClr val="660066"/>
                </a:solidFill>
              </a:defRPr>
            </a:lvl3pPr>
            <a:lvl4pPr>
              <a:defRPr>
                <a:solidFill>
                  <a:srgbClr val="660066"/>
                </a:solidFill>
              </a:defRPr>
            </a:lvl4pPr>
            <a:lvl5pPr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US" dirty="0"/>
              <a:t>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8171" y="4886486"/>
            <a:ext cx="4151086" cy="1915885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***Edit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4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4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umaniti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4537"/>
            <a:ext cx="757561" cy="7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443D-079F-4359-B6C6-B7BC896C5D9F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7B95E-7733-4D16-ACCF-5F15B7C2BAB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6966" y="261469"/>
            <a:ext cx="1535940" cy="3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C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2E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2E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2E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Revision </a:t>
            </a:r>
            <a:r>
              <a:rPr lang="en-GB"/>
              <a:t>technique - </a:t>
            </a:r>
            <a:r>
              <a:rPr lang="en-GB" dirty="0"/>
              <a:t>Quizzing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4BA525B-9BE1-460D-9512-0BA71B15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32051"/>
            <a:ext cx="8329067" cy="1100578"/>
          </a:xfrm>
        </p:spPr>
        <p:txBody>
          <a:bodyPr anchor="ctr"/>
          <a:lstStyle/>
          <a:p>
            <a:pPr algn="ctr"/>
            <a:r>
              <a:rPr lang="en-GB" dirty="0"/>
              <a:t>Learning objective: To understand how to use quizzing as a revision technique.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63D5EE9-FA4A-44C3-BEC5-550C743A7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4068839"/>
            <a:ext cx="8329067" cy="2324100"/>
          </a:xfrm>
        </p:spPr>
        <p:txBody>
          <a:bodyPr anchor="ctr">
            <a:noAutofit/>
          </a:bodyPr>
          <a:lstStyle/>
          <a:p>
            <a:r>
              <a:rPr lang="en-GB" sz="2400" u="sng" dirty="0"/>
              <a:t>Memory recall activity – Answer the following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are the 3 types of memory called?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are the 3 strategies of learning we studied called?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State one ‘do’ of revision and one ‘don’t’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BE4E54-B69C-48F6-862C-F53869F4E17C}"/>
              </a:ext>
            </a:extLst>
          </p:cNvPr>
          <p:cNvGrpSpPr/>
          <p:nvPr/>
        </p:nvGrpSpPr>
        <p:grpSpPr>
          <a:xfrm>
            <a:off x="1" y="23824"/>
            <a:ext cx="1511300" cy="1200329"/>
            <a:chOff x="1" y="87691"/>
            <a:chExt cx="1198769" cy="10475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F71C4C-403D-44DB-B86A-9D0BAD2DA00F}"/>
                </a:ext>
              </a:extLst>
            </p:cNvPr>
            <p:cNvSpPr txBox="1"/>
            <p:nvPr/>
          </p:nvSpPr>
          <p:spPr>
            <a:xfrm>
              <a:off x="1" y="87691"/>
              <a:ext cx="1198769" cy="10475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E	</a:t>
              </a:r>
            </a:p>
            <a:p>
              <a:r>
                <a:rPr lang="en-GB" sz="2400" b="1" dirty="0"/>
                <a:t>E</a:t>
              </a:r>
            </a:p>
            <a:p>
              <a:r>
                <a:rPr lang="en-GB" sz="2400" b="1" dirty="0"/>
                <a:t>P</a:t>
              </a:r>
              <a:r>
                <a:rPr lang="en-GB" sz="2400" dirty="0"/>
                <a:t>repare</a:t>
              </a:r>
            </a:p>
          </p:txBody>
        </p:sp>
        <p:pic>
          <p:nvPicPr>
            <p:cNvPr id="10" name="Picture 2" descr="skill Icon 3265943">
              <a:extLst>
                <a:ext uri="{FF2B5EF4-FFF2-40B4-BE49-F238E27FC236}">
                  <a16:creationId xmlns:a16="http://schemas.microsoft.com/office/drawing/2014/main" id="{64D0DC01-84C8-4461-A099-B3021B3C7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4754" y="158286"/>
              <a:ext cx="609263" cy="66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065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Mark/develop your answers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591" y="1048804"/>
            <a:ext cx="8922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What are the 3 types of memory called? </a:t>
            </a:r>
            <a:r>
              <a:rPr lang="en-GB" sz="2000" b="1" dirty="0">
                <a:solidFill>
                  <a:srgbClr val="00B050"/>
                </a:solidFill>
              </a:rPr>
              <a:t>Short-term, working memory and long-term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What are the 3 strategies of learning we studied called? </a:t>
            </a:r>
            <a:r>
              <a:rPr lang="en-GB" sz="2000" b="1" dirty="0">
                <a:solidFill>
                  <a:srgbClr val="00B050"/>
                </a:solidFill>
              </a:rPr>
              <a:t>Retrieval practice, dual coding and elaboration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State one ‘do’ of revision and one ‘don’t’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39630"/>
              </p:ext>
            </p:extLst>
          </p:nvPr>
        </p:nvGraphicFramePr>
        <p:xfrm>
          <a:off x="268224" y="2779777"/>
          <a:ext cx="7693152" cy="388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864">
                  <a:extLst>
                    <a:ext uri="{9D8B030D-6E8A-4147-A177-3AD203B41FA5}">
                      <a16:colId xmlns:a16="http://schemas.microsoft.com/office/drawing/2014/main" val="2842910202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val="2099813862"/>
                    </a:ext>
                  </a:extLst>
                </a:gridCol>
              </a:tblGrid>
              <a:tr h="39986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Don’t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3478"/>
                  </a:ext>
                </a:extLst>
              </a:tr>
              <a:tr h="348937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Use a variety of techniques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Create a positive working environment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Eat healthy snacks before and during revision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Revise for no more</a:t>
                      </a:r>
                      <a:r>
                        <a:rPr lang="en-GB" sz="2000" b="1" baseline="0" dirty="0">
                          <a:solidFill>
                            <a:srgbClr val="00B050"/>
                          </a:solidFill>
                        </a:rPr>
                        <a:t> than 90 minutes at a time and take regular breaks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Space out your revision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Test</a:t>
                      </a:r>
                      <a:r>
                        <a:rPr lang="en-GB" sz="2000" b="1" baseline="0" dirty="0">
                          <a:solidFill>
                            <a:srgbClr val="00B050"/>
                          </a:solidFill>
                        </a:rPr>
                        <a:t> yourself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Focus on the things you don’t know, rather than things you know best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Use an effective study plan/schedule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Start early to</a:t>
                      </a:r>
                      <a:r>
                        <a:rPr lang="en-GB" sz="2000" b="1" baseline="0" dirty="0">
                          <a:solidFill>
                            <a:srgbClr val="00B050"/>
                          </a:solidFill>
                        </a:rPr>
                        <a:t> avoid cramming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Read over notes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Revise for long periods of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Revise with the TV 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7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55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techniques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5" y="1034965"/>
            <a:ext cx="8954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Over the next few lessons you will learn about a range of effective revision techniques. To practice each of these methods, you will be utilising the knowledge organisers (KO) produced by your teachers for each topic.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KO show condensed information for each topic including definitions of key terms, core knowledge, answering core questions, important dates and case study information. These KO are a starting point for your revision and must not be your only source of revision! Here is an example from English and Maths: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777" t="11234" r="20416" b="11234"/>
          <a:stretch/>
        </p:blipFill>
        <p:spPr>
          <a:xfrm>
            <a:off x="44275" y="3708821"/>
            <a:ext cx="4463009" cy="3149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42" y="3708821"/>
            <a:ext cx="4548814" cy="31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Skill development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286" y="1034143"/>
            <a:ext cx="8806543" cy="5704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002060"/>
                </a:solidFill>
              </a:rPr>
              <a:t>Quizzing is an important revision tool. It helps you to test your knowledge and identify gaps in knowledge as well.</a:t>
            </a:r>
          </a:p>
          <a:p>
            <a:endParaRPr lang="en-GB" sz="3200" u="sng" dirty="0">
              <a:solidFill>
                <a:srgbClr val="002060"/>
              </a:solidFill>
            </a:endParaRPr>
          </a:p>
          <a:p>
            <a:r>
              <a:rPr lang="en-GB" sz="3200" u="sng" dirty="0">
                <a:solidFill>
                  <a:srgbClr val="002060"/>
                </a:solidFill>
              </a:rPr>
              <a:t>Types of quizzing: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Multiple choice quiz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Correctly label a diagram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Recalling a key fact/date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True/false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Elaboration questions (explaining how or why)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Fill in the blanks</a:t>
            </a:r>
          </a:p>
        </p:txBody>
      </p:sp>
    </p:spTree>
    <p:extLst>
      <p:ext uri="{BB962C8B-B14F-4D97-AF65-F5344CB8AC3E}">
        <p14:creationId xmlns:p14="http://schemas.microsoft.com/office/powerpoint/2010/main" val="143978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61FCD-23A5-E17D-F695-291C5362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A94EE0-5350-5CBA-0A80-7541A2B0BEC9}"/>
              </a:ext>
            </a:extLst>
          </p:cNvPr>
          <p:cNvGraphicFramePr>
            <a:graphicFrameLocks noGrp="1"/>
          </p:cNvGraphicFramePr>
          <p:nvPr/>
        </p:nvGraphicFramePr>
        <p:xfrm>
          <a:off x="251096" y="758049"/>
          <a:ext cx="4726742" cy="5376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627">
                  <a:extLst>
                    <a:ext uri="{9D8B030D-6E8A-4147-A177-3AD203B41FA5}">
                      <a16:colId xmlns:a16="http://schemas.microsoft.com/office/drawing/2014/main" val="2560404914"/>
                    </a:ext>
                  </a:extLst>
                </a:gridCol>
                <a:gridCol w="2518115">
                  <a:extLst>
                    <a:ext uri="{9D8B030D-6E8A-4147-A177-3AD203B41FA5}">
                      <a16:colId xmlns:a16="http://schemas.microsoft.com/office/drawing/2014/main" val="3070156095"/>
                    </a:ext>
                  </a:extLst>
                </a:gridCol>
              </a:tblGrid>
              <a:tr h="422031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200" b="1" dirty="0"/>
                        <a:t>London</a:t>
                      </a:r>
                      <a:endParaRPr lang="en-US" sz="1700" dirty="0"/>
                    </a:p>
                  </a:txBody>
                  <a:tcPr marL="84406" marR="84406" marT="42203" marB="4220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25218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Written by: William Blake</a:t>
                      </a:r>
                      <a:endParaRPr lang="en-US" sz="17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Written in: 1794 (18th century)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4041125159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Title/theme</a:t>
                      </a:r>
                    </a:p>
                    <a:p>
                      <a:pPr lvl="0" algn="r">
                        <a:buNone/>
                      </a:pPr>
                      <a:endParaRPr lang="en-US" sz="17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/>
                        <a:t>The name 'London' refers to the capital city and is the seat of power in this country (government/monarchy). Despite its grandiose connotations, it is home to great poverty and suffering.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449687494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Attitude/</a:t>
                      </a:r>
                    </a:p>
                    <a:p>
                      <a:pPr lvl="0" algn="r">
                        <a:buNone/>
                      </a:pPr>
                      <a:r>
                        <a:rPr lang="en-US" sz="1700" dirty="0"/>
                        <a:t>atmosphere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</a:rPr>
                        <a:t>The speaker's attitude is critical; he dislikes the rigidity of the city – repetition of "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</a:rPr>
                        <a:t>charter'd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</a:rPr>
                        <a:t>" – and sees everyone as trapped; he alone may "wander" (verb connotes freedom).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581875702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Imagery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Blake's metaphor of "mind-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forg'd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manacles" represents psychological oppression/the poor being punished. Adjective 'mind-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forg'd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' could suggest the people could be freed.</a:t>
                      </a:r>
                      <a:endParaRPr lang="en-US" sz="1100" b="0" i="1" u="none" strike="noStrike" noProof="0" dirty="0">
                        <a:solidFill>
                          <a:srgbClr val="000000"/>
                        </a:solidFill>
                        <a:latin typeface="Aptos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435736290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Language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Blake associates negative language with powerful institutions –  "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blackning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Church", "blood" and "Palace". He is 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criticising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these rich 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organisations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for failing their people.</a:t>
                      </a:r>
                      <a:endParaRPr lang="en-US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530076875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Structure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Blake's final message reinforces the cyclical, never-ending nature of suffering in the city: "</a:t>
                      </a:r>
                      <a:r>
                        <a:rPr lang="en-GB" sz="1100" b="0" i="1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blights with plagues the Marriage hearse". Emotive language/semantic field of disaster.</a:t>
                      </a:r>
                      <a:endParaRPr lang="en-US" sz="1700" i="1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40006621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E322EE-0022-B0C7-714F-2EAC60F6F0CB}"/>
              </a:ext>
            </a:extLst>
          </p:cNvPr>
          <p:cNvGraphicFramePr>
            <a:graphicFrameLocks noGrp="1"/>
          </p:cNvGraphicFramePr>
          <p:nvPr/>
        </p:nvGraphicFramePr>
        <p:xfrm>
          <a:off x="5096221" y="3342736"/>
          <a:ext cx="3784208" cy="278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4208">
                  <a:extLst>
                    <a:ext uri="{9D8B030D-6E8A-4147-A177-3AD203B41FA5}">
                      <a16:colId xmlns:a16="http://schemas.microsoft.com/office/drawing/2014/main" val="1057885821"/>
                    </a:ext>
                  </a:extLst>
                </a:gridCol>
              </a:tblGrid>
              <a:tr h="1392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What's it got to do with power?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Power of the individual (to think freely/resist oppression)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Power of the oppressor (mighty and destructive)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17265367"/>
                  </a:ext>
                </a:extLst>
              </a:tr>
              <a:tr h="1392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What's it got to do with conflict?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There is conflict between the speaker and his oppressors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8288683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98DF10-68CD-4850-BA8C-509398369561}"/>
              </a:ext>
            </a:extLst>
          </p:cNvPr>
          <p:cNvGraphicFramePr>
            <a:graphicFrameLocks noGrp="1"/>
          </p:cNvGraphicFramePr>
          <p:nvPr/>
        </p:nvGraphicFramePr>
        <p:xfrm>
          <a:off x="5096220" y="1909424"/>
          <a:ext cx="3798277" cy="1335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8277">
                  <a:extLst>
                    <a:ext uri="{9D8B030D-6E8A-4147-A177-3AD203B41FA5}">
                      <a16:colId xmlns:a16="http://schemas.microsoft.com/office/drawing/2014/main" val="2092677294"/>
                    </a:ext>
                  </a:extLst>
                </a:gridCol>
              </a:tblGrid>
              <a:tr h="133587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Context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300" dirty="0"/>
                        <a:t>Blake was born and raised in London, so witnessed firsthand the strife of its people. He believed in God, but disapproved of </a:t>
                      </a:r>
                      <a:r>
                        <a:rPr lang="en-US" sz="1300" dirty="0" err="1"/>
                        <a:t>organised</a:t>
                      </a:r>
                      <a:r>
                        <a:rPr lang="en-US" sz="1300" dirty="0"/>
                        <a:t> religion, feeling that the Church, like the monarchy, neglected the poor. He shared in the ideals of revolutionaries.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85280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CD4017-4B35-4913-E01D-56FB6EAD9D8C}"/>
              </a:ext>
            </a:extLst>
          </p:cNvPr>
          <p:cNvGraphicFramePr>
            <a:graphicFrameLocks noGrp="1"/>
          </p:cNvGraphicFramePr>
          <p:nvPr/>
        </p:nvGraphicFramePr>
        <p:xfrm>
          <a:off x="5096222" y="754811"/>
          <a:ext cx="3784208" cy="1029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4208">
                  <a:extLst>
                    <a:ext uri="{9D8B030D-6E8A-4147-A177-3AD203B41FA5}">
                      <a16:colId xmlns:a16="http://schemas.microsoft.com/office/drawing/2014/main" val="1316459926"/>
                    </a:ext>
                  </a:extLst>
                </a:gridCol>
              </a:tblGrid>
              <a:tr h="10128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Compare me to...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London (theme of oppression)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The </a:t>
                      </a:r>
                      <a:r>
                        <a:rPr lang="en-US" sz="1500" dirty="0" err="1"/>
                        <a:t>Émigrée</a:t>
                      </a:r>
                      <a:r>
                        <a:rPr lang="en-US" sz="1500" dirty="0"/>
                        <a:t> (overcoming oppression)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5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134554151"/>
                  </a:ext>
                </a:extLst>
              </a:tr>
            </a:tbl>
          </a:graphicData>
        </a:graphic>
      </p:graphicFrame>
      <p:pic>
        <p:nvPicPr>
          <p:cNvPr id="2" name="Graphic 1" descr="Crying face outline with solid fill">
            <a:extLst>
              <a:ext uri="{FF2B5EF4-FFF2-40B4-BE49-F238E27FC236}">
                <a16:creationId xmlns:a16="http://schemas.microsoft.com/office/drawing/2014/main" id="{D7C73202-FB4F-A534-B4E9-015B7A8D7E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8175" y="5249837"/>
            <a:ext cx="844062" cy="844062"/>
          </a:xfrm>
          <a:prstGeom prst="rect">
            <a:avLst/>
          </a:prstGeom>
        </p:spPr>
      </p:pic>
      <p:pic>
        <p:nvPicPr>
          <p:cNvPr id="9" name="Graphic 8" descr="City with solid fill">
            <a:extLst>
              <a:ext uri="{FF2B5EF4-FFF2-40B4-BE49-F238E27FC236}">
                <a16:creationId xmlns:a16="http://schemas.microsoft.com/office/drawing/2014/main" id="{608E74C4-F292-8D2A-0991-16340E25CA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60" y="1571998"/>
            <a:ext cx="844062" cy="844062"/>
          </a:xfrm>
          <a:prstGeom prst="rect">
            <a:avLst/>
          </a:prstGeom>
        </p:spPr>
      </p:pic>
      <p:pic>
        <p:nvPicPr>
          <p:cNvPr id="10" name="Graphic 9" descr="Map with pin with solid fill">
            <a:extLst>
              <a:ext uri="{FF2B5EF4-FFF2-40B4-BE49-F238E27FC236}">
                <a16:creationId xmlns:a16="http://schemas.microsoft.com/office/drawing/2014/main" id="{750AEC19-0514-FFC2-9B69-D147716181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718" y="2409756"/>
            <a:ext cx="844062" cy="844062"/>
          </a:xfrm>
          <a:prstGeom prst="rect">
            <a:avLst/>
          </a:prstGeom>
        </p:spPr>
      </p:pic>
      <p:pic>
        <p:nvPicPr>
          <p:cNvPr id="12" name="Graphic 11" descr="Judge male with solid fill">
            <a:extLst>
              <a:ext uri="{FF2B5EF4-FFF2-40B4-BE49-F238E27FC236}">
                <a16:creationId xmlns:a16="http://schemas.microsoft.com/office/drawing/2014/main" id="{48F912B2-E490-9647-B938-E535995533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75" y="3338754"/>
            <a:ext cx="844062" cy="844062"/>
          </a:xfrm>
          <a:prstGeom prst="rect">
            <a:avLst/>
          </a:prstGeom>
        </p:spPr>
      </p:pic>
      <p:pic>
        <p:nvPicPr>
          <p:cNvPr id="8" name="Graphic 1" descr="Cathedral with solid fill">
            <a:extLst>
              <a:ext uri="{FF2B5EF4-FFF2-40B4-BE49-F238E27FC236}">
                <a16:creationId xmlns:a16="http://schemas.microsoft.com/office/drawing/2014/main" id="{A321F3E0-FAE8-BA43-FECC-733BFB0055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176" y="4298900"/>
            <a:ext cx="843797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Independent practice</a:t>
            </a:r>
          </a:p>
        </p:txBody>
      </p:sp>
      <p:pic>
        <p:nvPicPr>
          <p:cNvPr id="1026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780" y="1314876"/>
            <a:ext cx="86650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Task: Use the knowledge organiser for the London poem to create a </a:t>
            </a:r>
            <a:r>
              <a:rPr lang="en-GB" sz="2800">
                <a:solidFill>
                  <a:srgbClr val="002060"/>
                </a:solidFill>
              </a:rPr>
              <a:t>low-stakes quiz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u="sng" dirty="0">
                <a:solidFill>
                  <a:srgbClr val="002060"/>
                </a:solidFill>
              </a:rPr>
              <a:t>Instructions: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Write clear questions to the facts on the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Turn your sheet over so that you can’t see the information and answer the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Turn your sheet back over and mark your answers. Any you got wrong, answer in a different colour as you will learn from this mistake and store this information visually.</a:t>
            </a:r>
          </a:p>
        </p:txBody>
      </p:sp>
    </p:spTree>
    <p:extLst>
      <p:ext uri="{BB962C8B-B14F-4D97-AF65-F5344CB8AC3E}">
        <p14:creationId xmlns:p14="http://schemas.microsoft.com/office/powerpoint/2010/main" val="1375994019"/>
      </p:ext>
    </p:extLst>
  </p:cSld>
  <p:clrMapOvr>
    <a:masterClrMapping/>
  </p:clrMapOvr>
</p:sld>
</file>

<file path=ppt/theme/theme1.xml><?xml version="1.0" encoding="utf-8"?>
<a:theme xmlns:a="http://schemas.openxmlformats.org/drawingml/2006/main" name="KS3 L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3 LO" id="{DEC96E1A-7570-484F-A9EA-A755AED4CA59}" vid="{98AFA878-9FAD-4506-9EC8-29674125F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727</Words>
  <Application>Microsoft Office PowerPoint</Application>
  <PresentationFormat>On-screen Show (4:3)</PresentationFormat>
  <Paragraphs>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KS3 LO</vt:lpstr>
      <vt:lpstr>Revision technique - Quizzing</vt:lpstr>
      <vt:lpstr>Mark/develop your answers</vt:lpstr>
      <vt:lpstr>Revision techniques</vt:lpstr>
      <vt:lpstr>Skill development</vt:lpstr>
      <vt:lpstr>PowerPoint Presentation</vt:lpstr>
      <vt:lpstr>Independent practice</vt:lpstr>
    </vt:vector>
  </TitlesOfParts>
  <Company>The Brunts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Caunt Nigel</dc:creator>
  <cp:lastModifiedBy>Amandeep Madher (SLT - The Dukeries Academy)</cp:lastModifiedBy>
  <cp:revision>84</cp:revision>
  <dcterms:created xsi:type="dcterms:W3CDTF">2013-05-01T09:38:47Z</dcterms:created>
  <dcterms:modified xsi:type="dcterms:W3CDTF">2026-04-30T11:21:01Z</dcterms:modified>
</cp:coreProperties>
</file>