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7" r:id="rId2"/>
    <p:sldId id="273" r:id="rId3"/>
    <p:sldId id="275" r:id="rId4"/>
    <p:sldId id="276" r:id="rId5"/>
    <p:sldId id="263" r:id="rId6"/>
    <p:sldId id="266" r:id="rId7"/>
    <p:sldId id="281" r:id="rId8"/>
    <p:sldId id="282" r:id="rId9"/>
    <p:sldId id="277" r:id="rId10"/>
    <p:sldId id="284" r:id="rId11"/>
    <p:sldId id="286" r:id="rId12"/>
    <p:sldId id="278" r:id="rId13"/>
    <p:sldId id="269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864"/>
    <a:srgbClr val="FFC000"/>
    <a:srgbClr val="008000"/>
    <a:srgbClr val="202E5B"/>
    <a:srgbClr val="0070C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2AD49-1FB4-4C1D-AB19-FB9D5F288C95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A4911-FFA5-48BF-A06A-1CD079DAB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599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A4911-FFA5-48BF-A06A-1CD079DAB2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779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</a:t>
            </a:r>
            <a:r>
              <a:rPr lang="en-GB" baseline="0" dirty="0"/>
              <a:t> a teacher you can choose any topic you like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A4911-FFA5-48BF-A06A-1CD079DAB2C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54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</a:t>
            </a:r>
            <a:r>
              <a:rPr lang="en-GB" baseline="0" dirty="0"/>
              <a:t> a teacher you can choose any topic you like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A4911-FFA5-48BF-A06A-1CD079DAB2C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334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A4911-FFA5-48BF-A06A-1CD079DAB2C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377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A4911-FFA5-48BF-A06A-1CD079DAB2C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505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A4911-FFA5-48BF-A06A-1CD079DAB2C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336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223489"/>
            <a:ext cx="8329067" cy="1475482"/>
          </a:xfrm>
          <a:solidFill>
            <a:srgbClr val="1F3864"/>
          </a:solidFill>
        </p:spPr>
        <p:txBody>
          <a:bodyPr anchor="t">
            <a:normAutofit/>
          </a:bodyPr>
          <a:lstStyle>
            <a:lvl1pPr algn="ctr">
              <a:defRPr sz="4400" b="1" u="sng">
                <a:solidFill>
                  <a:srgbClr val="FFC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Lesson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832051"/>
            <a:ext cx="8329067" cy="1100578"/>
          </a:xfrm>
          <a:solidFill>
            <a:srgbClr val="FFC000"/>
          </a:solidFill>
        </p:spPr>
        <p:txBody>
          <a:bodyPr/>
          <a:lstStyle>
            <a:lvl1pPr marL="0" indent="0" algn="l">
              <a:buFont typeface="+mj-lt"/>
              <a:buNone/>
              <a:defRPr sz="2400" baseline="0">
                <a:solidFill>
                  <a:srgbClr val="1F386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LO: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4125687" y="225773"/>
            <a:ext cx="4660580" cy="8382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DFC93-65C7-461C-BB20-7A590E7B612B}" type="datetime2">
              <a:rPr kumimoji="0" lang="en-GB" sz="2800" b="1" i="0" u="sng" strike="noStrike" kern="1200" cap="none" spc="0" normalizeH="0" baseline="0" noProof="0" smtClean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30 April 2026</a:t>
            </a:fld>
            <a:endParaRPr kumimoji="0" lang="en-US" sz="1200" b="1" i="0" u="sng" strike="noStrike" kern="120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2394">
            <a:off x="152102" y="96752"/>
            <a:ext cx="955419" cy="955419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4068839"/>
            <a:ext cx="8329067" cy="2324100"/>
          </a:xfrm>
          <a:ln w="57150">
            <a:solidFill>
              <a:srgbClr val="008000"/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008000"/>
                </a:solidFill>
              </a:defRPr>
            </a:lvl1pPr>
          </a:lstStyle>
          <a:p>
            <a:pPr lvl="0"/>
            <a:r>
              <a:rPr lang="en-GB" dirty="0"/>
              <a:t>Starter</a:t>
            </a:r>
          </a:p>
        </p:txBody>
      </p:sp>
    </p:spTree>
    <p:extLst>
      <p:ext uri="{BB962C8B-B14F-4D97-AF65-F5344CB8AC3E}">
        <p14:creationId xmlns:p14="http://schemas.microsoft.com/office/powerpoint/2010/main" val="30777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7524-FB75-4A1F-A2BD-4940B0C0B791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6A84-D864-42B9-900A-A12F4CA6E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20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7524-FB75-4A1F-A2BD-4940B0C0B791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6A84-D864-42B9-900A-A12F4CA6E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934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7524-FB75-4A1F-A2BD-4940B0C0B791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6A84-D864-42B9-900A-A12F4CA6E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926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9" indent="0" algn="ctr">
              <a:buNone/>
              <a:defRPr sz="1500"/>
            </a:lvl2pPr>
            <a:lvl3pPr marL="685817" indent="0" algn="ctr">
              <a:buNone/>
              <a:defRPr sz="1350"/>
            </a:lvl3pPr>
            <a:lvl4pPr marL="1028726" indent="0" algn="ctr">
              <a:buNone/>
              <a:defRPr sz="1200"/>
            </a:lvl4pPr>
            <a:lvl5pPr marL="1371634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1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0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6F20F97-A59D-4415-8FA9-6B361A822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4" y="911228"/>
            <a:ext cx="9005207" cy="502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05B845F-2188-4E9A-98AE-2EE35644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9" y="118818"/>
            <a:ext cx="7181852" cy="725424"/>
          </a:xfrm>
          <a:prstGeom prst="rect">
            <a:avLst/>
          </a:prstGeom>
          <a:solidFill>
            <a:srgbClr val="1F3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84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38171" y="1001486"/>
            <a:ext cx="4848680" cy="1915885"/>
          </a:xfrm>
        </p:spPr>
        <p:txBody>
          <a:bodyPr/>
          <a:lstStyle>
            <a:lvl1pPr marL="0" indent="0">
              <a:buNone/>
              <a:defRPr>
                <a:solidFill>
                  <a:srgbClr val="008000"/>
                </a:solidFill>
              </a:defRPr>
            </a:lvl1pPr>
            <a:lvl2pPr>
              <a:defRPr>
                <a:solidFill>
                  <a:srgbClr val="008000"/>
                </a:solidFill>
              </a:defRPr>
            </a:lvl2pPr>
            <a:lvl3pPr>
              <a:defRPr>
                <a:solidFill>
                  <a:srgbClr val="008000"/>
                </a:solidFill>
              </a:defRPr>
            </a:lvl3pPr>
            <a:lvl4pPr>
              <a:defRPr>
                <a:solidFill>
                  <a:srgbClr val="008000"/>
                </a:solidFill>
              </a:defRPr>
            </a:lvl4pPr>
            <a:lvl5pPr>
              <a:defRPr>
                <a:solidFill>
                  <a:srgbClr val="008000"/>
                </a:solidFill>
              </a:defRPr>
            </a:lvl5pPr>
          </a:lstStyle>
          <a:p>
            <a:pPr lvl="0"/>
            <a:r>
              <a:rPr lang="en-US" dirty="0"/>
              <a:t>*Edit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238171" y="2943986"/>
            <a:ext cx="4848680" cy="1915885"/>
          </a:xfrm>
        </p:spPr>
        <p:txBody>
          <a:bodyPr/>
          <a:lstStyle>
            <a:lvl1pPr marL="0" indent="0">
              <a:buNone/>
              <a:defRPr>
                <a:solidFill>
                  <a:srgbClr val="660066"/>
                </a:solidFill>
              </a:defRPr>
            </a:lvl1pPr>
            <a:lvl2pPr>
              <a:defRPr>
                <a:solidFill>
                  <a:srgbClr val="660066"/>
                </a:solidFill>
              </a:defRPr>
            </a:lvl2pPr>
            <a:lvl3pPr>
              <a:defRPr>
                <a:solidFill>
                  <a:srgbClr val="660066"/>
                </a:solidFill>
              </a:defRPr>
            </a:lvl3pPr>
            <a:lvl4pPr>
              <a:defRPr>
                <a:solidFill>
                  <a:srgbClr val="660066"/>
                </a:solidFill>
              </a:defRPr>
            </a:lvl4pPr>
            <a:lvl5pPr>
              <a:defRPr>
                <a:solidFill>
                  <a:srgbClr val="660066"/>
                </a:solidFill>
              </a:defRPr>
            </a:lvl5pPr>
          </a:lstStyle>
          <a:p>
            <a:pPr lvl="0"/>
            <a:r>
              <a:rPr lang="en-US" dirty="0"/>
              <a:t>**Edit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38171" y="4886486"/>
            <a:ext cx="4151086" cy="1915885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***Edit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743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7524-FB75-4A1F-A2BD-4940B0C0B791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6A84-D864-42B9-900A-A12F4CA6E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70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3342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3342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7524-FB75-4A1F-A2BD-4940B0C0B791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6A84-D864-42B9-900A-A12F4CA6E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1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26547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26547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15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7524-FB75-4A1F-A2BD-4940B0C0B791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6A84-D864-42B9-900A-A12F4CA6E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9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2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7524-FB75-4A1F-A2BD-4940B0C0B791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6A84-D864-42B9-900A-A12F4CA6E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74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umanitie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24537"/>
            <a:ext cx="757561" cy="78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4999" y="118818"/>
            <a:ext cx="7181852" cy="725424"/>
          </a:xfrm>
          <a:prstGeom prst="rect">
            <a:avLst/>
          </a:prstGeom>
          <a:solidFill>
            <a:srgbClr val="1F3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44" y="911228"/>
            <a:ext cx="9005207" cy="502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8443D-079F-4359-B6C6-B7BC896C5D9F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F6A84-D864-42B9-900A-A12F4CA6E01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E7B95E-7733-4D16-ACCF-5F15B7C2BAB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26966" y="261469"/>
            <a:ext cx="1535940" cy="36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6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FFC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02E5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02E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02E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02E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02E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gQRzW24KrDc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svg"/><Relationship Id="rId5" Type="http://schemas.openxmlformats.org/officeDocument/2006/relationships/image" Target="../media/image11.sv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6xCZ4XnkpCc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GB" dirty="0"/>
              <a:t>Title – Learning how to learn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D4BA525B-9BE1-460D-9512-0BA71B15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832051"/>
            <a:ext cx="8329067" cy="1100578"/>
          </a:xfrm>
        </p:spPr>
        <p:txBody>
          <a:bodyPr anchor="ctr"/>
          <a:lstStyle/>
          <a:p>
            <a:pPr algn="ctr"/>
            <a:r>
              <a:rPr lang="en-GB" dirty="0"/>
              <a:t>Learning objective: To know about different practices used to support learning and practice using these.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63D5EE9-FA4A-44C3-BEC5-550C743A7D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4068839"/>
            <a:ext cx="8329067" cy="2324100"/>
          </a:xfrm>
        </p:spPr>
        <p:txBody>
          <a:bodyPr anchor="ctr"/>
          <a:lstStyle/>
          <a:p>
            <a:r>
              <a:rPr lang="en-GB" u="sng" dirty="0"/>
              <a:t>Memory recall activity: </a:t>
            </a:r>
          </a:p>
          <a:p>
            <a:r>
              <a:rPr lang="en-GB" dirty="0"/>
              <a:t>What is the difference between </a:t>
            </a:r>
          </a:p>
          <a:p>
            <a:r>
              <a:rPr lang="en-GB" dirty="0"/>
              <a:t>short-term memory, long-term </a:t>
            </a:r>
          </a:p>
          <a:p>
            <a:r>
              <a:rPr lang="en-GB" dirty="0"/>
              <a:t>memory and working memory?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4BE4E54-B69C-48F6-862C-F53869F4E17C}"/>
              </a:ext>
            </a:extLst>
          </p:cNvPr>
          <p:cNvGrpSpPr/>
          <p:nvPr/>
        </p:nvGrpSpPr>
        <p:grpSpPr>
          <a:xfrm>
            <a:off x="1" y="23824"/>
            <a:ext cx="1511300" cy="1200329"/>
            <a:chOff x="1" y="87691"/>
            <a:chExt cx="1198769" cy="104750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F71C4C-403D-44DB-B86A-9D0BAD2DA00F}"/>
                </a:ext>
              </a:extLst>
            </p:cNvPr>
            <p:cNvSpPr txBox="1"/>
            <p:nvPr/>
          </p:nvSpPr>
          <p:spPr>
            <a:xfrm>
              <a:off x="1" y="87691"/>
              <a:ext cx="1198769" cy="10475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b="1" dirty="0"/>
                <a:t>E	</a:t>
              </a:r>
            </a:p>
            <a:p>
              <a:r>
                <a:rPr lang="en-GB" sz="2400" b="1" dirty="0"/>
                <a:t>E</a:t>
              </a:r>
            </a:p>
            <a:p>
              <a:r>
                <a:rPr lang="en-GB" sz="2400" b="1" dirty="0"/>
                <a:t>P</a:t>
              </a:r>
              <a:r>
                <a:rPr lang="en-GB" sz="2400" dirty="0"/>
                <a:t>repare</a:t>
              </a:r>
            </a:p>
          </p:txBody>
        </p:sp>
        <p:pic>
          <p:nvPicPr>
            <p:cNvPr id="10" name="Picture 2" descr="skill Icon 3265943">
              <a:extLst>
                <a:ext uri="{FF2B5EF4-FFF2-40B4-BE49-F238E27FC236}">
                  <a16:creationId xmlns:a16="http://schemas.microsoft.com/office/drawing/2014/main" id="{64D0DC01-84C8-4461-A099-B3021B3C74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4754" y="158286"/>
              <a:ext cx="609263" cy="661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7DA05F-03DA-4723-8C71-E42D62454120}"/>
              </a:ext>
            </a:extLst>
          </p:cNvPr>
          <p:cNvGrpSpPr/>
          <p:nvPr/>
        </p:nvGrpSpPr>
        <p:grpSpPr>
          <a:xfrm>
            <a:off x="5852160" y="4230623"/>
            <a:ext cx="2934106" cy="2049365"/>
            <a:chOff x="4055164" y="2474991"/>
            <a:chExt cx="5088835" cy="4383009"/>
          </a:xfrm>
        </p:grpSpPr>
        <p:pic>
          <p:nvPicPr>
            <p:cNvPr id="12" name="Picture 2" descr="Short term and long term memory">
              <a:extLst>
                <a:ext uri="{FF2B5EF4-FFF2-40B4-BE49-F238E27FC236}">
                  <a16:creationId xmlns:a16="http://schemas.microsoft.com/office/drawing/2014/main" id="{B4E510FD-A071-4995-AC34-AED92A8F90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48"/>
            <a:stretch/>
          </p:blipFill>
          <p:spPr bwMode="auto">
            <a:xfrm>
              <a:off x="4055164" y="2954337"/>
              <a:ext cx="5088835" cy="3903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: Rounded Corners 9">
              <a:extLst>
                <a:ext uri="{FF2B5EF4-FFF2-40B4-BE49-F238E27FC236}">
                  <a16:creationId xmlns:a16="http://schemas.microsoft.com/office/drawing/2014/main" id="{432AE30C-F213-42C9-A42A-0319F34738CC}"/>
                </a:ext>
              </a:extLst>
            </p:cNvPr>
            <p:cNvSpPr/>
            <p:nvPr/>
          </p:nvSpPr>
          <p:spPr>
            <a:xfrm>
              <a:off x="6736864" y="2474991"/>
              <a:ext cx="1709475" cy="115829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Rectangle: Rounded Corners 6">
              <a:extLst>
                <a:ext uri="{FF2B5EF4-FFF2-40B4-BE49-F238E27FC236}">
                  <a16:creationId xmlns:a16="http://schemas.microsoft.com/office/drawing/2014/main" id="{D213AC75-C375-4D10-A2D2-651D3A70160C}"/>
                </a:ext>
              </a:extLst>
            </p:cNvPr>
            <p:cNvSpPr/>
            <p:nvPr/>
          </p:nvSpPr>
          <p:spPr>
            <a:xfrm>
              <a:off x="6590284" y="2573948"/>
              <a:ext cx="1709475" cy="115829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solidFill>
                    <a:sysClr val="windowText" lastClr="000000"/>
                  </a:solidFill>
                </a:rPr>
                <a:t>Working memory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0654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3A01B2-D6C9-46F6-855D-72C2A8A3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9" y="118818"/>
            <a:ext cx="6252412" cy="725424"/>
          </a:xfrm>
        </p:spPr>
        <p:txBody>
          <a:bodyPr/>
          <a:lstStyle/>
          <a:p>
            <a:r>
              <a:rPr lang="en-GB" dirty="0"/>
              <a:t>Skill development – dual coding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575" y="973457"/>
            <a:ext cx="46207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solidFill>
                  <a:srgbClr val="002060"/>
                </a:solidFill>
              </a:rPr>
              <a:t>Here are some examples:</a:t>
            </a:r>
          </a:p>
        </p:txBody>
      </p:sp>
      <p:sp>
        <p:nvSpPr>
          <p:cNvPr id="2" name="AutoShape 2" descr="20 ideas &amp; strategies for Student Led Dual Coding – Teaching &amp; Learning  Toolbox for Research Informed Educ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 descr="Dual Coding - Internet Geograph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0" t="2945" r="13041" b="5663"/>
          <a:stretch/>
        </p:blipFill>
        <p:spPr bwMode="auto">
          <a:xfrm>
            <a:off x="5689600" y="973457"/>
            <a:ext cx="3372756" cy="465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09" y="1579727"/>
            <a:ext cx="3878068" cy="21794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0596" y="3938302"/>
            <a:ext cx="3862805" cy="273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53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3A01B2-D6C9-46F6-855D-72C2A8A3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9" y="118818"/>
            <a:ext cx="6252412" cy="725424"/>
          </a:xfrm>
        </p:spPr>
        <p:txBody>
          <a:bodyPr>
            <a:normAutofit/>
          </a:bodyPr>
          <a:lstStyle/>
          <a:p>
            <a:r>
              <a:rPr lang="en-GB" dirty="0"/>
              <a:t>Independent practice – dual coding </a:t>
            </a:r>
          </a:p>
        </p:txBody>
      </p:sp>
      <p:pic>
        <p:nvPicPr>
          <p:cNvPr id="1026" name="Picture 2" descr="working Icon 3152729">
            <a:extLst>
              <a:ext uri="{FF2B5EF4-FFF2-40B4-BE49-F238E27FC236}">
                <a16:creationId xmlns:a16="http://schemas.microsoft.com/office/drawing/2014/main" id="{222FEA1F-8307-4248-850A-0D3FB7269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759" y="0"/>
            <a:ext cx="844242" cy="84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485" y="1369159"/>
            <a:ext cx="84941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solidFill>
                  <a:srgbClr val="002060"/>
                </a:solidFill>
              </a:rPr>
              <a:t>Tasks: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>
                <a:solidFill>
                  <a:srgbClr val="002060"/>
                </a:solidFill>
              </a:rPr>
              <a:t>Pick 3 difficult key terms to remember from your knowledge organiser.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>
                <a:solidFill>
                  <a:srgbClr val="002060"/>
                </a:solidFill>
              </a:rPr>
              <a:t>Write down the key term in your exercise book.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>
                <a:solidFill>
                  <a:srgbClr val="002060"/>
                </a:solidFill>
              </a:rPr>
              <a:t>Then, draw a simplistic diagram/picture to help you remember what that key term means.</a:t>
            </a:r>
          </a:p>
        </p:txBody>
      </p:sp>
    </p:spTree>
    <p:extLst>
      <p:ext uri="{BB962C8B-B14F-4D97-AF65-F5344CB8AC3E}">
        <p14:creationId xmlns:p14="http://schemas.microsoft.com/office/powerpoint/2010/main" val="1794076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3A01B2-D6C9-46F6-855D-72C2A8A3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9" y="118818"/>
            <a:ext cx="6252412" cy="725424"/>
          </a:xfrm>
        </p:spPr>
        <p:txBody>
          <a:bodyPr/>
          <a:lstStyle/>
          <a:p>
            <a:r>
              <a:rPr lang="en-GB" dirty="0"/>
              <a:t>Skill development - elaboration </a:t>
            </a:r>
          </a:p>
        </p:txBody>
      </p:sp>
      <p:pic>
        <p:nvPicPr>
          <p:cNvPr id="2050" name="Picture 2" descr="technical skill development Icon 2754178">
            <a:extLst>
              <a:ext uri="{FF2B5EF4-FFF2-40B4-BE49-F238E27FC236}">
                <a16:creationId xmlns:a16="http://schemas.microsoft.com/office/drawing/2014/main" id="{0B59D5B6-2D7B-49BA-83F8-972FB5400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759" y="0"/>
            <a:ext cx="844242" cy="84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6032" y="1170432"/>
            <a:ext cx="87172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Elaborative rehearsal is a way to more effectively memorize information and maintain it in your long-term memory. </a:t>
            </a:r>
          </a:p>
          <a:p>
            <a:endParaRPr lang="en-GB" sz="3200" dirty="0">
              <a:solidFill>
                <a:srgbClr val="002060"/>
              </a:solidFill>
            </a:endParaRPr>
          </a:p>
          <a:p>
            <a:r>
              <a:rPr lang="en-GB" sz="3200" dirty="0">
                <a:solidFill>
                  <a:srgbClr val="002060"/>
                </a:solidFill>
              </a:rPr>
              <a:t>By making associations between the new information you're trying to learn and the information you already know, you're making your brain process the information in a more in-depth way:</a:t>
            </a:r>
          </a:p>
          <a:p>
            <a:r>
              <a:rPr lang="en-GB" sz="3200" dirty="0">
                <a:solidFill>
                  <a:srgbClr val="002060"/>
                </a:solidFill>
                <a:hlinkClick r:id="rId4"/>
              </a:rPr>
              <a:t>https://youtu.be/gQRzW24KrDc</a:t>
            </a:r>
            <a:r>
              <a:rPr lang="en-GB" sz="32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9973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3A01B2-D6C9-46F6-855D-72C2A8A3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9" y="118818"/>
            <a:ext cx="6252412" cy="725424"/>
          </a:xfrm>
        </p:spPr>
        <p:txBody>
          <a:bodyPr>
            <a:normAutofit/>
          </a:bodyPr>
          <a:lstStyle/>
          <a:p>
            <a:r>
              <a:rPr lang="en-GB" dirty="0"/>
              <a:t>Independent practice </a:t>
            </a:r>
          </a:p>
        </p:txBody>
      </p:sp>
      <p:pic>
        <p:nvPicPr>
          <p:cNvPr id="1026" name="Picture 2" descr="working Icon 3152729">
            <a:extLst>
              <a:ext uri="{FF2B5EF4-FFF2-40B4-BE49-F238E27FC236}">
                <a16:creationId xmlns:a16="http://schemas.microsoft.com/office/drawing/2014/main" id="{222FEA1F-8307-4248-850A-0D3FB7269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759" y="0"/>
            <a:ext cx="844242" cy="84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5076" y="1253321"/>
            <a:ext cx="849412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002060"/>
                </a:solidFill>
              </a:rPr>
              <a:t>This strategy is about asking ‘how’ or ‘why.’ What has x to do with y? How does a help me to explain b?</a:t>
            </a:r>
          </a:p>
          <a:p>
            <a:endParaRPr lang="en-GB" sz="2600" dirty="0">
              <a:solidFill>
                <a:srgbClr val="002060"/>
              </a:solidFill>
            </a:endParaRPr>
          </a:p>
          <a:p>
            <a:r>
              <a:rPr lang="en-GB" sz="2600" u="sng" dirty="0">
                <a:solidFill>
                  <a:srgbClr val="002060"/>
                </a:solidFill>
              </a:rPr>
              <a:t>Examples: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>
                <a:solidFill>
                  <a:srgbClr val="002060"/>
                </a:solidFill>
              </a:rPr>
              <a:t>When did the First World War start? 3rd September 1914: Why?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>
                <a:solidFill>
                  <a:srgbClr val="002060"/>
                </a:solidFill>
              </a:rPr>
              <a:t>Which rocks are formed from molten rock? Igneous. How?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>
                <a:solidFill>
                  <a:srgbClr val="002060"/>
                </a:solidFill>
              </a:rPr>
              <a:t>When was the amendment to the Poor Law? 1834: How does Dickens explore this in A Christmas Carol?</a:t>
            </a:r>
          </a:p>
          <a:p>
            <a:pPr marL="514350" indent="-514350">
              <a:buFont typeface="+mj-lt"/>
              <a:buAutoNum type="arabicPeriod"/>
            </a:pPr>
            <a:endParaRPr lang="en-GB" sz="2600" dirty="0">
              <a:solidFill>
                <a:srgbClr val="002060"/>
              </a:solidFill>
            </a:endParaRPr>
          </a:p>
          <a:p>
            <a:r>
              <a:rPr lang="en-GB" sz="2600" dirty="0">
                <a:solidFill>
                  <a:srgbClr val="002060"/>
                </a:solidFill>
              </a:rPr>
              <a:t>Task - Pick one of your knowledge organisers and try this method for two or more facts.</a:t>
            </a:r>
          </a:p>
        </p:txBody>
      </p:sp>
    </p:spTree>
    <p:extLst>
      <p:ext uri="{BB962C8B-B14F-4D97-AF65-F5344CB8AC3E}">
        <p14:creationId xmlns:p14="http://schemas.microsoft.com/office/powerpoint/2010/main" val="1375994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3A01B2-D6C9-46F6-855D-72C2A8A3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9" y="118818"/>
            <a:ext cx="6252412" cy="725424"/>
          </a:xfrm>
        </p:spPr>
        <p:txBody>
          <a:bodyPr>
            <a:normAutofit/>
          </a:bodyPr>
          <a:lstStyle/>
          <a:p>
            <a:r>
              <a:rPr lang="en-GB" dirty="0"/>
              <a:t>Independent practice </a:t>
            </a:r>
          </a:p>
        </p:txBody>
      </p:sp>
      <p:pic>
        <p:nvPicPr>
          <p:cNvPr id="1026" name="Picture 2" descr="working Icon 3152729">
            <a:extLst>
              <a:ext uri="{FF2B5EF4-FFF2-40B4-BE49-F238E27FC236}">
                <a16:creationId xmlns:a16="http://schemas.microsoft.com/office/drawing/2014/main" id="{222FEA1F-8307-4248-850A-0D3FB7269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759" y="0"/>
            <a:ext cx="844242" cy="84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6032" y="1170432"/>
            <a:ext cx="87172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Task - Choose ONE of the three strategies we have learnt about today and use one of your knowledge organisers for this term to practice the strategy: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solidFill>
                  <a:srgbClr val="002060"/>
                </a:solidFill>
              </a:rPr>
              <a:t>RETRIEVAL PRACTICE</a:t>
            </a:r>
            <a:endParaRPr lang="en-GB" sz="1600" b="1" cap="all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solidFill>
                  <a:srgbClr val="002060"/>
                </a:solidFill>
              </a:rPr>
              <a:t>DUAL CODING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solidFill>
                  <a:srgbClr val="002060"/>
                </a:solidFill>
              </a:rPr>
              <a:t>ELABORATION</a:t>
            </a:r>
          </a:p>
          <a:p>
            <a:pPr marL="514350" indent="-514350">
              <a:buFont typeface="+mj-lt"/>
              <a:buAutoNum type="arabicPeriod"/>
            </a:pPr>
            <a:endParaRPr lang="en-GB" sz="3200" dirty="0">
              <a:solidFill>
                <a:srgbClr val="002060"/>
              </a:solidFill>
            </a:endParaRPr>
          </a:p>
          <a:p>
            <a:r>
              <a:rPr lang="en-GB" sz="3200" dirty="0">
                <a:solidFill>
                  <a:srgbClr val="002060"/>
                </a:solidFill>
              </a:rPr>
              <a:t>Remember, the aim is to acquire knowledge (store in your working memory from your long-term memory).</a:t>
            </a:r>
          </a:p>
        </p:txBody>
      </p:sp>
    </p:spTree>
    <p:extLst>
      <p:ext uri="{BB962C8B-B14F-4D97-AF65-F5344CB8AC3E}">
        <p14:creationId xmlns:p14="http://schemas.microsoft.com/office/powerpoint/2010/main" val="3933698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3A01B2-D6C9-46F6-855D-72C2A8A3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8" y="118818"/>
            <a:ext cx="7157357" cy="725424"/>
          </a:xfrm>
        </p:spPr>
        <p:txBody>
          <a:bodyPr>
            <a:normAutofit/>
          </a:bodyPr>
          <a:lstStyle/>
          <a:p>
            <a:r>
              <a:rPr lang="en-GB" dirty="0"/>
              <a:t>Develop/mark your answer in green pen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C6F179-5EF7-4AA4-9A05-DC950FB88A19}"/>
              </a:ext>
            </a:extLst>
          </p:cNvPr>
          <p:cNvSpPr txBox="1"/>
          <p:nvPr/>
        </p:nvSpPr>
        <p:spPr>
          <a:xfrm>
            <a:off x="265044" y="1160219"/>
            <a:ext cx="363227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Short-term memory = </a:t>
            </a:r>
            <a:r>
              <a:rPr lang="en-GB" sz="2400" dirty="0">
                <a:solidFill>
                  <a:srgbClr val="00B050"/>
                </a:solidFill>
              </a:rPr>
              <a:t>recalling a limited amount of information for a short period of time. These usually disappear after 30 seconds.</a:t>
            </a:r>
          </a:p>
          <a:p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Working memory = </a:t>
            </a:r>
          </a:p>
          <a:p>
            <a:r>
              <a:rPr lang="en-GB" sz="2400" dirty="0">
                <a:solidFill>
                  <a:srgbClr val="00B050"/>
                </a:solidFill>
              </a:rPr>
              <a:t>retaining information in order to manipulate it. </a:t>
            </a:r>
          </a:p>
          <a:p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Long-term memory = </a:t>
            </a:r>
            <a:r>
              <a:rPr lang="en-GB" sz="2400" dirty="0">
                <a:solidFill>
                  <a:srgbClr val="00B050"/>
                </a:solidFill>
              </a:rPr>
              <a:t>recalling information after a long period of time.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7DA05F-03DA-4723-8C71-E42D62454120}"/>
              </a:ext>
            </a:extLst>
          </p:cNvPr>
          <p:cNvGrpSpPr/>
          <p:nvPr/>
        </p:nvGrpSpPr>
        <p:grpSpPr>
          <a:xfrm>
            <a:off x="3973521" y="1360532"/>
            <a:ext cx="5088835" cy="4383009"/>
            <a:chOff x="4055164" y="2474991"/>
            <a:chExt cx="5088835" cy="4383009"/>
          </a:xfrm>
        </p:grpSpPr>
        <p:pic>
          <p:nvPicPr>
            <p:cNvPr id="1026" name="Picture 2" descr="Short term and long term memory">
              <a:extLst>
                <a:ext uri="{FF2B5EF4-FFF2-40B4-BE49-F238E27FC236}">
                  <a16:creationId xmlns:a16="http://schemas.microsoft.com/office/drawing/2014/main" id="{B4E510FD-A071-4995-AC34-AED92A8F90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48"/>
            <a:stretch/>
          </p:blipFill>
          <p:spPr bwMode="auto">
            <a:xfrm>
              <a:off x="4055164" y="2954337"/>
              <a:ext cx="5088835" cy="3903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32AE30C-F213-42C9-A42A-0319F34738CC}"/>
                </a:ext>
              </a:extLst>
            </p:cNvPr>
            <p:cNvSpPr/>
            <p:nvPr/>
          </p:nvSpPr>
          <p:spPr>
            <a:xfrm>
              <a:off x="6736864" y="2474991"/>
              <a:ext cx="1709475" cy="115829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213AC75-C375-4D10-A2D2-651D3A70160C}"/>
                </a:ext>
              </a:extLst>
            </p:cNvPr>
            <p:cNvSpPr/>
            <p:nvPr/>
          </p:nvSpPr>
          <p:spPr>
            <a:xfrm>
              <a:off x="6590284" y="2573948"/>
              <a:ext cx="1709475" cy="115829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ysClr val="windowText" lastClr="000000"/>
                  </a:solidFill>
                </a:rPr>
                <a:t>Working memory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0287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3A01B2-D6C9-46F6-855D-72C2A8A3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9" y="118818"/>
            <a:ext cx="6252412" cy="725424"/>
          </a:xfrm>
        </p:spPr>
        <p:txBody>
          <a:bodyPr/>
          <a:lstStyle/>
          <a:p>
            <a:r>
              <a:rPr lang="en-GB" dirty="0"/>
              <a:t>Learning focus – how to learn </a:t>
            </a:r>
          </a:p>
        </p:txBody>
      </p:sp>
      <p:pic>
        <p:nvPicPr>
          <p:cNvPr id="2050" name="Picture 2" descr="technical skill development Icon 2754178">
            <a:extLst>
              <a:ext uri="{FF2B5EF4-FFF2-40B4-BE49-F238E27FC236}">
                <a16:creationId xmlns:a16="http://schemas.microsoft.com/office/drawing/2014/main" id="{0B59D5B6-2D7B-49BA-83F8-972FB5400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759" y="0"/>
            <a:ext cx="844242" cy="84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C6F179-5EF7-4AA4-9A05-DC950FB88A19}"/>
              </a:ext>
            </a:extLst>
          </p:cNvPr>
          <p:cNvSpPr txBox="1"/>
          <p:nvPr/>
        </p:nvSpPr>
        <p:spPr>
          <a:xfrm>
            <a:off x="1360733" y="1565537"/>
            <a:ext cx="62524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002060"/>
                </a:solidFill>
              </a:rPr>
              <a:t>What is meant by the term learning?</a:t>
            </a:r>
          </a:p>
          <a:p>
            <a:pPr algn="ctr"/>
            <a:endParaRPr lang="en-GB" sz="4400" dirty="0">
              <a:solidFill>
                <a:srgbClr val="002060"/>
              </a:solidFill>
            </a:endParaRPr>
          </a:p>
          <a:p>
            <a:pPr algn="ctr"/>
            <a:endParaRPr lang="en-GB" sz="4400" dirty="0">
              <a:solidFill>
                <a:srgbClr val="002060"/>
              </a:solidFill>
            </a:endParaRPr>
          </a:p>
          <a:p>
            <a:pPr algn="ctr"/>
            <a:r>
              <a:rPr lang="en-GB" sz="4400" dirty="0">
                <a:solidFill>
                  <a:srgbClr val="002060"/>
                </a:solidFill>
              </a:rPr>
              <a:t>What strategies can be used to help us learn?</a:t>
            </a:r>
          </a:p>
        </p:txBody>
      </p:sp>
    </p:spTree>
    <p:extLst>
      <p:ext uri="{BB962C8B-B14F-4D97-AF65-F5344CB8AC3E}">
        <p14:creationId xmlns:p14="http://schemas.microsoft.com/office/powerpoint/2010/main" val="132751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3A01B2-D6C9-46F6-855D-72C2A8A3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9" y="118818"/>
            <a:ext cx="6252412" cy="725424"/>
          </a:xfrm>
        </p:spPr>
        <p:txBody>
          <a:bodyPr/>
          <a:lstStyle/>
          <a:p>
            <a:r>
              <a:rPr lang="en-GB" dirty="0"/>
              <a:t>Learning focus – how to learn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C6F179-5EF7-4AA4-9A05-DC950FB88A19}"/>
              </a:ext>
            </a:extLst>
          </p:cNvPr>
          <p:cNvSpPr txBox="1"/>
          <p:nvPr/>
        </p:nvSpPr>
        <p:spPr>
          <a:xfrm>
            <a:off x="134111" y="1258420"/>
            <a:ext cx="559308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002060"/>
                </a:solidFill>
              </a:rPr>
              <a:t>Learning refers to </a:t>
            </a:r>
            <a:r>
              <a:rPr lang="en-GB" sz="2600" dirty="0">
                <a:solidFill>
                  <a:srgbClr val="00B050"/>
                </a:solidFill>
              </a:rPr>
              <a:t>knowledge acquired through study, experience, or being taught.</a:t>
            </a:r>
          </a:p>
          <a:p>
            <a:endParaRPr lang="en-GB" sz="2600" dirty="0">
              <a:solidFill>
                <a:srgbClr val="002060"/>
              </a:solidFill>
            </a:endParaRPr>
          </a:p>
          <a:p>
            <a:r>
              <a:rPr lang="en-GB" sz="2600" dirty="0">
                <a:solidFill>
                  <a:srgbClr val="002060"/>
                </a:solidFill>
              </a:rPr>
              <a:t>There are hundreds of different methods that can be used to help you learn, today we are going to focus on 3: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>
                <a:solidFill>
                  <a:srgbClr val="00B050"/>
                </a:solidFill>
              </a:rPr>
              <a:t>RETRIEVAL PRACTICE</a:t>
            </a:r>
            <a:endParaRPr lang="en-GB" sz="2600" b="1" cap="all" dirty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600" dirty="0">
                <a:solidFill>
                  <a:srgbClr val="00B050"/>
                </a:solidFill>
              </a:rPr>
              <a:t>DUAL CODING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>
                <a:solidFill>
                  <a:srgbClr val="00B050"/>
                </a:solidFill>
              </a:rPr>
              <a:t>ELABORATION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392" y="1111274"/>
            <a:ext cx="3258964" cy="43877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C6F179-5EF7-4AA4-9A05-DC950FB88A19}"/>
              </a:ext>
            </a:extLst>
          </p:cNvPr>
          <p:cNvSpPr txBox="1"/>
          <p:nvPr/>
        </p:nvSpPr>
        <p:spPr>
          <a:xfrm>
            <a:off x="134111" y="5716081"/>
            <a:ext cx="80232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002060"/>
                </a:solidFill>
              </a:rPr>
              <a:t>For today’s lesson, you will need one knowledge organiser to complete the ‘independent practice’ activities.</a:t>
            </a:r>
            <a:endParaRPr lang="en-GB" sz="2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51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7D53E-A53B-B3B3-DDC4-1E530344E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A7C9E3D-9E72-AC3A-038A-307C10F37792}"/>
              </a:ext>
            </a:extLst>
          </p:cNvPr>
          <p:cNvGraphicFramePr>
            <a:graphicFrameLocks noGrp="1"/>
          </p:cNvGraphicFramePr>
          <p:nvPr/>
        </p:nvGraphicFramePr>
        <p:xfrm>
          <a:off x="251096" y="758049"/>
          <a:ext cx="4726742" cy="5376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8627">
                  <a:extLst>
                    <a:ext uri="{9D8B030D-6E8A-4147-A177-3AD203B41FA5}">
                      <a16:colId xmlns:a16="http://schemas.microsoft.com/office/drawing/2014/main" val="2560404914"/>
                    </a:ext>
                  </a:extLst>
                </a:gridCol>
                <a:gridCol w="2518115">
                  <a:extLst>
                    <a:ext uri="{9D8B030D-6E8A-4147-A177-3AD203B41FA5}">
                      <a16:colId xmlns:a16="http://schemas.microsoft.com/office/drawing/2014/main" val="3070156095"/>
                    </a:ext>
                  </a:extLst>
                </a:gridCol>
              </a:tblGrid>
              <a:tr h="422031"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200" b="1" dirty="0"/>
                        <a:t>Checking Out Me History</a:t>
                      </a:r>
                    </a:p>
                  </a:txBody>
                  <a:tcPr marL="84406" marR="84406" marT="42203" marB="4220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252180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dirty="0"/>
                        <a:t>Written by: John Agard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 dirty="0"/>
                        <a:t>Written in: 2007 (modern)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4041125159"/>
                  </a:ext>
                </a:extLst>
              </a:tr>
              <a:tr h="934375">
                <a:tc>
                  <a:txBody>
                    <a:bodyPr/>
                    <a:lstStyle/>
                    <a:p>
                      <a:pPr algn="r"/>
                      <a:r>
                        <a:rPr lang="en-US" sz="1700" dirty="0"/>
                        <a:t>Title/theme</a:t>
                      </a:r>
                    </a:p>
                    <a:p>
                      <a:pPr lvl="0" algn="r">
                        <a:buNone/>
                      </a:pPr>
                      <a:endParaRPr lang="en-US" sz="17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i="1" dirty="0"/>
                        <a:t>The title refers to the speaker's mission to discover his heritage and educate himself. For him, 'history' is linked to identity. Speaker </a:t>
                      </a:r>
                      <a:r>
                        <a:rPr lang="en-US" sz="1100" i="1" dirty="0" err="1"/>
                        <a:t>criticises</a:t>
                      </a:r>
                      <a:r>
                        <a:rPr lang="en-US" sz="1100" i="1" dirty="0"/>
                        <a:t> those who have denied him this knowledge.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3449687494"/>
                  </a:ext>
                </a:extLst>
              </a:tr>
              <a:tr h="934375">
                <a:tc>
                  <a:txBody>
                    <a:bodyPr/>
                    <a:lstStyle/>
                    <a:p>
                      <a:pPr algn="r"/>
                      <a:r>
                        <a:rPr lang="en-US" sz="1700" dirty="0"/>
                        <a:t>Attitude/</a:t>
                      </a:r>
                    </a:p>
                    <a:p>
                      <a:pPr lvl="0" algn="r">
                        <a:buNone/>
                      </a:pPr>
                      <a:r>
                        <a:rPr lang="en-US" sz="1700" dirty="0"/>
                        <a:t>atmosphere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1" u="none" strike="noStrike" noProof="0" dirty="0">
                          <a:solidFill>
                            <a:srgbClr val="000000"/>
                          </a:solidFill>
                        </a:rPr>
                        <a:t>The speaker is angry/feels whose sense of self has been impaired (verbs in "bandage up me eye", "blind me" - connote suffering). Use of vernacular shows defiance; he resists control.</a:t>
                      </a:r>
                      <a:endParaRPr lang="en-US" sz="1100" b="0" i="1" u="none" strike="noStrike" noProof="0" dirty="0">
                        <a:solidFill>
                          <a:srgbClr val="000000"/>
                        </a:solidFill>
                        <a:latin typeface="Aptos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3581875702"/>
                  </a:ext>
                </a:extLst>
              </a:tr>
              <a:tr h="934375">
                <a:tc>
                  <a:txBody>
                    <a:bodyPr/>
                    <a:lstStyle/>
                    <a:p>
                      <a:pPr algn="r"/>
                      <a:r>
                        <a:rPr lang="en-US" sz="1700" dirty="0"/>
                        <a:t>Imagery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1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Agard juxtaposes the absurd imagery of nursery rhymes with the real life achievements of Black people ("de dish ran away with de spoon"). </a:t>
                      </a:r>
                      <a:r>
                        <a:rPr lang="en-US" sz="1100" b="0" i="1" u="none" strike="noStrike" noProof="0" dirty="0" err="1">
                          <a:solidFill>
                            <a:srgbClr val="000000"/>
                          </a:solidFill>
                          <a:latin typeface="Aptos"/>
                        </a:rPr>
                        <a:t>Emphasises</a:t>
                      </a:r>
                      <a:r>
                        <a:rPr lang="en-US" sz="1100" b="0" i="1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 the injustice.</a:t>
                      </a:r>
                      <a:endParaRPr lang="en-US" sz="1100" b="0" i="1" u="none" strike="noStrike" noProof="0" dirty="0">
                        <a:solidFill>
                          <a:srgbClr val="000000"/>
                        </a:solidFill>
                        <a:latin typeface="Aptos"/>
                        <a:hlinkClick r:id="" action="ppaction://noaction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2435736290"/>
                  </a:ext>
                </a:extLst>
              </a:tr>
              <a:tr h="934375">
                <a:tc>
                  <a:txBody>
                    <a:bodyPr/>
                    <a:lstStyle/>
                    <a:p>
                      <a:pPr algn="r"/>
                      <a:r>
                        <a:rPr lang="en-US" sz="1700" dirty="0"/>
                        <a:t>Language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1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Agard uses metaphors to </a:t>
                      </a:r>
                      <a:r>
                        <a:rPr lang="en-US" sz="1100" b="0" i="1" u="none" strike="noStrike" noProof="0" dirty="0" err="1">
                          <a:solidFill>
                            <a:srgbClr val="000000"/>
                          </a:solidFill>
                          <a:latin typeface="Aptos"/>
                        </a:rPr>
                        <a:t>emphasise</a:t>
                      </a:r>
                      <a:r>
                        <a:rPr lang="en-US" sz="1100" b="0" i="1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Apto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1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how important his Black role models are (including "beacon", "healing star", "yellow sunrise"). Shows their symbolic importance.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latin typeface="Aptos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530076875"/>
                  </a:ext>
                </a:extLst>
              </a:tr>
              <a:tr h="934375">
                <a:tc>
                  <a:txBody>
                    <a:bodyPr/>
                    <a:lstStyle/>
                    <a:p>
                      <a:pPr algn="r"/>
                      <a:r>
                        <a:rPr lang="en-US" sz="1700" dirty="0"/>
                        <a:t>Structure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1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At the end of the poem, Agard repeats "Dem tell me" from the beginning. This time, he overcomes: "I carving out me identity". Verb 'carving' deliberate, empowering.</a:t>
                      </a:r>
                      <a:endParaRPr lang="en-US" sz="1700" dirty="0"/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400066212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3D3ADEE-94D5-A496-F363-727F8244331E}"/>
              </a:ext>
            </a:extLst>
          </p:cNvPr>
          <p:cNvGraphicFramePr>
            <a:graphicFrameLocks noGrp="1"/>
          </p:cNvGraphicFramePr>
          <p:nvPr/>
        </p:nvGraphicFramePr>
        <p:xfrm>
          <a:off x="5096221" y="3342736"/>
          <a:ext cx="3784208" cy="27857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4208">
                  <a:extLst>
                    <a:ext uri="{9D8B030D-6E8A-4147-A177-3AD203B41FA5}">
                      <a16:colId xmlns:a16="http://schemas.microsoft.com/office/drawing/2014/main" val="1057885821"/>
                    </a:ext>
                  </a:extLst>
                </a:gridCol>
              </a:tblGrid>
              <a:tr h="1392875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What's it got to do with power?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500" dirty="0"/>
                        <a:t>Power of the individual (can be stifled, but not stopped!)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500" dirty="0"/>
                        <a:t>Power of the oppressor (significant, but can be overcome)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317265367"/>
                  </a:ext>
                </a:extLst>
              </a:tr>
              <a:tr h="1392875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What's it got to do with conflict?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500" dirty="0"/>
                        <a:t>There is conflict between the speaker and his oppressors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82886835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EB97838-A6AC-8A00-5C6B-ADEDCD1A265C}"/>
              </a:ext>
            </a:extLst>
          </p:cNvPr>
          <p:cNvGraphicFramePr>
            <a:graphicFrameLocks noGrp="1"/>
          </p:cNvGraphicFramePr>
          <p:nvPr/>
        </p:nvGraphicFramePr>
        <p:xfrm>
          <a:off x="5096220" y="1909424"/>
          <a:ext cx="3798277" cy="1335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8277">
                  <a:extLst>
                    <a:ext uri="{9D8B030D-6E8A-4147-A177-3AD203B41FA5}">
                      <a16:colId xmlns:a16="http://schemas.microsoft.com/office/drawing/2014/main" val="2092677294"/>
                    </a:ext>
                  </a:extLst>
                </a:gridCol>
              </a:tblGrid>
              <a:tr h="133587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Context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300" dirty="0"/>
                        <a:t>Agard was born in Guyana when it was a British colony, meaning the curriculum was Eurocentric (from a European perspective, erasing the importance of other cultures). His poem celebrates the lives of little-known, real Black heroes. 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2852808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AB59CCE-3B31-E76A-D42A-8B5809DC5FF2}"/>
              </a:ext>
            </a:extLst>
          </p:cNvPr>
          <p:cNvGraphicFramePr>
            <a:graphicFrameLocks noGrp="1"/>
          </p:cNvGraphicFramePr>
          <p:nvPr/>
        </p:nvGraphicFramePr>
        <p:xfrm>
          <a:off x="5096222" y="754811"/>
          <a:ext cx="3784208" cy="10292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4208">
                  <a:extLst>
                    <a:ext uri="{9D8B030D-6E8A-4147-A177-3AD203B41FA5}">
                      <a16:colId xmlns:a16="http://schemas.microsoft.com/office/drawing/2014/main" val="1316459926"/>
                    </a:ext>
                  </a:extLst>
                </a:gridCol>
              </a:tblGrid>
              <a:tr h="101287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Compare me to...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500" dirty="0"/>
                        <a:t>London (theme of oppression)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500" dirty="0"/>
                        <a:t>The </a:t>
                      </a:r>
                      <a:r>
                        <a:rPr lang="en-US" sz="1500" dirty="0" err="1"/>
                        <a:t>Émigrée</a:t>
                      </a:r>
                      <a:r>
                        <a:rPr lang="en-US" sz="1500" dirty="0"/>
                        <a:t> (overcoming oppression)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endParaRPr lang="en-US" sz="1500" dirty="0"/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3134554151"/>
                  </a:ext>
                </a:extLst>
              </a:tr>
            </a:tbl>
          </a:graphicData>
        </a:graphic>
      </p:graphicFrame>
      <p:pic>
        <p:nvPicPr>
          <p:cNvPr id="8" name="Graphic 7" descr="Adhesive Bandage with solid fill">
            <a:extLst>
              <a:ext uri="{FF2B5EF4-FFF2-40B4-BE49-F238E27FC236}">
                <a16:creationId xmlns:a16="http://schemas.microsoft.com/office/drawing/2014/main" id="{1123545F-1EE3-77E8-B783-922F6E89CD5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01261" y="2449570"/>
            <a:ext cx="844062" cy="844062"/>
          </a:xfrm>
          <a:prstGeom prst="rect">
            <a:avLst/>
          </a:prstGeom>
        </p:spPr>
      </p:pic>
      <p:pic>
        <p:nvPicPr>
          <p:cNvPr id="11" name="Graphic 10" descr="Stars with solid fill">
            <a:extLst>
              <a:ext uri="{FF2B5EF4-FFF2-40B4-BE49-F238E27FC236}">
                <a16:creationId xmlns:a16="http://schemas.microsoft.com/office/drawing/2014/main" id="{E35E82B5-443C-EDF0-9FCD-FDFF8EEA54D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1261" y="4320838"/>
            <a:ext cx="844062" cy="844062"/>
          </a:xfrm>
          <a:prstGeom prst="rect">
            <a:avLst/>
          </a:prstGeom>
        </p:spPr>
      </p:pic>
      <p:pic>
        <p:nvPicPr>
          <p:cNvPr id="13" name="Graphic 12" descr="Table setting with solid fill">
            <a:extLst>
              <a:ext uri="{FF2B5EF4-FFF2-40B4-BE49-F238E27FC236}">
                <a16:creationId xmlns:a16="http://schemas.microsoft.com/office/drawing/2014/main" id="{7CC916EA-18A6-45F7-1987-B63B93944DB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1261" y="3378568"/>
            <a:ext cx="844062" cy="844062"/>
          </a:xfrm>
          <a:prstGeom prst="rect">
            <a:avLst/>
          </a:prstGeom>
        </p:spPr>
      </p:pic>
      <p:pic>
        <p:nvPicPr>
          <p:cNvPr id="15" name="Graphic 14" descr="Classroom with solid fill">
            <a:extLst>
              <a:ext uri="{FF2B5EF4-FFF2-40B4-BE49-F238E27FC236}">
                <a16:creationId xmlns:a16="http://schemas.microsoft.com/office/drawing/2014/main" id="{633D2E6D-C0E3-17DF-91BE-99CF053EDE4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1261" y="1533843"/>
            <a:ext cx="844062" cy="844062"/>
          </a:xfrm>
          <a:prstGeom prst="rect">
            <a:avLst/>
          </a:prstGeom>
        </p:spPr>
      </p:pic>
      <p:pic>
        <p:nvPicPr>
          <p:cNvPr id="19" name="Graphic 18" descr="Muscular arm with solid fill">
            <a:extLst>
              <a:ext uri="{FF2B5EF4-FFF2-40B4-BE49-F238E27FC236}">
                <a16:creationId xmlns:a16="http://schemas.microsoft.com/office/drawing/2014/main" id="{61F1579E-EC8D-7ACC-DF7C-2103E02D21B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7346" y="5262279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90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3A01B2-D6C9-46F6-855D-72C2A8A3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9" y="118818"/>
            <a:ext cx="6252412" cy="725424"/>
          </a:xfrm>
        </p:spPr>
        <p:txBody>
          <a:bodyPr>
            <a:normAutofit fontScale="90000"/>
          </a:bodyPr>
          <a:lstStyle/>
          <a:p>
            <a:r>
              <a:rPr lang="en-GB" dirty="0"/>
              <a:t>Skill development – retrieval practice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7264" y="1253321"/>
            <a:ext cx="86928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Retrieval practice is the ability to retrieve information from memory, without the information in front of you. In lessons, you have practiced these as your ‘memory recall activities.’</a:t>
            </a:r>
          </a:p>
          <a:p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u="sng" dirty="0">
                <a:solidFill>
                  <a:srgbClr val="002060"/>
                </a:solidFill>
              </a:rPr>
              <a:t>This can be done in two ways: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rgbClr val="002060"/>
                </a:solidFill>
              </a:rPr>
              <a:t>Read through information on a particular topic for a short amount of time. Then, put the information resource away and write down everything you can remember. Once you have done this, add in anything you missed in a different colour using your information resource again.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solidFill>
                  <a:srgbClr val="002060"/>
                </a:solidFill>
              </a:rPr>
              <a:t>Pick a topic and write down everything you can remember about that topic (brain dump). Then, use an information resource about that topic to add in anything you have missing in a different colour.</a:t>
            </a:r>
          </a:p>
        </p:txBody>
      </p:sp>
    </p:spTree>
    <p:extLst>
      <p:ext uri="{BB962C8B-B14F-4D97-AF65-F5344CB8AC3E}">
        <p14:creationId xmlns:p14="http://schemas.microsoft.com/office/powerpoint/2010/main" val="1439783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3A01B2-D6C9-46F6-855D-72C2A8A3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9" y="118818"/>
            <a:ext cx="6252412" cy="725424"/>
          </a:xfrm>
        </p:spPr>
        <p:txBody>
          <a:bodyPr>
            <a:normAutofit fontScale="90000"/>
          </a:bodyPr>
          <a:lstStyle/>
          <a:p>
            <a:r>
              <a:rPr lang="en-GB" dirty="0"/>
              <a:t>Independent practice – retrieval practice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" y="960713"/>
            <a:ext cx="8692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Lets try this together. Our chosen topic is the poem ‘Checking out me history’ Brain dump everything you know about this poem:</a:t>
            </a:r>
          </a:p>
        </p:txBody>
      </p:sp>
      <p:sp>
        <p:nvSpPr>
          <p:cNvPr id="7" name="Cloud 6"/>
          <p:cNvSpPr/>
          <p:nvPr/>
        </p:nvSpPr>
        <p:spPr>
          <a:xfrm>
            <a:off x="3139440" y="3535680"/>
            <a:ext cx="2779776" cy="9997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POEM</a:t>
            </a:r>
          </a:p>
          <a:p>
            <a:pPr algn="ctr"/>
            <a:r>
              <a:rPr lang="en-GB" sz="2000" dirty="0">
                <a:solidFill>
                  <a:srgbClr val="002060"/>
                </a:solidFill>
              </a:rPr>
              <a:t>Checking out me history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859024" y="3414687"/>
            <a:ext cx="560832" cy="402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529328" y="3191719"/>
            <a:ext cx="0" cy="445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023616" y="4340352"/>
            <a:ext cx="487680" cy="402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29328" y="4541520"/>
            <a:ext cx="0" cy="496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632705" y="3328416"/>
            <a:ext cx="402335" cy="347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474208" y="4337304"/>
            <a:ext cx="445008" cy="452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working Icon 3152729">
            <a:extLst>
              <a:ext uri="{FF2B5EF4-FFF2-40B4-BE49-F238E27FC236}">
                <a16:creationId xmlns:a16="http://schemas.microsoft.com/office/drawing/2014/main" id="{222FEA1F-8307-4248-850A-0D3FB7269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759" y="0"/>
            <a:ext cx="844242" cy="84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056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3A01B2-D6C9-46F6-855D-72C2A8A3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9" y="118818"/>
            <a:ext cx="6252412" cy="725424"/>
          </a:xfrm>
        </p:spPr>
        <p:txBody>
          <a:bodyPr>
            <a:normAutofit fontScale="90000"/>
          </a:bodyPr>
          <a:lstStyle/>
          <a:p>
            <a:r>
              <a:rPr lang="en-GB" dirty="0"/>
              <a:t>Independent practice – retrieval practice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9484" y="1058240"/>
            <a:ext cx="5730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You then add anything you have missing from your brain dump, using an information resource such as a knowledge organiser, in a different coloured pen:</a:t>
            </a:r>
          </a:p>
        </p:txBody>
      </p:sp>
      <p:pic>
        <p:nvPicPr>
          <p:cNvPr id="10" name="Picture 2" descr="working Icon 3152729">
            <a:extLst>
              <a:ext uri="{FF2B5EF4-FFF2-40B4-BE49-F238E27FC236}">
                <a16:creationId xmlns:a16="http://schemas.microsoft.com/office/drawing/2014/main" id="{222FEA1F-8307-4248-850A-0D3FB7269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759" y="0"/>
            <a:ext cx="844242" cy="84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4F7939-2752-43FD-4919-B3CD1B27A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440" y="2589365"/>
            <a:ext cx="6478588" cy="41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74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4CBCDA1-6D75-4AF9-BB74-D90655A8A55F}"/>
              </a:ext>
            </a:extLst>
          </p:cNvPr>
          <p:cNvGrpSpPr/>
          <p:nvPr/>
        </p:nvGrpSpPr>
        <p:grpSpPr>
          <a:xfrm>
            <a:off x="7165376" y="5842337"/>
            <a:ext cx="1973179" cy="1015663"/>
            <a:chOff x="0" y="87691"/>
            <a:chExt cx="1965981" cy="10156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949894-C801-4858-B28D-293F72165367}"/>
                </a:ext>
              </a:extLst>
            </p:cNvPr>
            <p:cNvSpPr txBox="1"/>
            <p:nvPr/>
          </p:nvSpPr>
          <p:spPr>
            <a:xfrm>
              <a:off x="0" y="87691"/>
              <a:ext cx="1965981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	E</a:t>
              </a:r>
            </a:p>
            <a:p>
              <a:r>
                <a:rPr lang="en-GB" sz="2000" b="1" dirty="0"/>
                <a:t>	E</a:t>
              </a:r>
            </a:p>
            <a:p>
              <a:r>
                <a:rPr lang="en-GB" sz="2000" b="1" dirty="0"/>
                <a:t>	P</a:t>
              </a:r>
              <a:r>
                <a:rPr lang="en-GB" sz="2000" dirty="0"/>
                <a:t>repare</a:t>
              </a:r>
            </a:p>
          </p:txBody>
        </p:sp>
        <p:pic>
          <p:nvPicPr>
            <p:cNvPr id="6" name="Picture 2" descr="skill Icon 3265943">
              <a:extLst>
                <a:ext uri="{FF2B5EF4-FFF2-40B4-BE49-F238E27FC236}">
                  <a16:creationId xmlns:a16="http://schemas.microsoft.com/office/drawing/2014/main" id="{30CB2ACC-646F-4D3C-A6CB-0F628C062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0797" y="87691"/>
              <a:ext cx="609263" cy="609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13A01B2-D6C9-46F6-855D-72C2A8A3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9" y="118818"/>
            <a:ext cx="6252412" cy="725424"/>
          </a:xfrm>
        </p:spPr>
        <p:txBody>
          <a:bodyPr/>
          <a:lstStyle/>
          <a:p>
            <a:r>
              <a:rPr lang="en-GB" dirty="0"/>
              <a:t>Skill development – dual coding </a:t>
            </a:r>
          </a:p>
        </p:txBody>
      </p:sp>
      <p:pic>
        <p:nvPicPr>
          <p:cNvPr id="2050" name="Picture 2" descr="technical skill development Icon 2754178">
            <a:extLst>
              <a:ext uri="{FF2B5EF4-FFF2-40B4-BE49-F238E27FC236}">
                <a16:creationId xmlns:a16="http://schemas.microsoft.com/office/drawing/2014/main" id="{0B59D5B6-2D7B-49BA-83F8-972FB5400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759" y="0"/>
            <a:ext cx="844242" cy="84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5575" y="973457"/>
            <a:ext cx="46207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solidFill>
                  <a:srgbClr val="002060"/>
                </a:solidFill>
              </a:rPr>
              <a:t>Dual coding is combining words and visuals such as pictures/diagrams. Using both visual (picture) and verbal (words) helps you retain information and retrieve it easier.</a:t>
            </a:r>
          </a:p>
        </p:txBody>
      </p:sp>
      <p:sp>
        <p:nvSpPr>
          <p:cNvPr id="2" name="AutoShape 2" descr="20 ideas &amp; strategies for Student Led Dual Coding – Teaching &amp; Learning  Toolbox for Research Informed Educ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081" y="973457"/>
            <a:ext cx="4086275" cy="24006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5575" y="3503330"/>
            <a:ext cx="890678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dirty="0">
                <a:solidFill>
                  <a:srgbClr val="002060"/>
                </a:solidFill>
              </a:rPr>
              <a:t>Research into dual-coding has found that: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rgbClr val="002060"/>
                </a:solidFill>
              </a:rPr>
              <a:t>Students who revised with words and pictures performed twice as well in a problem solving test compared to those who had just revised with just 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rgbClr val="002060"/>
                </a:solidFill>
              </a:rPr>
              <a:t>Students who learn with both words and pictures remember around 50% more than those who revised by seeing words and then separately later seeing pictures</a:t>
            </a:r>
          </a:p>
          <a:p>
            <a:r>
              <a:rPr lang="en-GB" sz="2500" dirty="0">
                <a:solidFill>
                  <a:srgbClr val="002060"/>
                </a:solidFill>
                <a:hlinkClick r:id="rId6"/>
              </a:rPr>
              <a:t>https://youtu.be/6xCZ4XnkpCc</a:t>
            </a:r>
            <a:r>
              <a:rPr lang="en-GB" sz="25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8772644"/>
      </p:ext>
    </p:extLst>
  </p:cSld>
  <p:clrMapOvr>
    <a:masterClrMapping/>
  </p:clrMapOvr>
</p:sld>
</file>

<file path=ppt/theme/theme1.xml><?xml version="1.0" encoding="utf-8"?>
<a:theme xmlns:a="http://schemas.openxmlformats.org/drawingml/2006/main" name="KS3 L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S3 LO" id="{DEC96E1A-7570-484F-A9EA-A755AED4CA59}" vid="{98AFA878-9FAD-4506-9EC8-29674125F7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1109</Words>
  <Application>Microsoft Office PowerPoint</Application>
  <PresentationFormat>On-screen Show (4:3)</PresentationFormat>
  <Paragraphs>113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Arial</vt:lpstr>
      <vt:lpstr>Calibri</vt:lpstr>
      <vt:lpstr>KS3 LO</vt:lpstr>
      <vt:lpstr>Title – Learning how to learn</vt:lpstr>
      <vt:lpstr>Develop/mark your answer in green pen</vt:lpstr>
      <vt:lpstr>Learning focus – how to learn </vt:lpstr>
      <vt:lpstr>Learning focus – how to learn </vt:lpstr>
      <vt:lpstr>PowerPoint Presentation</vt:lpstr>
      <vt:lpstr>Skill development – retrieval practice </vt:lpstr>
      <vt:lpstr>Independent practice – retrieval practice </vt:lpstr>
      <vt:lpstr>Independent practice – retrieval practice </vt:lpstr>
      <vt:lpstr>Skill development – dual coding </vt:lpstr>
      <vt:lpstr>Skill development – dual coding </vt:lpstr>
      <vt:lpstr>Independent practice – dual coding </vt:lpstr>
      <vt:lpstr>Skill development - elaboration </vt:lpstr>
      <vt:lpstr>Independent practice </vt:lpstr>
      <vt:lpstr>Independent practice </vt:lpstr>
    </vt:vector>
  </TitlesOfParts>
  <Company>The Brunts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Caunt Nigel</dc:creator>
  <cp:lastModifiedBy>Amandeep Madher (SLT - The Dukeries Academy)</cp:lastModifiedBy>
  <cp:revision>89</cp:revision>
  <dcterms:created xsi:type="dcterms:W3CDTF">2013-05-01T09:38:47Z</dcterms:created>
  <dcterms:modified xsi:type="dcterms:W3CDTF">2026-04-30T11:17:20Z</dcterms:modified>
</cp:coreProperties>
</file>