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5" r:id="rId2"/>
    <p:sldId id="266" r:id="rId3"/>
    <p:sldId id="278" r:id="rId4"/>
    <p:sldId id="273" r:id="rId5"/>
    <p:sldId id="279" r:id="rId6"/>
    <p:sldId id="280" r:id="rId7"/>
    <p:sldId id="274" r:id="rId8"/>
    <p:sldId id="275" r:id="rId9"/>
    <p:sldId id="281" r:id="rId10"/>
    <p:sldId id="28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C000"/>
    <a:srgbClr val="008000"/>
    <a:srgbClr val="202E5B"/>
    <a:srgbClr val="0070C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AD49-1FB4-4C1D-AB19-FB9D5F288C95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A4911-FFA5-48BF-A06A-1CD079DAB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99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let pupils write them down – only show it for a short period of time e.g. 10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7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8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let pupils write them down – this time show it for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3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9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A4911-FFA5-48BF-A06A-1CD079DAB2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2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23489"/>
            <a:ext cx="8329067" cy="1475482"/>
          </a:xfrm>
          <a:solidFill>
            <a:srgbClr val="1F3864"/>
          </a:solidFill>
        </p:spPr>
        <p:txBody>
          <a:bodyPr anchor="t">
            <a:normAutofit/>
          </a:bodyPr>
          <a:lstStyle>
            <a:lvl1pPr algn="ctr">
              <a:defRPr sz="4400" b="1" u="sng">
                <a:solidFill>
                  <a:srgbClr val="FFC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Lesson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832051"/>
            <a:ext cx="8329067" cy="1100578"/>
          </a:xfrm>
          <a:solidFill>
            <a:srgbClr val="FFC000"/>
          </a:solidFill>
        </p:spPr>
        <p:txBody>
          <a:bodyPr/>
          <a:lstStyle>
            <a:lvl1pPr marL="0" indent="0" algn="l">
              <a:buFont typeface="+mj-lt"/>
              <a:buNone/>
              <a:defRPr sz="2400" baseline="0">
                <a:solidFill>
                  <a:srgbClr val="1F386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LO: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4125687" y="225773"/>
            <a:ext cx="4660580" cy="838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FC93-65C7-461C-BB20-7A590E7B612B}" type="datetime2">
              <a:rPr kumimoji="0" lang="en-GB" sz="2800" b="1" i="0" u="sng" strike="noStrike" kern="1200" cap="none" spc="0" normalizeH="0" baseline="0" noProof="0" smtClean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30 April 2026</a:t>
            </a:fld>
            <a:endParaRPr kumimoji="0" lang="en-US" sz="1200" b="1" i="0" u="sng" strike="noStrike" kern="120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94">
            <a:off x="152102" y="96752"/>
            <a:ext cx="955419" cy="95541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068839"/>
            <a:ext cx="8329067" cy="2324100"/>
          </a:xfrm>
          <a:ln w="57150">
            <a:solidFill>
              <a:srgbClr val="008000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</a:lstStyle>
          <a:p>
            <a:pPr lvl="0"/>
            <a:r>
              <a:rPr lang="en-GB" dirty="0"/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30777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3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F20F97-A59D-4415-8FA9-6B361A822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5B845F-2188-4E9A-98AE-2EE3564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4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8171" y="10014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008000"/>
                </a:solidFill>
              </a:defRPr>
            </a:lvl1pPr>
            <a:lvl2pPr>
              <a:defRPr>
                <a:solidFill>
                  <a:srgbClr val="008000"/>
                </a:solidFill>
              </a:defRPr>
            </a:lvl2pPr>
            <a:lvl3pPr>
              <a:defRPr>
                <a:solidFill>
                  <a:srgbClr val="00800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en-US" dirty="0"/>
              <a:t>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238171" y="2943986"/>
            <a:ext cx="4848680" cy="1915885"/>
          </a:xfrm>
        </p:spPr>
        <p:txBody>
          <a:bodyPr/>
          <a:lstStyle>
            <a:lvl1pPr marL="0" indent="0">
              <a:buNone/>
              <a:defRPr>
                <a:solidFill>
                  <a:srgbClr val="660066"/>
                </a:solidFill>
              </a:defRPr>
            </a:lvl1pPr>
            <a:lvl2pPr>
              <a:defRPr>
                <a:solidFill>
                  <a:srgbClr val="660066"/>
                </a:solidFill>
              </a:defRPr>
            </a:lvl2pPr>
            <a:lvl3pPr>
              <a:defRPr>
                <a:solidFill>
                  <a:srgbClr val="660066"/>
                </a:solidFill>
              </a:defRPr>
            </a:lvl3pPr>
            <a:lvl4pPr>
              <a:defRPr>
                <a:solidFill>
                  <a:srgbClr val="660066"/>
                </a:solidFill>
              </a:defRPr>
            </a:lvl4pPr>
            <a:lvl5pPr>
              <a:defRPr>
                <a:solidFill>
                  <a:srgbClr val="660066"/>
                </a:solidFill>
              </a:defRPr>
            </a:lvl5pPr>
          </a:lstStyle>
          <a:p>
            <a:pPr lvl="0"/>
            <a:r>
              <a:rPr lang="en-US" dirty="0"/>
              <a:t>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8171" y="4886486"/>
            <a:ext cx="4151086" cy="1915885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***Edit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43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7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342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26547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2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7524-FB75-4A1F-A2BD-4940B0C0B791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4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umaniti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24537"/>
            <a:ext cx="757561" cy="7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9" y="118818"/>
            <a:ext cx="7181852" cy="725424"/>
          </a:xfrm>
          <a:prstGeom prst="rect">
            <a:avLst/>
          </a:prstGeom>
          <a:solidFill>
            <a:srgbClr val="1F3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44" y="911228"/>
            <a:ext cx="9005207" cy="502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8443D-079F-4359-B6C6-B7BC896C5D9F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6A84-D864-42B9-900A-A12F4CA6E01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7B95E-7733-4D16-ACCF-5F15B7C2BA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6966" y="261469"/>
            <a:ext cx="1535940" cy="3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C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2E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2E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2E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2E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d.com/talks/peter_doolittle_how_your_working_memory_makes_sense_of_the_world/up-next?language=en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A15A-D9FC-4628-AA54-DA74D64D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89595"/>
            <a:ext cx="7886700" cy="2239405"/>
          </a:xfrm>
        </p:spPr>
        <p:txBody>
          <a:bodyPr anchor="ctr"/>
          <a:lstStyle/>
          <a:p>
            <a:pPr algn="ctr"/>
            <a:r>
              <a:rPr lang="en-GB" dirty="0"/>
              <a:t>Title -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B332E-4B8B-4418-8D0C-50B4622F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710609"/>
            <a:ext cx="7886700" cy="1855304"/>
          </a:xfr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Learning objective - To understand what is meant by the term ‘memory’ and types of memory.</a:t>
            </a:r>
          </a:p>
        </p:txBody>
      </p:sp>
    </p:spTree>
    <p:extLst>
      <p:ext uri="{BB962C8B-B14F-4D97-AF65-F5344CB8AC3E}">
        <p14:creationId xmlns:p14="http://schemas.microsoft.com/office/powerpoint/2010/main" val="56743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112312"/>
            <a:ext cx="8759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How many of the words can you remember?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Write your story in your book and then you will tick off how many words you could remember.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9C118B-A4FA-4DAE-891D-822134F79746}"/>
              </a:ext>
            </a:extLst>
          </p:cNvPr>
          <p:cNvGraphicFramePr>
            <a:graphicFrameLocks noGrp="1"/>
          </p:cNvGraphicFramePr>
          <p:nvPr/>
        </p:nvGraphicFramePr>
        <p:xfrm>
          <a:off x="136900" y="3763617"/>
          <a:ext cx="8870199" cy="297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3">
                  <a:extLst>
                    <a:ext uri="{9D8B030D-6E8A-4147-A177-3AD203B41FA5}">
                      <a16:colId xmlns:a16="http://schemas.microsoft.com/office/drawing/2014/main" val="193089980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3376414605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2812852211"/>
                    </a:ext>
                  </a:extLst>
                </a:gridCol>
              </a:tblGrid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Throw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94462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Society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16004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Pollution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Running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474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C4891BB-98D7-4A6A-9E36-6ACD8C3A2A0C}"/>
              </a:ext>
            </a:extLst>
          </p:cNvPr>
          <p:cNvSpPr/>
          <p:nvPr/>
        </p:nvSpPr>
        <p:spPr>
          <a:xfrm>
            <a:off x="291548" y="3909391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36E8A-5B1C-481C-BFAF-45F00AAB8FC3}"/>
              </a:ext>
            </a:extLst>
          </p:cNvPr>
          <p:cNvSpPr/>
          <p:nvPr/>
        </p:nvSpPr>
        <p:spPr>
          <a:xfrm>
            <a:off x="291548" y="4923409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15C8E-4C85-45B7-828B-9F4AFEFB6C11}"/>
              </a:ext>
            </a:extLst>
          </p:cNvPr>
          <p:cNvSpPr/>
          <p:nvPr/>
        </p:nvSpPr>
        <p:spPr>
          <a:xfrm>
            <a:off x="291548" y="5936875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15A7B-21A9-48FC-9449-C0374C491463}"/>
              </a:ext>
            </a:extLst>
          </p:cNvPr>
          <p:cNvSpPr/>
          <p:nvPr/>
        </p:nvSpPr>
        <p:spPr>
          <a:xfrm>
            <a:off x="3273286" y="5940025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4C6F42-761E-4335-8E27-304458DD1288}"/>
              </a:ext>
            </a:extLst>
          </p:cNvPr>
          <p:cNvSpPr/>
          <p:nvPr/>
        </p:nvSpPr>
        <p:spPr>
          <a:xfrm>
            <a:off x="3273286" y="4923409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CA4A9F-F3E4-4246-B25F-0648BF82329A}"/>
              </a:ext>
            </a:extLst>
          </p:cNvPr>
          <p:cNvSpPr/>
          <p:nvPr/>
        </p:nvSpPr>
        <p:spPr>
          <a:xfrm>
            <a:off x="3273286" y="3934927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D8669E-9B74-413E-9EC2-CE275EC6D51F}"/>
              </a:ext>
            </a:extLst>
          </p:cNvPr>
          <p:cNvSpPr/>
          <p:nvPr/>
        </p:nvSpPr>
        <p:spPr>
          <a:xfrm>
            <a:off x="6255024" y="3909391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80D84D-345F-418B-B842-AA872B0AAD7A}"/>
              </a:ext>
            </a:extLst>
          </p:cNvPr>
          <p:cNvSpPr/>
          <p:nvPr/>
        </p:nvSpPr>
        <p:spPr>
          <a:xfrm>
            <a:off x="6255024" y="4950446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46B6B5-2C2F-4E22-AC2C-7AF71AC808A2}"/>
              </a:ext>
            </a:extLst>
          </p:cNvPr>
          <p:cNvSpPr/>
          <p:nvPr/>
        </p:nvSpPr>
        <p:spPr>
          <a:xfrm>
            <a:off x="6255024" y="5932183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2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006295"/>
            <a:ext cx="8759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rgbClr val="002060"/>
                </a:solidFill>
              </a:rPr>
              <a:t>Working memory</a:t>
            </a: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TED Talk - How your working memory makes sense of the world.</a:t>
            </a: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000" dirty="0">
                <a:solidFill>
                  <a:srgbClr val="002060"/>
                </a:solidFill>
                <a:hlinkClick r:id="rId5"/>
              </a:rPr>
              <a:t>https://www.ted.com/talks/peter_doolittle_how_your_working_memory_makes_sense_of_the_world/up-next?language=en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59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311965" y="1748417"/>
            <a:ext cx="6252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What is meant by the term memory?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What different types of memory are there?</a:t>
            </a:r>
          </a:p>
        </p:txBody>
      </p:sp>
    </p:spTree>
    <p:extLst>
      <p:ext uri="{BB962C8B-B14F-4D97-AF65-F5344CB8AC3E}">
        <p14:creationId xmlns:p14="http://schemas.microsoft.com/office/powerpoint/2010/main" val="143978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265043" y="1284591"/>
            <a:ext cx="861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Memory is the means by which we draw on our past experiences in order to use this information in the present.</a:t>
            </a:r>
            <a:endParaRPr lang="en-GB" sz="5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Short term and long term memory">
            <a:extLst>
              <a:ext uri="{FF2B5EF4-FFF2-40B4-BE49-F238E27FC236}">
                <a16:creationId xmlns:a16="http://schemas.microsoft.com/office/drawing/2014/main" id="{B4E510FD-A071-4995-AC34-AED92A8F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4337"/>
            <a:ext cx="91440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2AE30C-F213-42C9-A42A-0319F34738CC}"/>
              </a:ext>
            </a:extLst>
          </p:cNvPr>
          <p:cNvSpPr/>
          <p:nvPr/>
        </p:nvSpPr>
        <p:spPr>
          <a:xfrm>
            <a:off x="6736864" y="2474991"/>
            <a:ext cx="1709475" cy="11582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13AC75-C375-4D10-A2D2-651D3A70160C}"/>
              </a:ext>
            </a:extLst>
          </p:cNvPr>
          <p:cNvSpPr/>
          <p:nvPr/>
        </p:nvSpPr>
        <p:spPr>
          <a:xfrm>
            <a:off x="6590284" y="2573948"/>
            <a:ext cx="1709475" cy="11582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Working memory</a:t>
            </a:r>
          </a:p>
        </p:txBody>
      </p:sp>
    </p:spTree>
    <p:extLst>
      <p:ext uri="{BB962C8B-B14F-4D97-AF65-F5344CB8AC3E}">
        <p14:creationId xmlns:p14="http://schemas.microsoft.com/office/powerpoint/2010/main" val="80111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112312"/>
            <a:ext cx="8759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Short-term memory – recalling a limited amount of information for a short period of time. These usually disappear after 30 seconds.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Try to remember each of these words: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9C118B-A4FA-4DAE-891D-822134F79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35025"/>
              </p:ext>
            </p:extLst>
          </p:nvPr>
        </p:nvGraphicFramePr>
        <p:xfrm>
          <a:off x="136900" y="3763617"/>
          <a:ext cx="8870199" cy="297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3">
                  <a:extLst>
                    <a:ext uri="{9D8B030D-6E8A-4147-A177-3AD203B41FA5}">
                      <a16:colId xmlns:a16="http://schemas.microsoft.com/office/drawing/2014/main" val="193089980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3376414605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2812852211"/>
                    </a:ext>
                  </a:extLst>
                </a:gridCol>
              </a:tblGrid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Throw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94462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Society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16004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Pollution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Running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4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85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112312"/>
            <a:ext cx="8759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Short-term memory – recalling a limited amount of information for a short period of time. These usually disappear after 30 seconds.</a:t>
            </a:r>
          </a:p>
          <a:p>
            <a:pPr algn="ctr"/>
            <a:endParaRPr lang="en-GB" sz="3200" dirty="0">
              <a:solidFill>
                <a:srgbClr val="002060"/>
              </a:solidFill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</a:rPr>
              <a:t>How many of the words can you remember?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9C118B-A4FA-4DAE-891D-822134F79746}"/>
              </a:ext>
            </a:extLst>
          </p:cNvPr>
          <p:cNvGraphicFramePr>
            <a:graphicFrameLocks noGrp="1"/>
          </p:cNvGraphicFramePr>
          <p:nvPr/>
        </p:nvGraphicFramePr>
        <p:xfrm>
          <a:off x="136900" y="3763617"/>
          <a:ext cx="8870199" cy="297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3">
                  <a:extLst>
                    <a:ext uri="{9D8B030D-6E8A-4147-A177-3AD203B41FA5}">
                      <a16:colId xmlns:a16="http://schemas.microsoft.com/office/drawing/2014/main" val="193089980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3376414605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2812852211"/>
                    </a:ext>
                  </a:extLst>
                </a:gridCol>
              </a:tblGrid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Throw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94462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Society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16004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Pollution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Running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474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C4891BB-98D7-4A6A-9E36-6ACD8C3A2A0C}"/>
              </a:ext>
            </a:extLst>
          </p:cNvPr>
          <p:cNvSpPr/>
          <p:nvPr/>
        </p:nvSpPr>
        <p:spPr>
          <a:xfrm>
            <a:off x="291548" y="3909391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36E8A-5B1C-481C-BFAF-45F00AAB8FC3}"/>
              </a:ext>
            </a:extLst>
          </p:cNvPr>
          <p:cNvSpPr/>
          <p:nvPr/>
        </p:nvSpPr>
        <p:spPr>
          <a:xfrm>
            <a:off x="291548" y="4923409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15C8E-4C85-45B7-828B-9F4AFEFB6C11}"/>
              </a:ext>
            </a:extLst>
          </p:cNvPr>
          <p:cNvSpPr/>
          <p:nvPr/>
        </p:nvSpPr>
        <p:spPr>
          <a:xfrm>
            <a:off x="291548" y="5936875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15A7B-21A9-48FC-9449-C0374C491463}"/>
              </a:ext>
            </a:extLst>
          </p:cNvPr>
          <p:cNvSpPr/>
          <p:nvPr/>
        </p:nvSpPr>
        <p:spPr>
          <a:xfrm>
            <a:off x="3273286" y="5940025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4C6F42-761E-4335-8E27-304458DD1288}"/>
              </a:ext>
            </a:extLst>
          </p:cNvPr>
          <p:cNvSpPr/>
          <p:nvPr/>
        </p:nvSpPr>
        <p:spPr>
          <a:xfrm>
            <a:off x="3273286" y="4923409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CA4A9F-F3E4-4246-B25F-0648BF82329A}"/>
              </a:ext>
            </a:extLst>
          </p:cNvPr>
          <p:cNvSpPr/>
          <p:nvPr/>
        </p:nvSpPr>
        <p:spPr>
          <a:xfrm>
            <a:off x="3273286" y="3934927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D8669E-9B74-413E-9EC2-CE275EC6D51F}"/>
              </a:ext>
            </a:extLst>
          </p:cNvPr>
          <p:cNvSpPr/>
          <p:nvPr/>
        </p:nvSpPr>
        <p:spPr>
          <a:xfrm>
            <a:off x="6255024" y="3909391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80D84D-345F-418B-B842-AA872B0AAD7A}"/>
              </a:ext>
            </a:extLst>
          </p:cNvPr>
          <p:cNvSpPr/>
          <p:nvPr/>
        </p:nvSpPr>
        <p:spPr>
          <a:xfrm>
            <a:off x="6255024" y="4950446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46B6B5-2C2F-4E22-AC2C-7AF71AC808A2}"/>
              </a:ext>
            </a:extLst>
          </p:cNvPr>
          <p:cNvSpPr/>
          <p:nvPr/>
        </p:nvSpPr>
        <p:spPr>
          <a:xfrm>
            <a:off x="6255024" y="5932183"/>
            <a:ext cx="2597426" cy="64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265043" y="1114459"/>
            <a:ext cx="861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Without rehearsing information our short term memory is lost. The key is to store this information in our long term memory.</a:t>
            </a:r>
            <a:endParaRPr lang="en-GB" sz="5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Short term and long term memory">
            <a:extLst>
              <a:ext uri="{FF2B5EF4-FFF2-40B4-BE49-F238E27FC236}">
                <a16:creationId xmlns:a16="http://schemas.microsoft.com/office/drawing/2014/main" id="{B4E510FD-A071-4995-AC34-AED92A8F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4337"/>
            <a:ext cx="91440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2AE30C-F213-42C9-A42A-0319F34738CC}"/>
              </a:ext>
            </a:extLst>
          </p:cNvPr>
          <p:cNvSpPr/>
          <p:nvPr/>
        </p:nvSpPr>
        <p:spPr>
          <a:xfrm>
            <a:off x="6736864" y="2474991"/>
            <a:ext cx="1709475" cy="11582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13AC75-C375-4D10-A2D2-651D3A70160C}"/>
              </a:ext>
            </a:extLst>
          </p:cNvPr>
          <p:cNvSpPr/>
          <p:nvPr/>
        </p:nvSpPr>
        <p:spPr>
          <a:xfrm>
            <a:off x="6590284" y="2573948"/>
            <a:ext cx="1709475" cy="11582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Working memory</a:t>
            </a:r>
          </a:p>
        </p:txBody>
      </p:sp>
    </p:spTree>
    <p:extLst>
      <p:ext uri="{BB962C8B-B14F-4D97-AF65-F5344CB8AC3E}">
        <p14:creationId xmlns:p14="http://schemas.microsoft.com/office/powerpoint/2010/main" val="170216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188621"/>
            <a:ext cx="3625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Long-term memory – recalling information after a long period of time. 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Once this information is stored in your long-term memory, you will be able to retrieve it into your working memory to use during assessments.</a:t>
            </a:r>
          </a:p>
        </p:txBody>
      </p:sp>
      <p:pic>
        <p:nvPicPr>
          <p:cNvPr id="9" name="Picture 4" descr="Examples of Dual Coding in the classroom – Love To Teach">
            <a:extLst>
              <a:ext uri="{FF2B5EF4-FFF2-40B4-BE49-F238E27FC236}">
                <a16:creationId xmlns:a16="http://schemas.microsoft.com/office/drawing/2014/main" id="{3654C258-E56E-4D6E-A7C5-99F12E498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7197" r="1502" b="28647"/>
          <a:stretch/>
        </p:blipFill>
        <p:spPr bwMode="auto">
          <a:xfrm>
            <a:off x="3817620" y="1257300"/>
            <a:ext cx="532638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7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112312"/>
            <a:ext cx="8759687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600" dirty="0">
                <a:solidFill>
                  <a:srgbClr val="002060"/>
                </a:solidFill>
              </a:rPr>
              <a:t>Working memory – retaining information in order to manipulate it. </a:t>
            </a:r>
          </a:p>
          <a:p>
            <a:pPr algn="ctr"/>
            <a:endParaRPr lang="en-GB" sz="2600" dirty="0">
              <a:solidFill>
                <a:srgbClr val="002060"/>
              </a:solidFill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</a:rPr>
              <a:t>This is part of your short term memory as you can only store a small amount of information here. </a:t>
            </a:r>
          </a:p>
          <a:p>
            <a:pPr algn="ctr"/>
            <a:endParaRPr lang="en-GB" sz="2600" dirty="0">
              <a:solidFill>
                <a:srgbClr val="002060"/>
              </a:solidFill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</a:rPr>
              <a:t>The key is to store information in your long term memory and then use memory recall activities to remember the information.</a:t>
            </a:r>
          </a:p>
          <a:p>
            <a:pPr algn="ctr"/>
            <a:endParaRPr lang="en-GB" sz="2600" dirty="0">
              <a:solidFill>
                <a:srgbClr val="002060"/>
              </a:solidFill>
            </a:endParaRPr>
          </a:p>
        </p:txBody>
      </p:sp>
      <p:pic>
        <p:nvPicPr>
          <p:cNvPr id="9" name="Picture 2" descr="Memory and Learning - Center for Educational Innovation ...">
            <a:extLst>
              <a:ext uri="{FF2B5EF4-FFF2-40B4-BE49-F238E27FC236}">
                <a16:creationId xmlns:a16="http://schemas.microsoft.com/office/drawing/2014/main" id="{28C01922-96D9-4873-8852-6E8FFDF6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" y="4831858"/>
            <a:ext cx="8141545" cy="2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CBCDA1-6D75-4AF9-BB74-D90655A8A55F}"/>
              </a:ext>
            </a:extLst>
          </p:cNvPr>
          <p:cNvGrpSpPr/>
          <p:nvPr/>
        </p:nvGrpSpPr>
        <p:grpSpPr>
          <a:xfrm>
            <a:off x="7165376" y="5842337"/>
            <a:ext cx="1973179" cy="1015663"/>
            <a:chOff x="0" y="87691"/>
            <a:chExt cx="1965981" cy="10156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49894-C801-4858-B28D-293F72165367}"/>
                </a:ext>
              </a:extLst>
            </p:cNvPr>
            <p:cNvSpPr txBox="1"/>
            <p:nvPr/>
          </p:nvSpPr>
          <p:spPr>
            <a:xfrm>
              <a:off x="0" y="87691"/>
              <a:ext cx="1965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E</a:t>
              </a:r>
            </a:p>
            <a:p>
              <a:r>
                <a:rPr lang="en-GB" sz="2000" b="1" dirty="0"/>
                <a:t>	P</a:t>
              </a:r>
              <a:r>
                <a:rPr lang="en-GB" sz="2000" dirty="0"/>
                <a:t>repare</a:t>
              </a:r>
            </a:p>
          </p:txBody>
        </p:sp>
        <p:pic>
          <p:nvPicPr>
            <p:cNvPr id="6" name="Picture 2" descr="skill Icon 3265943">
              <a:extLst>
                <a:ext uri="{FF2B5EF4-FFF2-40B4-BE49-F238E27FC236}">
                  <a16:creationId xmlns:a16="http://schemas.microsoft.com/office/drawing/2014/main" id="{30CB2ACC-646F-4D3C-A6CB-0F628C062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0797" y="87691"/>
              <a:ext cx="609263" cy="60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13A01B2-D6C9-46F6-855D-72C2A8A3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18818"/>
            <a:ext cx="6252412" cy="725424"/>
          </a:xfrm>
        </p:spPr>
        <p:txBody>
          <a:bodyPr/>
          <a:lstStyle/>
          <a:p>
            <a:r>
              <a:rPr lang="en-GB" dirty="0"/>
              <a:t>Learning focus - memory </a:t>
            </a:r>
          </a:p>
        </p:txBody>
      </p:sp>
      <p:pic>
        <p:nvPicPr>
          <p:cNvPr id="2050" name="Picture 2" descr="technical skill development Icon 2754178">
            <a:extLst>
              <a:ext uri="{FF2B5EF4-FFF2-40B4-BE49-F238E27FC236}">
                <a16:creationId xmlns:a16="http://schemas.microsoft.com/office/drawing/2014/main" id="{0B59D5B6-2D7B-49BA-83F8-972FB5400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59" y="0"/>
            <a:ext cx="844242" cy="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C6F179-5EF7-4AA4-9A05-DC950FB88A19}"/>
              </a:ext>
            </a:extLst>
          </p:cNvPr>
          <p:cNvSpPr txBox="1"/>
          <p:nvPr/>
        </p:nvSpPr>
        <p:spPr>
          <a:xfrm>
            <a:off x="192156" y="1112312"/>
            <a:ext cx="8759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 am now going to give you longer to remember this information. This time, tell yourself a story to remember as many of the words as you can.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E.g. I was running with my dog when I passed a picture of a tree.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9C118B-A4FA-4DAE-891D-822134F79746}"/>
              </a:ext>
            </a:extLst>
          </p:cNvPr>
          <p:cNvGraphicFramePr>
            <a:graphicFrameLocks noGrp="1"/>
          </p:cNvGraphicFramePr>
          <p:nvPr/>
        </p:nvGraphicFramePr>
        <p:xfrm>
          <a:off x="136900" y="3763617"/>
          <a:ext cx="8870199" cy="297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733">
                  <a:extLst>
                    <a:ext uri="{9D8B030D-6E8A-4147-A177-3AD203B41FA5}">
                      <a16:colId xmlns:a16="http://schemas.microsoft.com/office/drawing/2014/main" val="193089980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3376414605"/>
                    </a:ext>
                  </a:extLst>
                </a:gridCol>
                <a:gridCol w="2956733">
                  <a:extLst>
                    <a:ext uri="{9D8B030D-6E8A-4147-A177-3AD203B41FA5}">
                      <a16:colId xmlns:a16="http://schemas.microsoft.com/office/drawing/2014/main" val="2812852211"/>
                    </a:ext>
                  </a:extLst>
                </a:gridCol>
              </a:tblGrid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Throw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Picture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94462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Dog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Society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16004"/>
                  </a:ext>
                </a:extLst>
              </a:tr>
              <a:tr h="991856"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Tower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Pollution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i="0" dirty="0">
                          <a:solidFill>
                            <a:srgbClr val="002060"/>
                          </a:solidFill>
                        </a:rPr>
                        <a:t>Running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4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793648"/>
      </p:ext>
    </p:extLst>
  </p:cSld>
  <p:clrMapOvr>
    <a:masterClrMapping/>
  </p:clrMapOvr>
</p:sld>
</file>

<file path=ppt/theme/theme1.xml><?xml version="1.0" encoding="utf-8"?>
<a:theme xmlns:a="http://schemas.openxmlformats.org/drawingml/2006/main" name="KS3 L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3 LO" id="{DEC96E1A-7570-484F-A9EA-A755AED4CA59}" vid="{98AFA878-9FAD-4506-9EC8-29674125F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551</Words>
  <Application>Microsoft Office PowerPoint</Application>
  <PresentationFormat>On-screen Show (4:3)</PresentationFormat>
  <Paragraphs>118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KS3 LO</vt:lpstr>
      <vt:lpstr>Title - Memory</vt:lpstr>
      <vt:lpstr>Learning focus - memory </vt:lpstr>
      <vt:lpstr>Learning focus - memory </vt:lpstr>
      <vt:lpstr>Learning focus - memory </vt:lpstr>
      <vt:lpstr>Learning focus - memory </vt:lpstr>
      <vt:lpstr>Learning focus - memory </vt:lpstr>
      <vt:lpstr>Learning focus - memory </vt:lpstr>
      <vt:lpstr>Learning focus - memory </vt:lpstr>
      <vt:lpstr>Learning focus - memory </vt:lpstr>
      <vt:lpstr>Learning focus - memory </vt:lpstr>
      <vt:lpstr>Learning focus - memory </vt:lpstr>
    </vt:vector>
  </TitlesOfParts>
  <Company>The Brunts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Caunt Nigel</dc:creator>
  <cp:lastModifiedBy>Amandeep Madher (SLT - The Dukeries Academy)</cp:lastModifiedBy>
  <cp:revision>86</cp:revision>
  <dcterms:created xsi:type="dcterms:W3CDTF">2013-05-01T09:38:47Z</dcterms:created>
  <dcterms:modified xsi:type="dcterms:W3CDTF">2026-04-30T09:38:27Z</dcterms:modified>
</cp:coreProperties>
</file>