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794D26-8F59-4DDF-859E-BEDE3E03D2E6}" v="22" dt="2025-10-09T17:25:54.5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14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Dench-Smith (Staff - The Dukeries Academy)" userId="6b349200-b82f-4b24-979c-a89e7ceebfdc" providerId="ADAL" clId="{E1C51200-0BA9-40D6-85D9-E539EAF44C86}"/>
    <pc:docChg chg="undo custSel modSld">
      <pc:chgData name="Scott Dench-Smith (Staff - The Dukeries Academy)" userId="6b349200-b82f-4b24-979c-a89e7ceebfdc" providerId="ADAL" clId="{E1C51200-0BA9-40D6-85D9-E539EAF44C86}" dt="2025-10-09T17:25:54.502" v="16"/>
      <pc:docMkLst>
        <pc:docMk/>
      </pc:docMkLst>
      <pc:sldChg chg="modSp mod">
        <pc:chgData name="Scott Dench-Smith (Staff - The Dukeries Academy)" userId="6b349200-b82f-4b24-979c-a89e7ceebfdc" providerId="ADAL" clId="{E1C51200-0BA9-40D6-85D9-E539EAF44C86}" dt="2025-10-09T17:24:15.013" v="15"/>
        <pc:sldMkLst>
          <pc:docMk/>
          <pc:sldMk cId="4055312176" sldId="256"/>
        </pc:sldMkLst>
        <pc:graphicFrameChg chg="mod modGraphic">
          <ac:chgData name="Scott Dench-Smith (Staff - The Dukeries Academy)" userId="6b349200-b82f-4b24-979c-a89e7ceebfdc" providerId="ADAL" clId="{E1C51200-0BA9-40D6-85D9-E539EAF44C86}" dt="2025-10-09T17:24:15.013" v="15"/>
          <ac:graphicFrameMkLst>
            <pc:docMk/>
            <pc:sldMk cId="4055312176" sldId="256"/>
            <ac:graphicFrameMk id="4" creationId="{D11FC65A-846F-43C6-98FA-627228083221}"/>
          </ac:graphicFrameMkLst>
        </pc:graphicFrameChg>
      </pc:sldChg>
      <pc:sldChg chg="modSp mod">
        <pc:chgData name="Scott Dench-Smith (Staff - The Dukeries Academy)" userId="6b349200-b82f-4b24-979c-a89e7ceebfdc" providerId="ADAL" clId="{E1C51200-0BA9-40D6-85D9-E539EAF44C86}" dt="2025-10-09T17:25:54.502" v="16"/>
        <pc:sldMkLst>
          <pc:docMk/>
          <pc:sldMk cId="1220775074" sldId="257"/>
        </pc:sldMkLst>
        <pc:graphicFrameChg chg="mod modGraphic">
          <ac:chgData name="Scott Dench-Smith (Staff - The Dukeries Academy)" userId="6b349200-b82f-4b24-979c-a89e7ceebfdc" providerId="ADAL" clId="{E1C51200-0BA9-40D6-85D9-E539EAF44C86}" dt="2025-10-09T17:25:54.502" v="16"/>
          <ac:graphicFrameMkLst>
            <pc:docMk/>
            <pc:sldMk cId="1220775074" sldId="257"/>
            <ac:graphicFrameMk id="4" creationId="{D11FC65A-846F-43C6-98FA-62722808322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52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9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549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695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71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13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48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525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286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72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918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C7A7C-4D15-4B14-B89A-D0807480720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85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1FC65A-846F-43C6-98FA-627228083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995112"/>
              </p:ext>
            </p:extLst>
          </p:nvPr>
        </p:nvGraphicFramePr>
        <p:xfrm>
          <a:off x="98512" y="94482"/>
          <a:ext cx="6637568" cy="101209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4467">
                  <a:extLst>
                    <a:ext uri="{9D8B030D-6E8A-4147-A177-3AD203B41FA5}">
                      <a16:colId xmlns:a16="http://schemas.microsoft.com/office/drawing/2014/main" val="2041106601"/>
                    </a:ext>
                  </a:extLst>
                </a:gridCol>
                <a:gridCol w="2953152">
                  <a:extLst>
                    <a:ext uri="{9D8B030D-6E8A-4147-A177-3AD203B41FA5}">
                      <a16:colId xmlns:a16="http://schemas.microsoft.com/office/drawing/2014/main" val="1249290155"/>
                    </a:ext>
                  </a:extLst>
                </a:gridCol>
                <a:gridCol w="1455727">
                  <a:extLst>
                    <a:ext uri="{9D8B030D-6E8A-4147-A177-3AD203B41FA5}">
                      <a16:colId xmlns:a16="http://schemas.microsoft.com/office/drawing/2014/main" val="372924119"/>
                    </a:ext>
                  </a:extLst>
                </a:gridCol>
                <a:gridCol w="1764222">
                  <a:extLst>
                    <a:ext uri="{9D8B030D-6E8A-4147-A177-3AD203B41FA5}">
                      <a16:colId xmlns:a16="http://schemas.microsoft.com/office/drawing/2014/main" val="2638654862"/>
                    </a:ext>
                  </a:extLst>
                </a:gridCol>
              </a:tblGrid>
              <a:tr h="273233">
                <a:tc gridSpan="2">
                  <a:txBody>
                    <a:bodyPr/>
                    <a:lstStyle/>
                    <a:p>
                      <a:pPr algn="l"/>
                      <a:r>
                        <a:rPr lang="en-GB" sz="1200" b="1" dirty="0"/>
                        <a:t>Year 7 Term 1 Powerful Knowledge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513354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r>
                        <a:rPr lang="en-GB" sz="1050" b="1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1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1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1" dirty="0"/>
                        <a:t>Science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976421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05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is meant by the term radioactive?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4527917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05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Name the three main types of radiation.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2405418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05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Which type of radiation is the most penetrating?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265598"/>
                  </a:ext>
                </a:extLst>
              </a:tr>
              <a:tr h="427913">
                <a:tc>
                  <a:txBody>
                    <a:bodyPr/>
                    <a:lstStyle/>
                    <a:p>
                      <a:r>
                        <a:rPr lang="en-GB" sz="105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Which type of radiation is stopped by a sheet of paper?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5943445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05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happens to an unstable nucleus when it emits radiation?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5483668"/>
                  </a:ext>
                </a:extLst>
              </a:tr>
              <a:tr h="372528">
                <a:tc>
                  <a:txBody>
                    <a:bodyPr/>
                    <a:lstStyle/>
                    <a:p>
                      <a:r>
                        <a:rPr lang="en-GB" sz="105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instrument is used to detect radiation?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0528167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05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does ionising radiation mean?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5564655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05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Give one use of radioactive isotopes in medicine.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1513838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05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is half-life?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7187151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05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If a radioactive isotope has a half-life of 10 years, how much of it remains after 20 years?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5264136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05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Why is it dangerous to be exposed to high levels of radiation?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0919336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05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How is radiation used in smoke detectors?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6965276"/>
                  </a:ext>
                </a:extLst>
              </a:tr>
              <a:tr h="356730">
                <a:tc>
                  <a:txBody>
                    <a:bodyPr/>
                    <a:lstStyle/>
                    <a:p>
                      <a:r>
                        <a:rPr lang="en-GB" sz="105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safety precautions should be taken when handling radioactive materials?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1535226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r>
                        <a:rPr lang="en-GB" sz="105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does the term homeostasis mean?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7123109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05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Name one internal condition that the body keeps constant.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464334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05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part of the brain controls body temperature?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6311371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r>
                        <a:rPr lang="en-GB" sz="105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happens to your blood vessels when you are too hot?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3665822"/>
                  </a:ext>
                </a:extLst>
              </a:tr>
              <a:tr h="639467">
                <a:tc>
                  <a:txBody>
                    <a:bodyPr/>
                    <a:lstStyle/>
                    <a:p>
                      <a:r>
                        <a:rPr lang="en-GB" sz="105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happens to your blood vessels when you are too cold?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6213886"/>
                  </a:ext>
                </a:extLst>
              </a:tr>
              <a:tr h="339440">
                <a:tc>
                  <a:txBody>
                    <a:bodyPr/>
                    <a:lstStyle/>
                    <a:p>
                      <a:r>
                        <a:rPr lang="en-GB" sz="105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How does sweating help to cool the body?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0368022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r>
                        <a:rPr lang="en-GB" sz="105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is the normal human body temperature?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2673473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What organ controls blood glucose levels?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206473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05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Which hormone lowers blood glucose levels?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1133708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05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Which hormone raises blood glucose levels?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1136559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05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Name one response the body has to being too cold.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6385396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r>
                        <a:rPr lang="en-GB" sz="105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Explain why homeostasis is important for enzymes in the body.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5228657"/>
                  </a:ext>
                </a:extLst>
              </a:tr>
              <a:tr h="339440">
                <a:tc>
                  <a:txBody>
                    <a:bodyPr/>
                    <a:lstStyle/>
                    <a:p>
                      <a:r>
                        <a:rPr lang="en-GB" sz="105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GB" sz="11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36029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F01335-786D-4B25-9F89-4EDBE6986D7D}"/>
              </a:ext>
            </a:extLst>
          </p:cNvPr>
          <p:cNvGraphicFramePr>
            <a:graphicFrameLocks noGrp="1"/>
          </p:cNvGraphicFramePr>
          <p:nvPr/>
        </p:nvGraphicFramePr>
        <p:xfrm>
          <a:off x="9462977" y="839972"/>
          <a:ext cx="208280" cy="29718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8165498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274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31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1FC65A-846F-43C6-98FA-627228083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823632"/>
              </p:ext>
            </p:extLst>
          </p:nvPr>
        </p:nvGraphicFramePr>
        <p:xfrm>
          <a:off x="98512" y="122193"/>
          <a:ext cx="6683289" cy="100126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899">
                  <a:extLst>
                    <a:ext uri="{9D8B030D-6E8A-4147-A177-3AD203B41FA5}">
                      <a16:colId xmlns:a16="http://schemas.microsoft.com/office/drawing/2014/main" val="2041106601"/>
                    </a:ext>
                  </a:extLst>
                </a:gridCol>
                <a:gridCol w="3257223">
                  <a:extLst>
                    <a:ext uri="{9D8B030D-6E8A-4147-A177-3AD203B41FA5}">
                      <a16:colId xmlns:a16="http://schemas.microsoft.com/office/drawing/2014/main" val="1249290155"/>
                    </a:ext>
                  </a:extLst>
                </a:gridCol>
                <a:gridCol w="1353652">
                  <a:extLst>
                    <a:ext uri="{9D8B030D-6E8A-4147-A177-3AD203B41FA5}">
                      <a16:colId xmlns:a16="http://schemas.microsoft.com/office/drawing/2014/main" val="372924119"/>
                    </a:ext>
                  </a:extLst>
                </a:gridCol>
                <a:gridCol w="1640515">
                  <a:extLst>
                    <a:ext uri="{9D8B030D-6E8A-4147-A177-3AD203B41FA5}">
                      <a16:colId xmlns:a16="http://schemas.microsoft.com/office/drawing/2014/main" val="2638654862"/>
                    </a:ext>
                  </a:extLst>
                </a:gridCol>
              </a:tblGrid>
              <a:tr h="280513">
                <a:tc gridSpan="2">
                  <a:txBody>
                    <a:bodyPr/>
                    <a:lstStyle/>
                    <a:p>
                      <a:pPr algn="l"/>
                      <a:r>
                        <a:rPr lang="en-GB" sz="1200" b="1" dirty="0"/>
                        <a:t>Year 7 Summer 1 Powerful Knowledge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513354"/>
                  </a:ext>
                </a:extLst>
              </a:tr>
              <a:tr h="240249">
                <a:tc>
                  <a:txBody>
                    <a:bodyPr/>
                    <a:lstStyle/>
                    <a:p>
                      <a:r>
                        <a:rPr lang="en-GB" sz="1050" b="1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1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1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1" dirty="0"/>
                        <a:t>Vocabulary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976421"/>
                  </a:ext>
                </a:extLst>
              </a:tr>
              <a:tr h="256438">
                <a:tc>
                  <a:txBody>
                    <a:bodyPr/>
                    <a:lstStyle/>
                    <a:p>
                      <a:r>
                        <a:rPr lang="en-GB" sz="105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Radioactive means giving off radiation from an unstable nucleus.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4527917"/>
                  </a:ext>
                </a:extLst>
              </a:tr>
              <a:tr h="240249">
                <a:tc>
                  <a:txBody>
                    <a:bodyPr/>
                    <a:lstStyle/>
                    <a:p>
                      <a:r>
                        <a:rPr lang="en-GB" sz="105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Alpha, beta, and gamma radiation.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2405418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Gamma radiation.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265598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Alpha radiation.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5943445"/>
                  </a:ext>
                </a:extLst>
              </a:tr>
              <a:tr h="348484">
                <a:tc>
                  <a:txBody>
                    <a:bodyPr/>
                    <a:lstStyle/>
                    <a:p>
                      <a:r>
                        <a:rPr lang="en-GB" sz="105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The nucleus becomes more stable by emitting particles or energy.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5483668"/>
                  </a:ext>
                </a:extLst>
              </a:tr>
              <a:tr h="348484">
                <a:tc>
                  <a:txBody>
                    <a:bodyPr/>
                    <a:lstStyle/>
                    <a:p>
                      <a:r>
                        <a:rPr lang="en-GB" sz="105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 Geiger–Müller tube (or Geiger counter).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0528167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It means radiation that can remove electrons from atoms to make ions.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5564655"/>
                  </a:ext>
                </a:extLst>
              </a:tr>
              <a:tr h="382869">
                <a:tc>
                  <a:txBody>
                    <a:bodyPr/>
                    <a:lstStyle/>
                    <a:p>
                      <a:r>
                        <a:rPr lang="en-GB" sz="105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Used to treat cancer or to trace substances in the body.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1513838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The time taken for half the radioactive atoms to decay.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7187151"/>
                  </a:ext>
                </a:extLst>
              </a:tr>
              <a:tr h="256438">
                <a:tc>
                  <a:txBody>
                    <a:bodyPr/>
                    <a:lstStyle/>
                    <a:p>
                      <a:r>
                        <a:rPr lang="en-GB" sz="105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One-quarter (25%) remains.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5264136"/>
                  </a:ext>
                </a:extLst>
              </a:tr>
              <a:tr h="240249">
                <a:tc>
                  <a:txBody>
                    <a:bodyPr/>
                    <a:lstStyle/>
                    <a:p>
                      <a:r>
                        <a:rPr lang="en-GB" sz="105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It can damage cells or cause mutations and cancer.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0919336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Americium-241 releases alpha particles that detect smoke.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6965276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Use tongs, keep distance, wear protective clothing, and limit exposure time.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Radioactivity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Physics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1535226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Keeping internal conditions constant.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7123109"/>
                  </a:ext>
                </a:extLst>
              </a:tr>
              <a:tr h="256438">
                <a:tc>
                  <a:txBody>
                    <a:bodyPr/>
                    <a:lstStyle/>
                    <a:p>
                      <a:r>
                        <a:rPr lang="en-GB" sz="105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Body temperature, blood glucose, or water levels.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464334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The hypothalamus.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6311371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Blood vessels widen (vasodilation).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3665822"/>
                  </a:ext>
                </a:extLst>
              </a:tr>
              <a:tr h="455892">
                <a:tc>
                  <a:txBody>
                    <a:bodyPr/>
                    <a:lstStyle/>
                    <a:p>
                      <a:r>
                        <a:rPr lang="en-GB" sz="105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Blood vessels narrow (vasoconstriction).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6213886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Sweat evaporates from the skin, removing heat energy.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0368022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About 37°C.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2673473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The pancreas.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3539177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Insulin.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1133708"/>
                  </a:ext>
                </a:extLst>
              </a:tr>
              <a:tr h="256438">
                <a:tc>
                  <a:txBody>
                    <a:bodyPr/>
                    <a:lstStyle/>
                    <a:p>
                      <a:r>
                        <a:rPr lang="en-GB" sz="105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Glucagon.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1136559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Shivering or hairs standing up to trap air.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6385396"/>
                  </a:ext>
                </a:extLst>
              </a:tr>
              <a:tr h="240249">
                <a:tc>
                  <a:txBody>
                    <a:bodyPr/>
                    <a:lstStyle/>
                    <a:p>
                      <a:r>
                        <a:rPr lang="en-GB" sz="105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Because enzymes work best at specific temperatures and pH levels.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Homeostasis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Biology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5228657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05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GB" sz="11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36029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F01335-786D-4B25-9F89-4EDBE6986D7D}"/>
              </a:ext>
            </a:extLst>
          </p:cNvPr>
          <p:cNvGraphicFramePr>
            <a:graphicFrameLocks noGrp="1"/>
          </p:cNvGraphicFramePr>
          <p:nvPr/>
        </p:nvGraphicFramePr>
        <p:xfrm>
          <a:off x="9462977" y="839972"/>
          <a:ext cx="208280" cy="29718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8165498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274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775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6D2F278743643B2BAD7F0BD00AC99" ma:contentTypeVersion="18" ma:contentTypeDescription="Create a new document." ma:contentTypeScope="" ma:versionID="7eea2b2ed86b7525969c820a1b6e4602">
  <xsd:schema xmlns:xsd="http://www.w3.org/2001/XMLSchema" xmlns:xs="http://www.w3.org/2001/XMLSchema" xmlns:p="http://schemas.microsoft.com/office/2006/metadata/properties" xmlns:ns2="6be5f149-e6b2-4152-ab5a-b0f3bf156791" xmlns:ns3="c4b36aa3-f524-4cec-8bb1-a15ad62b87bb" targetNamespace="http://schemas.microsoft.com/office/2006/metadata/properties" ma:root="true" ma:fieldsID="b72c3eedb5406cbefe2ce7347cde32ed" ns2:_="" ns3:_="">
    <xsd:import namespace="6be5f149-e6b2-4152-ab5a-b0f3bf156791"/>
    <xsd:import namespace="c4b36aa3-f524-4cec-8bb1-a15ad62b87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e5f149-e6b2-4152-ab5a-b0f3bf1567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15bee77-6d5d-4aca-a628-6f9cc974b9b9}" ma:internalName="TaxCatchAll" ma:showField="CatchAllData" ma:web="6be5f149-e6b2-4152-ab5a-b0f3bf1567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36aa3-f524-4cec-8bb1-a15ad62b8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470d78a-a434-4c6f-b27f-71902a55d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b36aa3-f524-4cec-8bb1-a15ad62b87bb">
      <Terms xmlns="http://schemas.microsoft.com/office/infopath/2007/PartnerControls"/>
    </lcf76f155ced4ddcb4097134ff3c332f>
    <TaxCatchAll xmlns="6be5f149-e6b2-4152-ab5a-b0f3bf156791" xsi:nil="true"/>
  </documentManagement>
</p:properties>
</file>

<file path=customXml/itemProps1.xml><?xml version="1.0" encoding="utf-8"?>
<ds:datastoreItem xmlns:ds="http://schemas.openxmlformats.org/officeDocument/2006/customXml" ds:itemID="{427F29FF-135E-45E8-8730-FBBD9E3170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AA87CF-E3C1-4BCD-9117-0614492E30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e5f149-e6b2-4152-ab5a-b0f3bf156791"/>
    <ds:schemaRef ds:uri="c4b36aa3-f524-4cec-8bb1-a15ad62b87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E698C36-585C-4295-8569-4F335CB8E5DE}">
  <ds:schemaRefs>
    <ds:schemaRef ds:uri="http://schemas.microsoft.com/office/2006/metadata/properties"/>
    <ds:schemaRef ds:uri="http://schemas.microsoft.com/office/infopath/2007/PartnerControls"/>
    <ds:schemaRef ds:uri="c4b36aa3-f524-4cec-8bb1-a15ad62b87bb"/>
    <ds:schemaRef ds:uri="6be5f149-e6b2-4152-ab5a-b0f3bf15679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599</Words>
  <Application>Microsoft Office PowerPoint</Application>
  <PresentationFormat>A4 Paper (210x297 mm)</PresentationFormat>
  <Paragraphs>210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Summerfield (Staff - The Dukeries Academy)</dc:creator>
  <cp:lastModifiedBy>Scott Dench-Smith (Staff - The Dukeries Academy)</cp:lastModifiedBy>
  <cp:revision>9</cp:revision>
  <dcterms:created xsi:type="dcterms:W3CDTF">2025-03-31T14:38:23Z</dcterms:created>
  <dcterms:modified xsi:type="dcterms:W3CDTF">2025-10-09T17:26:02Z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0x0101009BB6D2F278743643B2BAD7F0BD00AC99</vt:lpwstr>
  </property>
  <property fmtid="{D5CDD505-2E9C-101B-9397-08002B2CF9AE}" pid="3" name="MediaServiceImageTags">
    <vt:lpwstr/>
  </property>
</Properties>
</file>