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F99D2-9658-453A-8466-F5D38E81F223}" v="50" dt="2025-09-29T20:00:17.5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1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Dench-Smith (Staff - The Dukeries Academy)" userId="6b349200-b82f-4b24-979c-a89e7ceebfdc" providerId="ADAL" clId="{E1C51200-0BA9-40D6-85D9-E539EAF44C86}"/>
    <pc:docChg chg="undo custSel modSld">
      <pc:chgData name="Scott Dench-Smith (Staff - The Dukeries Academy)" userId="6b349200-b82f-4b24-979c-a89e7ceebfdc" providerId="ADAL" clId="{E1C51200-0BA9-40D6-85D9-E539EAF44C86}" dt="2025-09-30T16:44:56.338" v="368" actId="2711"/>
      <pc:docMkLst>
        <pc:docMk/>
      </pc:docMkLst>
      <pc:sldChg chg="addSp delSp modSp mod">
        <pc:chgData name="Scott Dench-Smith (Staff - The Dukeries Academy)" userId="6b349200-b82f-4b24-979c-a89e7ceebfdc" providerId="ADAL" clId="{E1C51200-0BA9-40D6-85D9-E539EAF44C86}" dt="2025-09-30T16:42:33.184" v="366" actId="6549"/>
        <pc:sldMkLst>
          <pc:docMk/>
          <pc:sldMk cId="4055312176" sldId="256"/>
        </pc:sldMkLst>
        <pc:graphicFrameChg chg="add del mod modGraphic">
          <ac:chgData name="Scott Dench-Smith (Staff - The Dukeries Academy)" userId="6b349200-b82f-4b24-979c-a89e7ceebfdc" providerId="ADAL" clId="{E1C51200-0BA9-40D6-85D9-E539EAF44C86}" dt="2025-09-30T16:42:33.184" v="366" actId="6549"/>
          <ac:graphicFrameMkLst>
            <pc:docMk/>
            <pc:sldMk cId="4055312176" sldId="256"/>
            <ac:graphicFrameMk id="4" creationId="{D11FC65A-846F-43C6-98FA-627228083221}"/>
          </ac:graphicFrameMkLst>
        </pc:graphicFrameChg>
        <pc:graphicFrameChg chg="add del">
          <ac:chgData name="Scott Dench-Smith (Staff - The Dukeries Academy)" userId="6b349200-b82f-4b24-979c-a89e7ceebfdc" providerId="ADAL" clId="{E1C51200-0BA9-40D6-85D9-E539EAF44C86}" dt="2025-09-29T19:53:22.474" v="103" actId="478"/>
          <ac:graphicFrameMkLst>
            <pc:docMk/>
            <pc:sldMk cId="4055312176" sldId="256"/>
            <ac:graphicFrameMk id="5" creationId="{6FF01335-786D-4B25-9F89-4EDBE6986D7D}"/>
          </ac:graphicFrameMkLst>
        </pc:graphicFrameChg>
      </pc:sldChg>
      <pc:sldChg chg="modSp mod">
        <pc:chgData name="Scott Dench-Smith (Staff - The Dukeries Academy)" userId="6b349200-b82f-4b24-979c-a89e7ceebfdc" providerId="ADAL" clId="{E1C51200-0BA9-40D6-85D9-E539EAF44C86}" dt="2025-09-30T16:44:56.338" v="368" actId="2711"/>
        <pc:sldMkLst>
          <pc:docMk/>
          <pc:sldMk cId="1220775074" sldId="257"/>
        </pc:sldMkLst>
        <pc:graphicFrameChg chg="mod modGraphic">
          <ac:chgData name="Scott Dench-Smith (Staff - The Dukeries Academy)" userId="6b349200-b82f-4b24-979c-a89e7ceebfdc" providerId="ADAL" clId="{E1C51200-0BA9-40D6-85D9-E539EAF44C86}" dt="2025-09-30T16:44:56.338" v="368" actId="2711"/>
          <ac:graphicFrameMkLst>
            <pc:docMk/>
            <pc:sldMk cId="1220775074" sldId="257"/>
            <ac:graphicFrameMk id="4" creationId="{D11FC65A-846F-43C6-98FA-62722808322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52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9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49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695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71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13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8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52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286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72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918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C7A7C-4D15-4B14-B89A-D08074807203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D935C-2C5D-4C08-83D6-57A55AC7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85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1FC65A-846F-43C6-98FA-627228083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371413"/>
              </p:ext>
            </p:extLst>
          </p:nvPr>
        </p:nvGraphicFramePr>
        <p:xfrm>
          <a:off x="98512" y="94482"/>
          <a:ext cx="6637568" cy="103553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467">
                  <a:extLst>
                    <a:ext uri="{9D8B030D-6E8A-4147-A177-3AD203B41FA5}">
                      <a16:colId xmlns:a16="http://schemas.microsoft.com/office/drawing/2014/main" val="2041106601"/>
                    </a:ext>
                  </a:extLst>
                </a:gridCol>
                <a:gridCol w="2953152">
                  <a:extLst>
                    <a:ext uri="{9D8B030D-6E8A-4147-A177-3AD203B41FA5}">
                      <a16:colId xmlns:a16="http://schemas.microsoft.com/office/drawing/2014/main" val="1249290155"/>
                    </a:ext>
                  </a:extLst>
                </a:gridCol>
                <a:gridCol w="1455727">
                  <a:extLst>
                    <a:ext uri="{9D8B030D-6E8A-4147-A177-3AD203B41FA5}">
                      <a16:colId xmlns:a16="http://schemas.microsoft.com/office/drawing/2014/main" val="372924119"/>
                    </a:ext>
                  </a:extLst>
                </a:gridCol>
                <a:gridCol w="1764222">
                  <a:extLst>
                    <a:ext uri="{9D8B030D-6E8A-4147-A177-3AD203B41FA5}">
                      <a16:colId xmlns:a16="http://schemas.microsoft.com/office/drawing/2014/main" val="2638654862"/>
                    </a:ext>
                  </a:extLst>
                </a:gridCol>
              </a:tblGrid>
              <a:tr h="273233">
                <a:tc gridSpan="2">
                  <a:txBody>
                    <a:bodyPr/>
                    <a:lstStyle/>
                    <a:p>
                      <a:pPr algn="l"/>
                      <a:r>
                        <a:rPr lang="en-GB" sz="1100" b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Year 10 </a:t>
                      </a:r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Term 1 Powerful Knowledge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513354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Science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976421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are the three subatomic particles?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527917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charge does a proton have?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405418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charge does a neutron have?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265598"/>
                  </a:ext>
                </a:extLst>
              </a:tr>
              <a:tr h="42791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charge does an electron have?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943445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Where are protons and neutrons found?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483668"/>
                  </a:ext>
                </a:extLst>
              </a:tr>
              <a:tr h="372528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Where are electrons found?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528167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is the atomic number?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564655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is the mass number?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513838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How do you calculate number of neutrons?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187151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is an isotope?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264136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is a compound?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919336"/>
                  </a:ext>
                </a:extLst>
              </a:tr>
              <a:tr h="37832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is a mixture?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965276"/>
                  </a:ext>
                </a:extLst>
              </a:tr>
              <a:tr h="35673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What is the formula for magnification?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535226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Which three parts are found in plant cells</a:t>
                      </a:r>
                    </a:p>
                    <a:p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but not in animal cells?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123109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controls the activities of the cell?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64334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is the job of the cytoplasm?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311371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What is the job of the cell membrane?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665822"/>
                  </a:ext>
                </a:extLst>
              </a:tr>
              <a:tr h="63946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What is a stem cell?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213886"/>
                  </a:ext>
                </a:extLst>
              </a:tr>
              <a:tr h="33944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What is mitosis?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368022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State the principle of conservation of energy.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673473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Name 8 energy stores.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06473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Why is efficiency always less than 100%?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133708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Which energy store is linked to moving objects?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136559"/>
                  </a:ext>
                </a:extLst>
              </a:tr>
              <a:tr h="35970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Which energy store is linked to raised objects?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385396"/>
                  </a:ext>
                </a:extLst>
              </a:tr>
              <a:tr h="23119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Which energy store is linked to food, petrol and batteries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228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31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1FC65A-846F-43C6-98FA-627228083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552430"/>
              </p:ext>
            </p:extLst>
          </p:nvPr>
        </p:nvGraphicFramePr>
        <p:xfrm>
          <a:off x="98512" y="122193"/>
          <a:ext cx="6683289" cy="95267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899">
                  <a:extLst>
                    <a:ext uri="{9D8B030D-6E8A-4147-A177-3AD203B41FA5}">
                      <a16:colId xmlns:a16="http://schemas.microsoft.com/office/drawing/2014/main" val="2041106601"/>
                    </a:ext>
                  </a:extLst>
                </a:gridCol>
                <a:gridCol w="3257223">
                  <a:extLst>
                    <a:ext uri="{9D8B030D-6E8A-4147-A177-3AD203B41FA5}">
                      <a16:colId xmlns:a16="http://schemas.microsoft.com/office/drawing/2014/main" val="1249290155"/>
                    </a:ext>
                  </a:extLst>
                </a:gridCol>
                <a:gridCol w="1353652">
                  <a:extLst>
                    <a:ext uri="{9D8B030D-6E8A-4147-A177-3AD203B41FA5}">
                      <a16:colId xmlns:a16="http://schemas.microsoft.com/office/drawing/2014/main" val="372924119"/>
                    </a:ext>
                  </a:extLst>
                </a:gridCol>
                <a:gridCol w="1640515">
                  <a:extLst>
                    <a:ext uri="{9D8B030D-6E8A-4147-A177-3AD203B41FA5}">
                      <a16:colId xmlns:a16="http://schemas.microsoft.com/office/drawing/2014/main" val="2638654862"/>
                    </a:ext>
                  </a:extLst>
                </a:gridCol>
              </a:tblGrid>
              <a:tr h="280513">
                <a:tc gridSpan="2"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Year 10 Term 1 Powerful Knowledge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1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513354"/>
                  </a:ext>
                </a:extLst>
              </a:tr>
              <a:tr h="240249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Science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976421"/>
                  </a:ext>
                </a:extLst>
              </a:tr>
              <a:tr h="256438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Protons, neutrons, electrons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527917"/>
                  </a:ext>
                </a:extLst>
              </a:tr>
              <a:tr h="240249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405418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265598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943445"/>
                  </a:ext>
                </a:extLst>
              </a:tr>
              <a:tr h="34848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Nucleus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483668"/>
                  </a:ext>
                </a:extLst>
              </a:tr>
              <a:tr h="34848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Electron shells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528167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Number of protons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564655"/>
                  </a:ext>
                </a:extLst>
              </a:tr>
              <a:tr h="382869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Number of protons + neutrons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513838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Mass number – atomic number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187151"/>
                  </a:ext>
                </a:extLst>
              </a:tr>
              <a:tr h="256438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Atoms with the same protons but different neutrons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264136"/>
                  </a:ext>
                </a:extLst>
              </a:tr>
              <a:tr h="240249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Two or more elements chemically combined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919336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Two or more substances not chemically joined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Atomic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965276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Image Size = Actual size x Magnification.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535226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Cell wall, chloroplasts, vacuole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123109"/>
                  </a:ext>
                </a:extLst>
              </a:tr>
              <a:tr h="256438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Nucleus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64334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Site of chemical reactions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311371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Controls what enters and leaves the cell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665822"/>
                  </a:ext>
                </a:extLst>
              </a:tr>
              <a:tr h="455892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An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unspecialised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cell that can become other cells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213886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Cell division that makes identical cells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368022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Energy cannot be created or destroyed, only transferred or stored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673473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Thermal, kinetic, gravitational, elastic, chemical, nuclear, magnetic, electrostatic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539177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Some energy is wasted, usually as heat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133708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Kinetic energy</a:t>
                      </a:r>
                      <a:endParaRPr lang="en-GB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385396"/>
                  </a:ext>
                </a:extLst>
              </a:tr>
              <a:tr h="240249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Gravitational potential energy</a:t>
                      </a:r>
                      <a:endParaRPr lang="en-GB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228657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Chemical energy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36029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F01335-786D-4B25-9F89-4EDBE6986D7D}"/>
              </a:ext>
            </a:extLst>
          </p:cNvPr>
          <p:cNvGraphicFramePr>
            <a:graphicFrameLocks noGrp="1"/>
          </p:cNvGraphicFramePr>
          <p:nvPr/>
        </p:nvGraphicFramePr>
        <p:xfrm>
          <a:off x="9462977" y="839972"/>
          <a:ext cx="208280" cy="29718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8165498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274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775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6D2F278743643B2BAD7F0BD00AC99" ma:contentTypeVersion="18" ma:contentTypeDescription="Create a new document." ma:contentTypeScope="" ma:versionID="7eea2b2ed86b7525969c820a1b6e4602">
  <xsd:schema xmlns:xsd="http://www.w3.org/2001/XMLSchema" xmlns:xs="http://www.w3.org/2001/XMLSchema" xmlns:p="http://schemas.microsoft.com/office/2006/metadata/properties" xmlns:ns2="6be5f149-e6b2-4152-ab5a-b0f3bf156791" xmlns:ns3="c4b36aa3-f524-4cec-8bb1-a15ad62b87bb" targetNamespace="http://schemas.microsoft.com/office/2006/metadata/properties" ma:root="true" ma:fieldsID="b72c3eedb5406cbefe2ce7347cde32ed" ns2:_="" ns3:_="">
    <xsd:import namespace="6be5f149-e6b2-4152-ab5a-b0f3bf156791"/>
    <xsd:import namespace="c4b36aa3-f524-4cec-8bb1-a15ad62b87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5f149-e6b2-4152-ab5a-b0f3bf1567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15bee77-6d5d-4aca-a628-6f9cc974b9b9}" ma:internalName="TaxCatchAll" ma:showField="CatchAllData" ma:web="6be5f149-e6b2-4152-ab5a-b0f3bf1567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36aa3-f524-4cec-8bb1-a15ad62b8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470d78a-a434-4c6f-b27f-71902a55d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b36aa3-f524-4cec-8bb1-a15ad62b87bb">
      <Terms xmlns="http://schemas.microsoft.com/office/infopath/2007/PartnerControls"/>
    </lcf76f155ced4ddcb4097134ff3c332f>
    <TaxCatchAll xmlns="6be5f149-e6b2-4152-ab5a-b0f3bf156791" xsi:nil="true"/>
  </documentManagement>
</p:properties>
</file>

<file path=customXml/itemProps1.xml><?xml version="1.0" encoding="utf-8"?>
<ds:datastoreItem xmlns:ds="http://schemas.openxmlformats.org/officeDocument/2006/customXml" ds:itemID="{427F29FF-135E-45E8-8730-FBBD9E3170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AA87CF-E3C1-4BCD-9117-0614492E30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e5f149-e6b2-4152-ab5a-b0f3bf156791"/>
    <ds:schemaRef ds:uri="c4b36aa3-f524-4cec-8bb1-a15ad62b87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698C36-585C-4295-8569-4F335CB8E5DE}">
  <ds:schemaRefs>
    <ds:schemaRef ds:uri="http://schemas.microsoft.com/office/2006/metadata/properties"/>
    <ds:schemaRef ds:uri="http://schemas.microsoft.com/office/infopath/2007/PartnerControls"/>
    <ds:schemaRef ds:uri="c4b36aa3-f524-4cec-8bb1-a15ad62b87bb"/>
    <ds:schemaRef ds:uri="6be5f149-e6b2-4152-ab5a-b0f3bf15679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503</Words>
  <Application>Microsoft Office PowerPoint</Application>
  <PresentationFormat>A4 Paper (210x297 mm)</PresentationFormat>
  <Paragraphs>211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Summerfield (Staff - The Dukeries Academy)</dc:creator>
  <cp:lastModifiedBy>Scott Dench-Smith (Staff - The Dukeries Academy)</cp:lastModifiedBy>
  <cp:revision>9</cp:revision>
  <dcterms:created xsi:type="dcterms:W3CDTF">2025-03-31T14:38:23Z</dcterms:created>
  <dcterms:modified xsi:type="dcterms:W3CDTF">2025-09-30T16:45:06Z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0x0101009BB6D2F278743643B2BAD7F0BD00AC99</vt:lpwstr>
  </property>
  <property fmtid="{D5CDD505-2E9C-101B-9397-08002B2CF9AE}" pid="3" name="MediaServiceImageTags">
    <vt:lpwstr/>
  </property>
</Properties>
</file>