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567" r:id="rId5"/>
    <p:sldId id="570" r:id="rId6"/>
    <p:sldId id="553" r:id="rId7"/>
    <p:sldId id="563" r:id="rId8"/>
    <p:sldId id="554" r:id="rId9"/>
    <p:sldId id="566" r:id="rId10"/>
    <p:sldId id="555" r:id="rId11"/>
    <p:sldId id="562" r:id="rId12"/>
    <p:sldId id="569" r:id="rId13"/>
    <p:sldId id="568" r:id="rId14"/>
    <p:sldId id="556" r:id="rId15"/>
    <p:sldId id="557" r:id="rId16"/>
    <p:sldId id="558" r:id="rId17"/>
    <p:sldId id="559" r:id="rId18"/>
    <p:sldId id="560" r:id="rId19"/>
    <p:sldId id="5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A07D-AF46-4E6B-9D46-58E5A7B48A1B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340F-F426-4728-896E-4280972FB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0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76B46-C4F6-4F89-9E24-01097FC82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3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 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76B46-C4F6-4F89-9E24-01097FC82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5D92-9BCB-6EE9-0157-E1CCD1738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B240-CE0F-358D-85B9-A68AD584C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6AC3-BB3E-84B3-A549-ED7CFA23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1F96A-4E82-6104-CA04-DBF3AD77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6313F-1522-3D1C-1A91-AB85E21B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4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89AC-34E4-137C-CE71-B73184DD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30943-ABD5-53DE-595C-DD2D2F299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B4219-217E-8E95-1B73-7B1FB1F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AC0F-FDC6-3DAB-C961-A8A5AD86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86B5-2576-E1FD-D8EA-B5000F26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2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949BD-B3B0-1914-F838-CDAB75252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B8AAD-9BF4-91E9-2D5B-1CF40043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D386-5B9F-C12F-7E6A-383B5454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83BC-0A75-75AF-4E01-674935EA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2366D-8261-DE81-7E45-9D001002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91C6-F346-58C6-9504-84764CEC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0171-1AA1-150A-6F9D-111B0059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954E-39B2-E07B-7891-392E69F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1F016-043B-1C5F-53BD-CF78382A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6F2BC-3F98-563C-28B0-2720F27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2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460E-6B3E-B682-6201-5E9374F0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B6DF-0E3C-6F43-D92D-0A8967E8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1E3CF-C19D-E4D7-95F6-33F78908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AC12-47B6-8B19-FFAC-BFA83B50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1BDA-ACD2-4F67-2E90-1BCDE97D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7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7079-E67F-DDB0-79A2-1CBD4124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EF01-DFCC-2D04-538E-2E4C2B14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4AFC4-A7A9-FAE3-F7DB-04BF6C9EA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7E47-0966-BF1D-DF90-B7E5B4AD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80144-9CF8-094D-2788-7E47BF63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8C0F0-DE29-A2DD-5BDF-AF81B581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1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832D-0E00-71C1-D490-C5FDBC0F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A7BF3-37CB-D5F5-5DA9-41CDC5B9B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E718A-C30D-741C-7E9C-A8E349F3D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BCA7A-660F-8561-D2D4-C265B5E95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69190-C18F-7A22-26D4-D917CA562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B8FF4-A4E4-56FE-E1C6-369BF8AA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C82A8-F1E3-9C3D-78D6-E4C9D93E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C0707-30EC-16B0-95FD-646503EC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9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211E-3E91-72F3-BD21-692CCD6E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E9BE4-BE9F-73BF-D388-4E940076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D1DE2-837F-7881-86C8-238B31C8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E202C-665E-B303-0ABB-8642B547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639CD-0E6F-9BEB-70A2-FF3B2955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DED10-EDED-2C03-C5C5-E590FD75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7CF1-D7D7-3034-52AD-92210881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8B76-3FB6-1984-EB61-68733462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F634-56C7-F6C8-775E-C411E5F0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00EDC-4433-0DBA-FE98-B155BFEBA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98040-1CCF-3D82-2B60-0B31C5EE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DEC19-5A3D-5637-9CA1-5414DFC0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3C452-A9C0-CBEE-C454-7F256BA5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379D-F3AA-B9B6-A36F-B086E7E1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C48CA-B1CB-319B-C2FE-08D60395E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A0BF7-A9F6-B2AF-1A35-1805EE6BE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74343-B9CD-B093-B3EA-5031A3CE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AF999-E937-FA78-52F5-AE2AC7AC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0354E-4418-D386-7BED-787194AD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0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D5279-14DC-5043-4529-CBD78719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D560A-1D7A-B300-2E3E-95D316DBF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AF3F4-63CC-C6EA-B925-B785DEF6D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4219A-D528-4FE7-9502-E8922A95B5B4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FEF33-CB48-F155-303C-ED3EA1BF8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8815-C562-25FC-26E4-562734A4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C212C-FE35-425F-ACA1-731E765A9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070" y="369332"/>
            <a:ext cx="6680390" cy="1343965"/>
          </a:xfr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Germany 1918-39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" y="0"/>
            <a:ext cx="1971552" cy="4112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295" y="0"/>
            <a:ext cx="2079057" cy="402728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5DA4B71-1662-4447-B6C9-9EE7B7458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070" y="0"/>
            <a:ext cx="6680390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lementary SF" pitchFamily="2" charset="0"/>
                <a:ea typeface="+mn-ea"/>
                <a:cs typeface="+mn-cs"/>
              </a:rPr>
              <a:t>Weimar and Nazi Germany 1918-30. Unit 1: The Weimar Republic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9741F5-C521-426E-9976-ECB12F87FF04}"/>
              </a:ext>
            </a:extLst>
          </p:cNvPr>
          <p:cNvSpPr txBox="1">
            <a:spLocks/>
          </p:cNvSpPr>
          <p:nvPr/>
        </p:nvSpPr>
        <p:spPr>
          <a:xfrm>
            <a:off x="1943465" y="1943569"/>
            <a:ext cx="8229600" cy="4768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u="sng" dirty="0"/>
              <a:t>The Bigger Picture</a:t>
            </a:r>
          </a:p>
          <a:p>
            <a:pPr>
              <a:buFont typeface="Wingdings 3" charset="2"/>
              <a:buChar char=""/>
              <a:defRPr/>
            </a:pPr>
            <a:r>
              <a:rPr lang="en-GB" sz="3600" b="1" dirty="0">
                <a:solidFill>
                  <a:srgbClr val="FF0000"/>
                </a:solidFill>
              </a:rPr>
              <a:t>Unit 1: The Weimar Republic 1918-30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Life under the Kaiser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Impact of WWI on Germany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The Origins of WR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Treaty of Versailles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rgbClr val="FF0000"/>
                </a:solidFill>
              </a:rPr>
              <a:t>Political Threats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The Invasion of the Ruhr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Hyperinflation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GB" b="1" dirty="0">
                <a:solidFill>
                  <a:schemeClr val="tx1"/>
                </a:solidFill>
              </a:rPr>
              <a:t>Gustav Stresemann</a:t>
            </a:r>
          </a:p>
          <a:p>
            <a:pPr>
              <a:buFont typeface="Wingdings 3" charset="2"/>
              <a:buChar char=""/>
              <a:defRPr/>
            </a:pPr>
            <a:r>
              <a:rPr lang="en-GB" dirty="0"/>
              <a:t> Unit 2:The rise of Hitler and the Nazi Party 1919-33</a:t>
            </a:r>
          </a:p>
          <a:p>
            <a:pPr>
              <a:buFont typeface="Wingdings 3" charset="2"/>
              <a:buChar char=""/>
              <a:defRPr/>
            </a:pPr>
            <a:r>
              <a:rPr lang="en-GB" dirty="0"/>
              <a:t> Unit 3: Nazi Consolidation of Power 1933</a:t>
            </a:r>
          </a:p>
          <a:p>
            <a:pPr>
              <a:buFont typeface="Wingdings 3" charset="2"/>
              <a:buChar char=""/>
              <a:defRPr/>
            </a:pPr>
            <a:r>
              <a:rPr lang="en-GB"/>
              <a:t>Unit 4: Nazi Control and Dictatorship 1933-39</a:t>
            </a:r>
          </a:p>
          <a:p>
            <a:pPr>
              <a:buFont typeface="Wingdings 3" charset="2"/>
              <a:buChar char=""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929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AAB2A-3EF1-4931-90BD-C48ACA1C3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4" t="17263" r="34868" b="4000"/>
          <a:stretch/>
        </p:blipFill>
        <p:spPr>
          <a:xfrm>
            <a:off x="0" y="2406"/>
            <a:ext cx="4552750" cy="6854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A0A37-41F3-45FD-AF15-D0DD78A06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52" t="16702" r="35263" b="5825"/>
          <a:stretch/>
        </p:blipFill>
        <p:spPr>
          <a:xfrm>
            <a:off x="4552751" y="0"/>
            <a:ext cx="437949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BBD54-98F0-4AC5-90EE-AE3C17429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53" t="29053" r="38658" b="34316"/>
          <a:stretch/>
        </p:blipFill>
        <p:spPr>
          <a:xfrm>
            <a:off x="8618373" y="-1"/>
            <a:ext cx="3573627" cy="333996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93041A-6DB5-4E9C-ADA2-E505A29C3758}"/>
              </a:ext>
            </a:extLst>
          </p:cNvPr>
          <p:cNvGraphicFramePr>
            <a:graphicFrameLocks noGrp="1"/>
          </p:cNvGraphicFramePr>
          <p:nvPr/>
        </p:nvGraphicFramePr>
        <p:xfrm>
          <a:off x="8781448" y="3429001"/>
          <a:ext cx="3410552" cy="3429000"/>
        </p:xfrm>
        <a:graphic>
          <a:graphicData uri="http://schemas.openxmlformats.org/drawingml/2006/table">
            <a:tbl>
              <a:tblPr firstRow="1" bandRow="1"/>
              <a:tblGrid>
                <a:gridCol w="680746">
                  <a:extLst>
                    <a:ext uri="{9D8B030D-6E8A-4147-A177-3AD203B41FA5}">
                      <a16:colId xmlns:a16="http://schemas.microsoft.com/office/drawing/2014/main" val="3583918154"/>
                    </a:ext>
                  </a:extLst>
                </a:gridCol>
                <a:gridCol w="2729806">
                  <a:extLst>
                    <a:ext uri="{9D8B030D-6E8A-4147-A177-3AD203B41FA5}">
                      <a16:colId xmlns:a16="http://schemas.microsoft.com/office/drawing/2014/main" val="47030299"/>
                    </a:ext>
                  </a:extLst>
                </a:gridCol>
              </a:tblGrid>
              <a:tr h="395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Level/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Utilit</a:t>
                      </a:r>
                      <a:r>
                        <a:rPr lang="en-GB" sz="7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y… Criteria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 and evaluation of source utility AO3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56225"/>
                  </a:ext>
                </a:extLst>
              </a:tr>
              <a:tr h="810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1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(1-2 marks)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simple judgement on utility is given and supported by undeveloped comment on the content of the sources and/or their provenance. 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Simple understanding of the source shown by picking out, repeating or summing up. (quote or paraphrase used)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own knowledge and some links to the sources.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74421"/>
                  </a:ext>
                </a:extLst>
              </a:tr>
              <a:tr h="1051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(3-5 marks)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Judgement on how useful the sources are using some criteria (e.g. accuracy, completeness or objectivity) is made.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 analyses/explanation of the source content using quotes and description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Using some own knowledge to evaluate the source and/or provenance (NOP).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 knowledge sometimes directly links to the usefulness and/or provenance.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90328"/>
                  </a:ext>
                </a:extLst>
              </a:tr>
              <a:tr h="1171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(6-8 marks)</a:t>
                      </a:r>
                      <a:endParaRPr lang="en-GB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Clear judgement on how useful the sources are using clear criteria (e.g. accuracy, completeness, objectivity) is explained.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is supported with clear inferences about the content which is analysed well to argue about how useful the source is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 knowledge used to evaluate.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impact of the provenance (NOP) on the content is explained.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868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87FE24-3841-4BAC-B156-E01515386024}"/>
              </a:ext>
            </a:extLst>
          </p:cNvPr>
          <p:cNvSpPr/>
          <p:nvPr/>
        </p:nvSpPr>
        <p:spPr>
          <a:xfrm>
            <a:off x="3782728" y="1722922"/>
            <a:ext cx="134754" cy="173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0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00F0-2607-41F8-B167-81F9EE55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8C0A-571C-4A54-8A4F-BF9AF9A3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B365-1A9C-427F-9E48-E96ADE02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FA37D-EE7E-4371-80FD-5FE27626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2" y="98701"/>
            <a:ext cx="11130726" cy="1281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974CA-E102-4185-A4D0-10B9044C7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86" y="5112812"/>
            <a:ext cx="10937237" cy="1725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656C96-43C9-4D84-99BC-C665379E1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86" y="3065704"/>
            <a:ext cx="11033980" cy="539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708D8-277F-4AC3-B239-224781AF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2" y="3595424"/>
            <a:ext cx="11068026" cy="1351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16837-35E6-4D8A-8A69-EE59A252B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92" y="1479261"/>
            <a:ext cx="11099374" cy="14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9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B95D-0E37-49F7-8C35-567E7330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1B77-92B6-4DF1-8165-E065BC82E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BA3BC-B784-4F18-B929-CD85665B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12FEB-DF8B-4D12-92B1-F979350C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5125"/>
            <a:ext cx="10827619" cy="2090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60864-3026-430B-87F5-DD36DAD75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79"/>
          <a:stretch/>
        </p:blipFill>
        <p:spPr>
          <a:xfrm>
            <a:off x="838200" y="2614476"/>
            <a:ext cx="10827618" cy="1873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CB6CF-52EE-4EE4-88FE-8C0AE883C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60" y="4654733"/>
            <a:ext cx="10743558" cy="20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3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555B-87CC-4AFF-84AC-DB39CC97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109A-7A06-40E0-B5BD-BC804526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06F12-06C9-40EE-BFEE-41DCDB92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24328-23FF-4D60-BE72-1D0471FB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92" y="681037"/>
            <a:ext cx="11198816" cy="1655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03CFC-543F-402C-B517-1D30BD05E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3" y="2766217"/>
            <a:ext cx="1119881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72D6-AD95-478B-9AD0-04683D57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FE58-C7B2-4865-AE45-A58935B2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5E591-E346-4D9B-B35C-6B2434EC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6D527-F41E-430E-9209-7681B19D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92" y="393775"/>
            <a:ext cx="11198816" cy="1364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C7C0F-714B-4CE4-B231-2F290801D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84" y="2151930"/>
            <a:ext cx="11210224" cy="16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2475-91A1-4813-ADCE-252D84F3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8C36-1F4B-4827-8257-DD753179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61710-26D4-4437-8194-405C619B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61474-0653-4F8F-B439-62EFC123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5" y="239637"/>
            <a:ext cx="11198816" cy="1518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0A11B-7E94-4067-8F64-0DF5348EA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5" y="1985012"/>
            <a:ext cx="11198816" cy="42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2475-91A1-4813-ADCE-252D84F3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8C36-1F4B-4827-8257-DD753179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61710-26D4-4437-8194-405C619B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61474-0653-4F8F-B439-62EFC123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45" y="239637"/>
            <a:ext cx="11198816" cy="1518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B4723-2A50-4A7E-A458-FCA99C21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1" y="1883644"/>
            <a:ext cx="11198816" cy="46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EA6C-B29B-4B24-A659-400EBBAE23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MOCK OPTION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5A32-CD57-4301-A2D0-9CF0E42E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74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2571-288A-4140-9CA2-36C18AD0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8477-16C9-483E-B065-BA6F2AB8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29676-D8EA-460D-A28B-6D7E94BB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FC1D12-7729-4113-A61A-C84EEAC0EB6E}"/>
              </a:ext>
            </a:extLst>
          </p:cNvPr>
          <p:cNvSpPr txBox="1">
            <a:spLocks/>
          </p:cNvSpPr>
          <p:nvPr/>
        </p:nvSpPr>
        <p:spPr>
          <a:xfrm>
            <a:off x="16645" y="26520"/>
            <a:ext cx="12108780" cy="65129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Exam Practice</a:t>
            </a: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: 2018 GCSE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47F71-612F-47CE-A084-23B618F9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" y="759076"/>
            <a:ext cx="4713168" cy="2963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4A04D-0844-41AE-BC68-3ADE9B36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90518"/>
            <a:ext cx="4713170" cy="3040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D06A4-EB29-44C2-9C33-6618061BB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744" y="772769"/>
            <a:ext cx="7345681" cy="2656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416FB-C71E-456B-B621-D7F9CA537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458" y="3562791"/>
            <a:ext cx="7445544" cy="3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2571-288A-4140-9CA2-36C18AD0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8477-16C9-483E-B065-BA6F2AB8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29676-D8EA-460D-A28B-6D7E94BB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FC1D12-7729-4113-A61A-C84EEAC0EB6E}"/>
              </a:ext>
            </a:extLst>
          </p:cNvPr>
          <p:cNvSpPr txBox="1">
            <a:spLocks/>
          </p:cNvSpPr>
          <p:nvPr/>
        </p:nvSpPr>
        <p:spPr>
          <a:xfrm>
            <a:off x="0" y="36145"/>
            <a:ext cx="12192000" cy="132556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Exam Practice</a:t>
            </a: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: 2018 GCSE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47F71-612F-47CE-A084-23B618F9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4" y="1893539"/>
            <a:ext cx="5813659" cy="3833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4A04D-0844-41AE-BC68-3ADE9B36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989" y="1876694"/>
            <a:ext cx="5941507" cy="38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5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E194-B199-444C-9D01-F0CD9903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E868-E4F9-4C13-9EE5-574CA33C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FD7A8-4D42-42E1-9BD0-7992E0A7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01ED6-CF8A-4A84-8ADD-8ED81CC1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417"/>
            <a:ext cx="10310100" cy="2656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01644-1797-41E4-86D2-F6889CE6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6543"/>
            <a:ext cx="10310100" cy="3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2571-288A-4140-9CA2-36C18AD0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8477-16C9-483E-B065-BA6F2AB83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29676-D8EA-460D-A28B-6D7E94BB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FC1D12-7729-4113-A61A-C84EEAC0EB6E}"/>
              </a:ext>
            </a:extLst>
          </p:cNvPr>
          <p:cNvSpPr txBox="1">
            <a:spLocks/>
          </p:cNvSpPr>
          <p:nvPr/>
        </p:nvSpPr>
        <p:spPr>
          <a:xfrm>
            <a:off x="838201" y="36146"/>
            <a:ext cx="10126436" cy="43738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Exam Practice</a:t>
            </a: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: 2018 GCSE 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47F71-612F-47CE-A084-23B618F9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1000"/>
            <a:ext cx="4475103" cy="2950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4A04D-0844-41AE-BC68-3ADE9B369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115" y="574733"/>
            <a:ext cx="4573517" cy="2950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01ED6-CF8A-4A84-8ADD-8ED81CC18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42" y="3491856"/>
            <a:ext cx="10211690" cy="1665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01644-1797-41E4-86D2-F6889CE66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42" y="5156994"/>
            <a:ext cx="10211690" cy="16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29AF-0AB6-4AD7-97A7-841EE2BF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0331-211C-4DAB-8628-83700473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4DB3B-D7A0-4881-9034-E3BC752B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8E7C6-78B9-4CB0-B3EA-5FC13598F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92" y="355499"/>
            <a:ext cx="11130726" cy="1540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A40FD-6E75-408D-889A-6B2C1FF91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2" y="1905802"/>
            <a:ext cx="11198816" cy="1655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EA653-3A78-4D5D-B238-A9A6D77E2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92" y="3429000"/>
            <a:ext cx="11198816" cy="1364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EB331-4175-4156-B962-D4F05BE4F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3" y="4793381"/>
            <a:ext cx="11198816" cy="15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B827A-0241-4D0E-977D-1B240182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Box 57367">
            <a:extLst>
              <a:ext uri="{FF2B5EF4-FFF2-40B4-BE49-F238E27FC236}">
                <a16:creationId xmlns:a16="http://schemas.microsoft.com/office/drawing/2014/main" id="{9ECAAFC3-FD0D-4660-8758-77ABE79E1CFF}"/>
              </a:ext>
            </a:extLst>
          </p:cNvPr>
          <p:cNvSpPr txBox="1"/>
          <p:nvPr/>
        </p:nvSpPr>
        <p:spPr>
          <a:xfrm>
            <a:off x="87288" y="207148"/>
            <a:ext cx="7590997" cy="2106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3, Section B: 3a - 15 minutes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useful are Sources B and C for an enquiry into…. (8 marks)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B is useful because it suggests …This is supported by my contextual knowledge…. (x3) (quote, explain, own knowledge x3)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Moreover Source B is also useful because… and less useful because (Nature, Origin, Purpose- take each one in turn)    This is supported by (my contextual knowledge)….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conclusion/judgement on the usefulness of the source with regards to the question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FOR SOURCE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5" name="Text Box 50206">
            <a:extLst>
              <a:ext uri="{FF2B5EF4-FFF2-40B4-BE49-F238E27FC236}">
                <a16:creationId xmlns:a16="http://schemas.microsoft.com/office/drawing/2014/main" id="{1139556C-CBEA-4821-B175-6FA037040C29}"/>
              </a:ext>
            </a:extLst>
          </p:cNvPr>
          <p:cNvSpPr txBox="1"/>
          <p:nvPr/>
        </p:nvSpPr>
        <p:spPr>
          <a:xfrm>
            <a:off x="87289" y="2375987"/>
            <a:ext cx="7590998" cy="2036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3, Section B: Q3b - 5 minutes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Interpretations 1 and 2. They give different views about …How are the views of the 2 interpretations different? (4 marks)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difference is that Interpretation 1 says…. The part of the interpretation to support this is.… This means that…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Whereas, interpretation 2 says…. The part of the interpretation that supports this is…. This means that…</a:t>
            </a:r>
          </a:p>
        </p:txBody>
      </p:sp>
      <p:sp>
        <p:nvSpPr>
          <p:cNvPr id="6" name="Text Box 50207">
            <a:extLst>
              <a:ext uri="{FF2B5EF4-FFF2-40B4-BE49-F238E27FC236}">
                <a16:creationId xmlns:a16="http://schemas.microsoft.com/office/drawing/2014/main" id="{A60E1B52-0F7D-4285-A66E-CB1C7C4A34CA}"/>
              </a:ext>
            </a:extLst>
          </p:cNvPr>
          <p:cNvSpPr txBox="1"/>
          <p:nvPr/>
        </p:nvSpPr>
        <p:spPr>
          <a:xfrm>
            <a:off x="87289" y="4544764"/>
            <a:ext cx="7590998" cy="2005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451735" algn="l"/>
              </a:tabLst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Paper 3, Section B: Q3c - 5 minutes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Why do Interpretations 1 and 2 give different views about... Use the interpretations and sources to help you answer the question (4 marks)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reason the 2 interpretations give different views is because they give weight to different sources. For example Interpretation 1 gives more weight to Source _____ The source and the interpretation agree about…. This means/suggests….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75385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Whereas, Interpretation 2 gives more weight to Source _____ The source and the interpretation agree about…. This means/suggests….</a:t>
            </a:r>
          </a:p>
        </p:txBody>
      </p:sp>
      <p:sp>
        <p:nvSpPr>
          <p:cNvPr id="7" name="Text Box 23552">
            <a:extLst>
              <a:ext uri="{FF2B5EF4-FFF2-40B4-BE49-F238E27FC236}">
                <a16:creationId xmlns:a16="http://schemas.microsoft.com/office/drawing/2014/main" id="{9819B242-14B5-416C-8EDF-82C7979EB2D7}"/>
              </a:ext>
            </a:extLst>
          </p:cNvPr>
          <p:cNvSpPr txBox="1"/>
          <p:nvPr/>
        </p:nvSpPr>
        <p:spPr>
          <a:xfrm>
            <a:off x="7852865" y="59424"/>
            <a:ext cx="4251846" cy="667875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3d - 30 minutes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far do you agree with Interpretation 1 about an aspect of  Germany? (16 marks + 4 SPAG marks)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 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Interpretation 1 supports the view that…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source says ‘… ’. This means… From my own knowledge I know this to be true because… (Write this 2 or 3 times)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you explain one quote you disagree with and why?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 2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On the other hand, Interpretation 2 challenges the view that….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source says ‘… ’. This means… From my own knowledge I know this to be true because… (Write this 2 or 3 times)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 you explain one quote you disagree with and why?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 3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Overall… In conclusion, I agree more with interpretation… because…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other hand, I agree with interpretation … because….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Nevertheless…. interpretation… is more convincing because…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CONFIDENT/ASSERTIVE ABOUT THE ONE YOU AGREE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0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3B07B-BBFB-4276-92BD-806D9A02B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5" t="17123" r="35184" b="4982"/>
          <a:stretch/>
        </p:blipFill>
        <p:spPr>
          <a:xfrm>
            <a:off x="-1" y="0"/>
            <a:ext cx="5178393" cy="67376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9570B4-C814-4987-A71F-AE01AEE12AE7}"/>
              </a:ext>
            </a:extLst>
          </p:cNvPr>
          <p:cNvGraphicFramePr>
            <a:graphicFrameLocks noGrp="1"/>
          </p:cNvGraphicFramePr>
          <p:nvPr/>
        </p:nvGraphicFramePr>
        <p:xfrm>
          <a:off x="5178391" y="2406"/>
          <a:ext cx="3388095" cy="6735278"/>
        </p:xfrm>
        <a:graphic>
          <a:graphicData uri="http://schemas.openxmlformats.org/drawingml/2006/table">
            <a:tbl>
              <a:tblPr firstRow="1" bandRow="1"/>
              <a:tblGrid>
                <a:gridCol w="676264">
                  <a:extLst>
                    <a:ext uri="{9D8B030D-6E8A-4147-A177-3AD203B41FA5}">
                      <a16:colId xmlns:a16="http://schemas.microsoft.com/office/drawing/2014/main" val="3583918154"/>
                    </a:ext>
                  </a:extLst>
                </a:gridCol>
                <a:gridCol w="2711831">
                  <a:extLst>
                    <a:ext uri="{9D8B030D-6E8A-4147-A177-3AD203B41FA5}">
                      <a16:colId xmlns:a16="http://schemas.microsoft.com/office/drawing/2014/main" val="47030299"/>
                    </a:ext>
                  </a:extLst>
                </a:gridCol>
              </a:tblGrid>
              <a:tr h="510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Level/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Utilit</a:t>
                      </a:r>
                      <a:r>
                        <a:rPr lang="en-GB" sz="10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y… Criteria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 and evaluation of source utility AO3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56225"/>
                  </a:ext>
                </a:extLst>
              </a:tr>
              <a:tr h="1938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(1-2 marks)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simple judgement on utility is given and supported by undeveloped comment on the content of the sources and/or their provenance.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Simple understanding of the source shown by picking out, repeating or summing up. (quote or paraphrase used)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own knowledge and some links to the sources.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74421"/>
                  </a:ext>
                </a:extLst>
              </a:tr>
              <a:tr h="214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(3-5 marks)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Judgement on how useful the sources are using some criteria (e.g. accuracy, completeness or objectivity) is made.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 analyses/explanation of the source content using quotes and description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Using some own knowledge to evaluate the source and/or provenance (NOP).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 knowledge sometimes directly links to the usefulness and/or provenance.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90328"/>
                  </a:ext>
                </a:extLst>
              </a:tr>
              <a:tr h="2142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(6-8 marks)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Clear judgement on how useful the sources are using clear criteria (e.g. accuracy, completeness, objectivity) is explained.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is supported with clear inferences about the content which is analysed well to argue about how useful the source is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 knowledge used to evaluate.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impact of the provenance (NOP) on the content is explained.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15" marR="88915" marT="44457" marB="444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86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448DCE-CE9F-4D36-80A4-B7040917F93C}"/>
              </a:ext>
            </a:extLst>
          </p:cNvPr>
          <p:cNvSpPr/>
          <p:nvPr/>
        </p:nvSpPr>
        <p:spPr>
          <a:xfrm>
            <a:off x="4254366" y="1684421"/>
            <a:ext cx="231007" cy="269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8D7AE7-02AD-4BC6-8CB2-7FEBE4D55D80}"/>
              </a:ext>
            </a:extLst>
          </p:cNvPr>
          <p:cNvGraphicFramePr>
            <a:graphicFrameLocks noGrp="1"/>
          </p:cNvGraphicFramePr>
          <p:nvPr/>
        </p:nvGraphicFramePr>
        <p:xfrm>
          <a:off x="8566486" y="67377"/>
          <a:ext cx="3541993" cy="667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3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667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Assessment Checklist-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Well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 done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Elementary SF" pitchFamily="2" charset="0"/>
                        </a:rPr>
                        <a:t>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133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latin typeface="Elementary SF" pitchFamily="2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latin typeface="Elementary SF" pitchFamily="2" charset="0"/>
                        </a:rPr>
                        <a:t>2-3 pieces </a:t>
                      </a:r>
                      <a:r>
                        <a:rPr lang="en-GB" sz="1200" dirty="0">
                          <a:latin typeface="Elementary SF" pitchFamily="2" charset="0"/>
                        </a:rPr>
                        <a:t>specific</a:t>
                      </a:r>
                      <a:r>
                        <a:rPr lang="en-GB" sz="1200" baseline="0" dirty="0">
                          <a:latin typeface="Elementary SF" pitchFamily="2" charset="0"/>
                        </a:rPr>
                        <a:t> evidence (quotes)  from the source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Elementary SF" pitchFamily="2" charset="0"/>
                        </a:rPr>
                        <a:t>Evidence</a:t>
                      </a:r>
                      <a:r>
                        <a:rPr lang="en-GB" sz="1200" baseline="0" dirty="0">
                          <a:latin typeface="Elementary SF" pitchFamily="2" charset="0"/>
                        </a:rPr>
                        <a:t> is explained 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575">
                <a:tc vMerge="1"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>
                          <a:latin typeface="Elementary SF" pitchFamily="2" charset="0"/>
                        </a:rPr>
                        <a:t>Supporting knowledge is used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68789"/>
                  </a:ext>
                </a:extLst>
              </a:tr>
              <a:tr h="836400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latin typeface="Elementary SF" pitchFamily="2" charset="0"/>
                        </a:rPr>
                        <a:t>Provenance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Elementary SF" pitchFamily="2" charset="0"/>
                        </a:rPr>
                        <a:t>Nature (useful and/or</a:t>
                      </a:r>
                      <a:r>
                        <a:rPr lang="en-GB" sz="1200" baseline="0" dirty="0">
                          <a:latin typeface="Elementary SF" pitchFamily="2" charset="0"/>
                        </a:rPr>
                        <a:t> limitation)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6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Elementary SF" pitchFamily="2" charset="0"/>
                        </a:rPr>
                        <a:t>Origin (useful and/or</a:t>
                      </a:r>
                      <a:r>
                        <a:rPr lang="en-GB" sz="1200" baseline="0" dirty="0">
                          <a:latin typeface="Elementary SF" pitchFamily="2" charset="0"/>
                        </a:rPr>
                        <a:t> limitation)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36400">
                <a:tc vMerge="1"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Elementary SF" pitchFamily="2" charset="0"/>
                        </a:rPr>
                        <a:t>Purpose (useful and/or</a:t>
                      </a:r>
                      <a:r>
                        <a:rPr lang="en-GB" sz="1200" baseline="0" dirty="0">
                          <a:latin typeface="Elementary SF" pitchFamily="2" charset="0"/>
                        </a:rPr>
                        <a:t> limitation)</a:t>
                      </a: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800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Elementary SF" pitchFamily="2" charset="0"/>
                        </a:rPr>
                        <a:t>Both 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4667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latin typeface="Elementary SF" pitchFamily="2" charset="0"/>
                        </a:rPr>
                        <a:t>Judgement o utility for each 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97263"/>
                  </a:ext>
                </a:extLst>
              </a:tr>
              <a:tr h="433689">
                <a:tc gridSpan="4">
                  <a:txBody>
                    <a:bodyPr/>
                    <a:lstStyle/>
                    <a:p>
                      <a:r>
                        <a:rPr lang="en-GB" sz="1100" b="1" u="sng" dirty="0">
                          <a:latin typeface="Elementary SF" pitchFamily="2" charset="0"/>
                        </a:rPr>
                        <a:t>LEVEL</a:t>
                      </a:r>
                      <a:r>
                        <a:rPr lang="en-GB" sz="1100" b="1" dirty="0">
                          <a:latin typeface="Elementary SF" pitchFamily="2" charset="0"/>
                        </a:rPr>
                        <a:t>:</a:t>
                      </a:r>
                      <a:r>
                        <a:rPr lang="en-GB" sz="1100" b="1" baseline="0" dirty="0">
                          <a:latin typeface="Elementary SF" pitchFamily="2" charset="0"/>
                        </a:rPr>
                        <a:t>  1   2   3   4</a:t>
                      </a:r>
                    </a:p>
                    <a:p>
                      <a:r>
                        <a:rPr lang="en-GB" sz="1100" b="1" baseline="0" dirty="0">
                          <a:latin typeface="Elementary SF" pitchFamily="2" charset="0"/>
                        </a:rPr>
                        <a:t>Mark: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Elementary SF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2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b36aa3-f524-4cec-8bb1-a15ad62b87bb">
      <Terms xmlns="http://schemas.microsoft.com/office/infopath/2007/PartnerControls"/>
    </lcf76f155ced4ddcb4097134ff3c332f>
    <TaxCatchAll xmlns="6be5f149-e6b2-4152-ab5a-b0f3bf1567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6D2F278743643B2BAD7F0BD00AC99" ma:contentTypeVersion="18" ma:contentTypeDescription="Create a new document." ma:contentTypeScope="" ma:versionID="7eea2b2ed86b7525969c820a1b6e4602">
  <xsd:schema xmlns:xsd="http://www.w3.org/2001/XMLSchema" xmlns:xs="http://www.w3.org/2001/XMLSchema" xmlns:p="http://schemas.microsoft.com/office/2006/metadata/properties" xmlns:ns2="6be5f149-e6b2-4152-ab5a-b0f3bf156791" xmlns:ns3="c4b36aa3-f524-4cec-8bb1-a15ad62b87bb" targetNamespace="http://schemas.microsoft.com/office/2006/metadata/properties" ma:root="true" ma:fieldsID="b72c3eedb5406cbefe2ce7347cde32ed" ns2:_="" ns3:_="">
    <xsd:import namespace="6be5f149-e6b2-4152-ab5a-b0f3bf156791"/>
    <xsd:import namespace="c4b36aa3-f524-4cec-8bb1-a15ad62b87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5f149-e6b2-4152-ab5a-b0f3bf1567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15bee77-6d5d-4aca-a628-6f9cc974b9b9}" ma:internalName="TaxCatchAll" ma:showField="CatchAllData" ma:web="6be5f149-e6b2-4152-ab5a-b0f3bf156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36aa3-f524-4cec-8bb1-a15ad62b8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470d78a-a434-4c6f-b27f-71902a55d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C4720-AA78-40E2-9C44-A6329B856DEA}">
  <ds:schemaRefs>
    <ds:schemaRef ds:uri="http://schemas.microsoft.com/office/2006/metadata/properties"/>
    <ds:schemaRef ds:uri="http://schemas.microsoft.com/office/infopath/2007/PartnerControls"/>
    <ds:schemaRef ds:uri="c4b36aa3-f524-4cec-8bb1-a15ad62b87bb"/>
    <ds:schemaRef ds:uri="6be5f149-e6b2-4152-ab5a-b0f3bf156791"/>
  </ds:schemaRefs>
</ds:datastoreItem>
</file>

<file path=customXml/itemProps2.xml><?xml version="1.0" encoding="utf-8"?>
<ds:datastoreItem xmlns:ds="http://schemas.openxmlformats.org/officeDocument/2006/customXml" ds:itemID="{B6819919-B532-4F40-928B-9C8D50CD8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5f149-e6b2-4152-ab5a-b0f3bf156791"/>
    <ds:schemaRef ds:uri="c4b36aa3-f524-4cec-8bb1-a15ad62b8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1AE60F-FD52-4582-A08F-DF3B72765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1072</Words>
  <Application>Microsoft Office PowerPoint</Application>
  <PresentationFormat>Widescreen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Century Gothic</vt:lpstr>
      <vt:lpstr>Elementary SF</vt:lpstr>
      <vt:lpstr>Symbol</vt:lpstr>
      <vt:lpstr>Times New Roman</vt:lpstr>
      <vt:lpstr>Trebuchet MS</vt:lpstr>
      <vt:lpstr>Wingdings 3</vt:lpstr>
      <vt:lpstr>Office Theme</vt:lpstr>
      <vt:lpstr>Germany 1918-39</vt:lpstr>
      <vt:lpstr>MOCK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Vassiliades (Staff - The Dukeries Academy)</dc:creator>
  <cp:lastModifiedBy>Michelle Tromans (Staff - The Dukeries Academy)</cp:lastModifiedBy>
  <cp:revision>2</cp:revision>
  <dcterms:created xsi:type="dcterms:W3CDTF">2025-10-07T10:48:08Z</dcterms:created>
  <dcterms:modified xsi:type="dcterms:W3CDTF">2025-10-17T12:01:02Z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0x0101009BB6D2F278743643B2BAD7F0BD00AC99</vt:lpwstr>
  </property>
</Properties>
</file>