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8"/>
  </p:notesMasterIdLst>
  <p:sldIdLst>
    <p:sldId id="567" r:id="rId5"/>
    <p:sldId id="571" r:id="rId6"/>
    <p:sldId id="569" r:id="rId7"/>
    <p:sldId id="570" r:id="rId8"/>
    <p:sldId id="554" r:id="rId9"/>
    <p:sldId id="572" r:id="rId10"/>
    <p:sldId id="416" r:id="rId11"/>
    <p:sldId id="278" r:id="rId12"/>
    <p:sldId id="417" r:id="rId13"/>
    <p:sldId id="545" r:id="rId14"/>
    <p:sldId id="568" r:id="rId15"/>
    <p:sldId id="419" r:id="rId16"/>
    <p:sldId id="420" r:id="rId17"/>
    <p:sldId id="421" r:id="rId18"/>
    <p:sldId id="422" r:id="rId19"/>
    <p:sldId id="423" r:id="rId20"/>
    <p:sldId id="424" r:id="rId21"/>
    <p:sldId id="425" r:id="rId22"/>
    <p:sldId id="426" r:id="rId23"/>
    <p:sldId id="427" r:id="rId24"/>
    <p:sldId id="455" r:id="rId25"/>
    <p:sldId id="277" r:id="rId26"/>
    <p:sldId id="547" r:id="rId27"/>
  </p:sldIdLst>
  <p:sldSz cx="12192000" cy="6858000"/>
  <p:notesSz cx="6669088" cy="98726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185E9D-91FA-4D0E-BCE1-15CC60A4D997}" v="2" dt="2025-10-07T10:51:21.0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411" autoAdjust="0"/>
  </p:normalViewPr>
  <p:slideViewPr>
    <p:cSldViewPr snapToGrid="0">
      <p:cViewPr varScale="1">
        <p:scale>
          <a:sx n="111" d="100"/>
          <a:sy n="111" d="100"/>
        </p:scale>
        <p:origin x="594"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viewProps" Target="viewProps.xml"/><Relationship Id="rId8"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9938" cy="49534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7607" y="0"/>
            <a:ext cx="2889938" cy="495348"/>
          </a:xfrm>
          <a:prstGeom prst="rect">
            <a:avLst/>
          </a:prstGeom>
        </p:spPr>
        <p:txBody>
          <a:bodyPr vert="horz" lIns="91440" tIns="45720" rIns="91440" bIns="45720" rtlCol="0"/>
          <a:lstStyle>
            <a:lvl1pPr algn="r">
              <a:defRPr sz="1200"/>
            </a:lvl1pPr>
          </a:lstStyle>
          <a:p>
            <a:fld id="{75BF85B7-3A31-4652-BE7B-7B3916A5635E}" type="datetimeFigureOut">
              <a:rPr lang="en-GB" smtClean="0"/>
              <a:t>17/10/2025</a:t>
            </a:fld>
            <a:endParaRPr lang="en-GB"/>
          </a:p>
        </p:txBody>
      </p:sp>
      <p:sp>
        <p:nvSpPr>
          <p:cNvPr id="4" name="Slide Image Placeholder 3"/>
          <p:cNvSpPr>
            <a:spLocks noGrp="1" noRot="1" noChangeAspect="1"/>
          </p:cNvSpPr>
          <p:nvPr>
            <p:ph type="sldImg" idx="2"/>
          </p:nvPr>
        </p:nvSpPr>
        <p:spPr>
          <a:xfrm>
            <a:off x="373063" y="1233488"/>
            <a:ext cx="5922962" cy="3332162"/>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909" y="4751220"/>
            <a:ext cx="5335270" cy="3887361"/>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377318"/>
            <a:ext cx="2889938" cy="49534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7607" y="9377318"/>
            <a:ext cx="2889938" cy="495347"/>
          </a:xfrm>
          <a:prstGeom prst="rect">
            <a:avLst/>
          </a:prstGeom>
        </p:spPr>
        <p:txBody>
          <a:bodyPr vert="horz" lIns="91440" tIns="45720" rIns="91440" bIns="45720" rtlCol="0" anchor="b"/>
          <a:lstStyle>
            <a:lvl1pPr algn="r">
              <a:defRPr sz="1200"/>
            </a:lvl1pPr>
          </a:lstStyle>
          <a:p>
            <a:fld id="{26B45FDA-B8A3-4BCD-8163-D50E8C0AEAEE}" type="slidenum">
              <a:rPr lang="en-GB" smtClean="0"/>
              <a:t>‹#›</a:t>
            </a:fld>
            <a:endParaRPr lang="en-GB"/>
          </a:p>
        </p:txBody>
      </p:sp>
    </p:spTree>
    <p:extLst>
      <p:ext uri="{BB962C8B-B14F-4D97-AF65-F5344CB8AC3E}">
        <p14:creationId xmlns:p14="http://schemas.microsoft.com/office/powerpoint/2010/main" val="19859828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Print</a:t>
            </a:r>
          </a:p>
        </p:txBody>
      </p:sp>
      <p:sp>
        <p:nvSpPr>
          <p:cNvPr id="4" name="Slide Number Placeholder 3"/>
          <p:cNvSpPr>
            <a:spLocks noGrp="1"/>
          </p:cNvSpPr>
          <p:nvPr>
            <p:ph type="sldNum" sz="quarter" idx="5"/>
          </p:nvPr>
        </p:nvSpPr>
        <p:spPr/>
        <p:txBody>
          <a:bodyPr/>
          <a:lstStyle/>
          <a:p>
            <a:fld id="{A737182F-BAA0-4108-8AEE-4C43C6C1C0C8}" type="slidenum">
              <a:rPr lang="en-GB" smtClean="0"/>
              <a:t>4</a:t>
            </a:fld>
            <a:endParaRPr lang="en-GB"/>
          </a:p>
        </p:txBody>
      </p:sp>
    </p:spTree>
    <p:extLst>
      <p:ext uri="{BB962C8B-B14F-4D97-AF65-F5344CB8AC3E}">
        <p14:creationId xmlns:p14="http://schemas.microsoft.com/office/powerpoint/2010/main" val="16346168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B79DE-C108-4010-A785-E49F5DB9A7B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D9CC131C-662C-4194-ACD4-E1AE92FA97D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1EEBDA2D-BB7D-40C4-B40D-415A127C5B0C}"/>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5" name="Footer Placeholder 4">
            <a:extLst>
              <a:ext uri="{FF2B5EF4-FFF2-40B4-BE49-F238E27FC236}">
                <a16:creationId xmlns:a16="http://schemas.microsoft.com/office/drawing/2014/main" id="{E81E619A-E2C4-4B7F-B762-0F9716AEC9D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7785918-249E-4408-A635-1E71DBC2BF21}"/>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1591563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26C2E-9A1A-43FF-8F0F-9A4AFF30E71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7DB6A693-941C-43C5-98C3-A8B379D8FF4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F21C74E-335F-45B8-A79B-3AE6E8C618A1}"/>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5" name="Footer Placeholder 4">
            <a:extLst>
              <a:ext uri="{FF2B5EF4-FFF2-40B4-BE49-F238E27FC236}">
                <a16:creationId xmlns:a16="http://schemas.microsoft.com/office/drawing/2014/main" id="{0AD348DC-55B0-4588-966A-1EAB19A486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3433942-4CA9-4711-A084-790D727425F5}"/>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2063946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77AD41D-D37B-43A6-B2A6-4A0F9D14FC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29764B9-06A8-4D5B-8833-958368C55C93}"/>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F60C704-1EE3-41EC-8D79-B261C3F2A93A}"/>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5" name="Footer Placeholder 4">
            <a:extLst>
              <a:ext uri="{FF2B5EF4-FFF2-40B4-BE49-F238E27FC236}">
                <a16:creationId xmlns:a16="http://schemas.microsoft.com/office/drawing/2014/main" id="{DAFDE564-36DE-466A-BC84-82505617624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7FB853-13C7-4CD0-8921-96978D3673D1}"/>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37724826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C5441-C3A3-4462-A1AE-4BE1C506440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D6D80F41-16F1-4421-AEA4-204A424C714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9070881-45BC-452B-B6C6-AB04AECC26A6}"/>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5" name="Footer Placeholder 4">
            <a:extLst>
              <a:ext uri="{FF2B5EF4-FFF2-40B4-BE49-F238E27FC236}">
                <a16:creationId xmlns:a16="http://schemas.microsoft.com/office/drawing/2014/main" id="{40D363D8-FD7D-4590-8926-C21DBCDB349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31AD85C-FDA2-4683-9093-E5FDE08DB298}"/>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37983233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0D6888-2BFC-4A43-93EE-B1E254BB925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F8B70212-A114-4D3C-9A32-4B9078099EE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52E62D3C-DB91-4073-970F-C5606CA6A911}"/>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5" name="Footer Placeholder 4">
            <a:extLst>
              <a:ext uri="{FF2B5EF4-FFF2-40B4-BE49-F238E27FC236}">
                <a16:creationId xmlns:a16="http://schemas.microsoft.com/office/drawing/2014/main" id="{F191A418-FBF1-4D88-9D79-01B299E5638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1099F0C-E285-42D3-AAC5-967FE097F645}"/>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3455075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9A931D-0C7C-4AA2-9F99-DB742FB2485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F7B2C300-BCD1-426C-814C-06FF28888AA5}"/>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2F8B13B-093D-4315-BD6E-A9972A3FDDF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4395D90D-EB0A-4B49-900B-21B19CE26DD0}"/>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6" name="Footer Placeholder 5">
            <a:extLst>
              <a:ext uri="{FF2B5EF4-FFF2-40B4-BE49-F238E27FC236}">
                <a16:creationId xmlns:a16="http://schemas.microsoft.com/office/drawing/2014/main" id="{2AA1898E-364A-4E46-B913-1D3AB5F74631}"/>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06D4016-4573-45C0-8309-104CC690AF89}"/>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3184436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6F329-8EE3-427F-8102-9604FE0EC72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FBFBB0CB-929F-430D-96D6-A980413C1AC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84AEB7D6-7E59-484A-89CD-5C9140DCBF3B}"/>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EB96C67-6730-45E7-8771-BD82495127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AB878783-8C89-4169-A283-68627FB7E716}"/>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C0F3C25D-D214-4E3D-90AF-E2F74B6EB861}"/>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8" name="Footer Placeholder 7">
            <a:extLst>
              <a:ext uri="{FF2B5EF4-FFF2-40B4-BE49-F238E27FC236}">
                <a16:creationId xmlns:a16="http://schemas.microsoft.com/office/drawing/2014/main" id="{A0A7CE9F-75F7-4950-9311-7CB5C4E79CE4}"/>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CA0DEF50-2046-4D59-8164-6F656A525A6B}"/>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17150005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78554A-8E28-403E-BD95-9F1D740605C6}"/>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C233948A-C40E-4C6E-920A-03C92D641BE7}"/>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4" name="Footer Placeholder 3">
            <a:extLst>
              <a:ext uri="{FF2B5EF4-FFF2-40B4-BE49-F238E27FC236}">
                <a16:creationId xmlns:a16="http://schemas.microsoft.com/office/drawing/2014/main" id="{3BEC5704-E7D6-41B2-8183-B8B122CA741D}"/>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981960A1-F2F1-4414-B420-D562F7946FDF}"/>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3718909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E7436CF-55F9-41B3-B15C-8C6E183EE8A1}"/>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3" name="Footer Placeholder 2">
            <a:extLst>
              <a:ext uri="{FF2B5EF4-FFF2-40B4-BE49-F238E27FC236}">
                <a16:creationId xmlns:a16="http://schemas.microsoft.com/office/drawing/2014/main" id="{72A3BF1B-65A4-4080-94D2-60A0B839CE6E}"/>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1056E13-8492-42DB-B0EC-2CA70AFED0BB}"/>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8831332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68DCD-EB6A-4AE9-AA0E-259EB98F82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33B380CD-30F3-4F4B-BC99-4B69CE80EB7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86455CC8-FE15-4763-A8EF-8F7B46B26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73ABEB5-B63E-4BD5-BD57-0A38E287957B}"/>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6" name="Footer Placeholder 5">
            <a:extLst>
              <a:ext uri="{FF2B5EF4-FFF2-40B4-BE49-F238E27FC236}">
                <a16:creationId xmlns:a16="http://schemas.microsoft.com/office/drawing/2014/main" id="{05601EA1-DA23-4870-8957-4C3486C259D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726372F-F264-468F-9875-A26E32575194}"/>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17864063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B829B8-A89A-4888-B699-A544F3E006C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1ACE32B-7DA4-475C-AB2B-8ABB7CEEF31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FEEACC95-DC10-4D90-BE82-D05A485211D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D6813AB-6E0F-46AE-886B-7DCA3E04B5F2}"/>
              </a:ext>
            </a:extLst>
          </p:cNvPr>
          <p:cNvSpPr>
            <a:spLocks noGrp="1"/>
          </p:cNvSpPr>
          <p:nvPr>
            <p:ph type="dt" sz="half" idx="10"/>
          </p:nvPr>
        </p:nvSpPr>
        <p:spPr/>
        <p:txBody>
          <a:bodyPr/>
          <a:lstStyle/>
          <a:p>
            <a:fld id="{FA03415C-228C-4FD0-89AD-9B78104C33B9}" type="datetimeFigureOut">
              <a:rPr lang="en-GB" smtClean="0"/>
              <a:t>17/10/2025</a:t>
            </a:fld>
            <a:endParaRPr lang="en-GB"/>
          </a:p>
        </p:txBody>
      </p:sp>
      <p:sp>
        <p:nvSpPr>
          <p:cNvPr id="6" name="Footer Placeholder 5">
            <a:extLst>
              <a:ext uri="{FF2B5EF4-FFF2-40B4-BE49-F238E27FC236}">
                <a16:creationId xmlns:a16="http://schemas.microsoft.com/office/drawing/2014/main" id="{5E83B3A0-223C-4889-AF6E-FDCFEDB0C7C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B21319C-73F6-4B90-A4E4-ABD0E51540BE}"/>
              </a:ext>
            </a:extLst>
          </p:cNvPr>
          <p:cNvSpPr>
            <a:spLocks noGrp="1"/>
          </p:cNvSpPr>
          <p:nvPr>
            <p:ph type="sldNum" sz="quarter" idx="12"/>
          </p:nvPr>
        </p:nvSpPr>
        <p:spPr/>
        <p:txBody>
          <a:bodyPr/>
          <a:lstStyle/>
          <a:p>
            <a:fld id="{7ED54F47-D199-49F8-A21E-C8201A915E45}" type="slidenum">
              <a:rPr lang="en-GB" smtClean="0"/>
              <a:t>‹#›</a:t>
            </a:fld>
            <a:endParaRPr lang="en-GB"/>
          </a:p>
        </p:txBody>
      </p:sp>
    </p:spTree>
    <p:extLst>
      <p:ext uri="{BB962C8B-B14F-4D97-AF65-F5344CB8AC3E}">
        <p14:creationId xmlns:p14="http://schemas.microsoft.com/office/powerpoint/2010/main" val="20316709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32934C1-0158-459F-AF59-41BEE116CF0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A94B379-FF5D-418B-965C-5FCDE6F27B5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285136E-7716-4D9A-B1A9-ADAEDE34A5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3415C-228C-4FD0-89AD-9B78104C33B9}" type="datetimeFigureOut">
              <a:rPr lang="en-GB" smtClean="0"/>
              <a:t>17/10/2025</a:t>
            </a:fld>
            <a:endParaRPr lang="en-GB"/>
          </a:p>
        </p:txBody>
      </p:sp>
      <p:sp>
        <p:nvSpPr>
          <p:cNvPr id="5" name="Footer Placeholder 4">
            <a:extLst>
              <a:ext uri="{FF2B5EF4-FFF2-40B4-BE49-F238E27FC236}">
                <a16:creationId xmlns:a16="http://schemas.microsoft.com/office/drawing/2014/main" id="{5042F9FD-AF5E-4D70-8146-92490E9515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557192D2-9767-4B81-A843-316F5CFF8BE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ED54F47-D199-49F8-A21E-C8201A915E45}" type="slidenum">
              <a:rPr lang="en-GB" smtClean="0"/>
              <a:t>‹#›</a:t>
            </a:fld>
            <a:endParaRPr lang="en-GB"/>
          </a:p>
        </p:txBody>
      </p:sp>
    </p:spTree>
    <p:extLst>
      <p:ext uri="{BB962C8B-B14F-4D97-AF65-F5344CB8AC3E}">
        <p14:creationId xmlns:p14="http://schemas.microsoft.com/office/powerpoint/2010/main" val="41032799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718070" y="369332"/>
            <a:ext cx="6680390" cy="1343965"/>
          </a:xfr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a:noAutofit/>
          </a:bodyPr>
          <a:lstStyle/>
          <a:p>
            <a:r>
              <a:rPr lang="en-GB" dirty="0">
                <a:latin typeface="Century Gothic" panose="020B0502020202020204" pitchFamily="34" charset="0"/>
              </a:rPr>
              <a:t>Germany 1918-39</a:t>
            </a:r>
          </a:p>
        </p:txBody>
      </p:sp>
      <p:pic>
        <p:nvPicPr>
          <p:cNvPr id="4" name="Picture 3"/>
          <p:cNvPicPr>
            <a:picLocks noChangeAspect="1"/>
          </p:cNvPicPr>
          <p:nvPr/>
        </p:nvPicPr>
        <p:blipFill>
          <a:blip r:embed="rId2"/>
          <a:stretch>
            <a:fillRect/>
          </a:stretch>
        </p:blipFill>
        <p:spPr>
          <a:xfrm>
            <a:off x="9648" y="0"/>
            <a:ext cx="1971552" cy="4112614"/>
          </a:xfrm>
          <a:prstGeom prst="rect">
            <a:avLst/>
          </a:prstGeom>
        </p:spPr>
      </p:pic>
      <p:pic>
        <p:nvPicPr>
          <p:cNvPr id="5" name="Picture 4"/>
          <p:cNvPicPr>
            <a:picLocks noChangeAspect="1"/>
          </p:cNvPicPr>
          <p:nvPr/>
        </p:nvPicPr>
        <p:blipFill>
          <a:blip r:embed="rId3"/>
          <a:stretch>
            <a:fillRect/>
          </a:stretch>
        </p:blipFill>
        <p:spPr>
          <a:xfrm>
            <a:off x="10103295" y="0"/>
            <a:ext cx="2079057" cy="4027285"/>
          </a:xfrm>
          <a:prstGeom prst="rect">
            <a:avLst/>
          </a:prstGeom>
        </p:spPr>
      </p:pic>
      <p:sp>
        <p:nvSpPr>
          <p:cNvPr id="8" name="TextBox 5">
            <a:extLst>
              <a:ext uri="{FF2B5EF4-FFF2-40B4-BE49-F238E27FC236}">
                <a16:creationId xmlns:a16="http://schemas.microsoft.com/office/drawing/2014/main" id="{55DA4B71-1662-4447-B6C9-9EE7B7458AC8}"/>
              </a:ext>
            </a:extLst>
          </p:cNvPr>
          <p:cNvSpPr txBox="1">
            <a:spLocks noChangeArrowheads="1"/>
          </p:cNvSpPr>
          <p:nvPr/>
        </p:nvSpPr>
        <p:spPr bwMode="auto">
          <a:xfrm>
            <a:off x="2718070" y="0"/>
            <a:ext cx="6680390" cy="369332"/>
          </a:xfrm>
          <a:prstGeom prst="rect">
            <a:avLst/>
          </a:prstGeom>
          <a:solidFill>
            <a:srgbClr val="FFC000"/>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a:lnSpc>
                <a:spcPct val="120000"/>
              </a:lnSpc>
              <a:spcBef>
                <a:spcPts val="1000"/>
              </a:spcBef>
              <a:buClr>
                <a:schemeClr val="accent1"/>
              </a:buClr>
              <a:buSzPct val="160000"/>
              <a:buFont typeface="Arial" panose="020B0604020202020204" pitchFamily="34" charset="0"/>
              <a:buChar char="•"/>
              <a:defRPr sz="2000">
                <a:solidFill>
                  <a:schemeClr val="tx1"/>
                </a:solidFill>
                <a:latin typeface="Impact" panose="020B0806030902050204" pitchFamily="34" charset="0"/>
              </a:defRPr>
            </a:lvl1pPr>
            <a:lvl2pPr marL="742950" indent="-285750">
              <a:lnSpc>
                <a:spcPct val="120000"/>
              </a:lnSpc>
              <a:spcBef>
                <a:spcPts val="500"/>
              </a:spcBef>
              <a:buClr>
                <a:schemeClr val="accent1"/>
              </a:buClr>
              <a:buSzPct val="160000"/>
              <a:buFont typeface="Arial" panose="020B0604020202020204" pitchFamily="34" charset="0"/>
              <a:buChar char="•"/>
              <a:defRPr>
                <a:solidFill>
                  <a:schemeClr val="tx1"/>
                </a:solidFill>
                <a:latin typeface="Impact" panose="020B0806030902050204" pitchFamily="34" charset="0"/>
              </a:defRPr>
            </a:lvl2pPr>
            <a:lvl3pPr marL="1143000" indent="-228600">
              <a:lnSpc>
                <a:spcPct val="120000"/>
              </a:lnSpc>
              <a:spcBef>
                <a:spcPts val="500"/>
              </a:spcBef>
              <a:buClr>
                <a:schemeClr val="accent1"/>
              </a:buClr>
              <a:buSzPct val="160000"/>
              <a:buFont typeface="Arial" panose="020B0604020202020204" pitchFamily="34" charset="0"/>
              <a:buChar char="•"/>
              <a:defRPr sz="1600">
                <a:solidFill>
                  <a:schemeClr val="tx1"/>
                </a:solidFill>
                <a:latin typeface="Impact" panose="020B0806030902050204" pitchFamily="34" charset="0"/>
              </a:defRPr>
            </a:lvl3pPr>
            <a:lvl4pPr marL="1600200" indent="-228600">
              <a:lnSpc>
                <a:spcPct val="120000"/>
              </a:lnSpc>
              <a:spcBef>
                <a:spcPts val="500"/>
              </a:spcBef>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4pPr>
            <a:lvl5pPr marL="2057400" indent="-228600">
              <a:lnSpc>
                <a:spcPct val="120000"/>
              </a:lnSpc>
              <a:spcBef>
                <a:spcPts val="500"/>
              </a:spcBef>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5pPr>
            <a:lvl6pPr marL="2514600" indent="-228600" eaLnBrk="0" fontAlgn="base" hangingPunct="0">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6pPr>
            <a:lvl7pPr marL="2971800" indent="-228600" eaLnBrk="0" fontAlgn="base" hangingPunct="0">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7pPr>
            <a:lvl8pPr marL="3429000" indent="-228600" eaLnBrk="0" fontAlgn="base" hangingPunct="0">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8pPr>
            <a:lvl9pPr marL="3886200" indent="-228600" eaLnBrk="0" fontAlgn="base" hangingPunct="0">
              <a:lnSpc>
                <a:spcPct val="120000"/>
              </a:lnSpc>
              <a:spcBef>
                <a:spcPts val="500"/>
              </a:spcBef>
              <a:spcAft>
                <a:spcPct val="0"/>
              </a:spcAft>
              <a:buClr>
                <a:schemeClr val="accent1"/>
              </a:buClr>
              <a:buSzPct val="160000"/>
              <a:buFont typeface="Arial" panose="020B0604020202020204" pitchFamily="34" charset="0"/>
              <a:buChar char="•"/>
              <a:defRPr sz="1400">
                <a:solidFill>
                  <a:schemeClr val="tx1"/>
                </a:solidFill>
                <a:latin typeface="Impact" panose="020B0806030902050204" pitchFamily="34" charset="0"/>
              </a:defRPr>
            </a:lvl9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GB" altLang="en-US" sz="1800" b="0" i="0" u="none" strike="noStrike" kern="1200" cap="none" spc="0" normalizeH="0" baseline="0" noProof="0" dirty="0">
                <a:ln>
                  <a:noFill/>
                </a:ln>
                <a:solidFill>
                  <a:prstClr val="black"/>
                </a:solidFill>
                <a:effectLst/>
                <a:uLnTx/>
                <a:uFillTx/>
                <a:latin typeface="Elementary SF" pitchFamily="2" charset="0"/>
                <a:ea typeface="+mn-ea"/>
                <a:cs typeface="+mn-cs"/>
              </a:rPr>
              <a:t>Weimar and Nazi Germany 1918-30. Unit 1: The Weimar Republic</a:t>
            </a:r>
          </a:p>
        </p:txBody>
      </p:sp>
      <p:sp>
        <p:nvSpPr>
          <p:cNvPr id="10" name="Content Placeholder 2">
            <a:extLst>
              <a:ext uri="{FF2B5EF4-FFF2-40B4-BE49-F238E27FC236}">
                <a16:creationId xmlns:a16="http://schemas.microsoft.com/office/drawing/2014/main" id="{ED9741F5-C521-426E-9976-ECB12F87FF04}"/>
              </a:ext>
            </a:extLst>
          </p:cNvPr>
          <p:cNvSpPr txBox="1">
            <a:spLocks/>
          </p:cNvSpPr>
          <p:nvPr/>
        </p:nvSpPr>
        <p:spPr>
          <a:xfrm>
            <a:off x="1943465" y="1943569"/>
            <a:ext cx="8229600" cy="4768850"/>
          </a:xfrm>
          <a:prstGeom prst="rect">
            <a:avLst/>
          </a:prstGeo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dk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dk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dk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dk1"/>
                </a:solidFill>
                <a:latin typeface="+mn-lt"/>
                <a:ea typeface="+mn-ea"/>
                <a:cs typeface="+mn-cs"/>
              </a:defRPr>
            </a:lvl9pPr>
          </a:lstStyle>
          <a:p>
            <a:pPr>
              <a:defRPr/>
            </a:pPr>
            <a:r>
              <a:rPr lang="en-GB" b="1" u="sng" dirty="0"/>
              <a:t>The Bigger Picture</a:t>
            </a:r>
          </a:p>
          <a:p>
            <a:pPr>
              <a:buFont typeface="Wingdings 3" charset="2"/>
              <a:buChar char=""/>
              <a:defRPr/>
            </a:pPr>
            <a:r>
              <a:rPr lang="en-GB" sz="3600" b="1" dirty="0">
                <a:solidFill>
                  <a:srgbClr val="FF0000"/>
                </a:solidFill>
              </a:rPr>
              <a:t>Unit 1: The Weimar Republic 1918-30</a:t>
            </a:r>
          </a:p>
          <a:p>
            <a:pPr lvl="1">
              <a:buFont typeface="Wingdings 3" charset="2"/>
              <a:buChar char=""/>
              <a:defRPr/>
            </a:pPr>
            <a:r>
              <a:rPr lang="en-GB" b="1" dirty="0">
                <a:solidFill>
                  <a:schemeClr val="tx1"/>
                </a:solidFill>
              </a:rPr>
              <a:t>Life under the Kaiser</a:t>
            </a:r>
          </a:p>
          <a:p>
            <a:pPr lvl="1">
              <a:buFont typeface="Wingdings 3" charset="2"/>
              <a:buChar char=""/>
              <a:defRPr/>
            </a:pPr>
            <a:r>
              <a:rPr lang="en-GB" b="1" dirty="0">
                <a:solidFill>
                  <a:schemeClr val="tx1"/>
                </a:solidFill>
              </a:rPr>
              <a:t>Impact of WWI on Germany</a:t>
            </a:r>
          </a:p>
          <a:p>
            <a:pPr lvl="1">
              <a:buFont typeface="Wingdings 3" charset="2"/>
              <a:buChar char=""/>
              <a:defRPr/>
            </a:pPr>
            <a:r>
              <a:rPr lang="en-GB" b="1" dirty="0">
                <a:solidFill>
                  <a:schemeClr val="tx1"/>
                </a:solidFill>
              </a:rPr>
              <a:t>The Origins of WR</a:t>
            </a:r>
          </a:p>
          <a:p>
            <a:pPr lvl="1">
              <a:buFont typeface="Wingdings 3" charset="2"/>
              <a:buChar char=""/>
              <a:defRPr/>
            </a:pPr>
            <a:r>
              <a:rPr lang="en-GB" b="1" dirty="0">
                <a:solidFill>
                  <a:schemeClr val="tx1"/>
                </a:solidFill>
              </a:rPr>
              <a:t>Treaty of Versailles</a:t>
            </a:r>
          </a:p>
          <a:p>
            <a:pPr lvl="1">
              <a:buFont typeface="Wingdings 3" charset="2"/>
              <a:buChar char=""/>
              <a:defRPr/>
            </a:pPr>
            <a:r>
              <a:rPr lang="en-GB" b="1" dirty="0">
                <a:solidFill>
                  <a:schemeClr val="tx1"/>
                </a:solidFill>
              </a:rPr>
              <a:t>Political Threats</a:t>
            </a:r>
          </a:p>
          <a:p>
            <a:pPr lvl="1">
              <a:buFont typeface="Wingdings 3" charset="2"/>
              <a:buChar char=""/>
              <a:defRPr/>
            </a:pPr>
            <a:r>
              <a:rPr lang="en-GB" b="1" dirty="0">
                <a:solidFill>
                  <a:schemeClr val="tx1"/>
                </a:solidFill>
              </a:rPr>
              <a:t>The Invasion of the Ruhr</a:t>
            </a:r>
          </a:p>
          <a:p>
            <a:pPr lvl="1">
              <a:buFont typeface="Wingdings 3" charset="2"/>
              <a:buChar char=""/>
              <a:defRPr/>
            </a:pPr>
            <a:r>
              <a:rPr lang="en-GB" b="1" dirty="0">
                <a:solidFill>
                  <a:schemeClr val="tx1"/>
                </a:solidFill>
              </a:rPr>
              <a:t>Hyperinflation</a:t>
            </a:r>
          </a:p>
          <a:p>
            <a:pPr lvl="1">
              <a:buFont typeface="Wingdings 3" charset="2"/>
              <a:buChar char=""/>
              <a:defRPr/>
            </a:pPr>
            <a:r>
              <a:rPr lang="en-GB" b="1" dirty="0">
                <a:solidFill>
                  <a:srgbClr val="FF0000"/>
                </a:solidFill>
              </a:rPr>
              <a:t>Gustav Stresemann</a:t>
            </a:r>
          </a:p>
          <a:p>
            <a:pPr>
              <a:buFont typeface="Wingdings 3" charset="2"/>
              <a:buChar char=""/>
              <a:defRPr/>
            </a:pPr>
            <a:r>
              <a:rPr lang="en-GB" dirty="0"/>
              <a:t> Unit 2:The rise of Hitler and the Nazi Party 1919-33</a:t>
            </a:r>
          </a:p>
          <a:p>
            <a:pPr>
              <a:buFont typeface="Wingdings 3" charset="2"/>
              <a:buChar char=""/>
              <a:defRPr/>
            </a:pPr>
            <a:r>
              <a:rPr lang="en-GB" dirty="0"/>
              <a:t> Unit 3: Nazi Consolidation of Power 1933</a:t>
            </a:r>
          </a:p>
          <a:p>
            <a:pPr>
              <a:buFont typeface="Wingdings 3" charset="2"/>
              <a:buChar char=""/>
              <a:defRPr/>
            </a:pPr>
            <a:r>
              <a:rPr lang="en-GB"/>
              <a:t>Unit 4: Nazi Control and Dictatorship 1933-39</a:t>
            </a:r>
          </a:p>
          <a:p>
            <a:pPr>
              <a:defRPr/>
            </a:pPr>
            <a:endParaRPr lang="en-GB" sz="3600" dirty="0"/>
          </a:p>
        </p:txBody>
      </p:sp>
    </p:spTree>
    <p:extLst>
      <p:ext uri="{BB962C8B-B14F-4D97-AF65-F5344CB8AC3E}">
        <p14:creationId xmlns:p14="http://schemas.microsoft.com/office/powerpoint/2010/main" val="1040473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style>
          <a:lnRef idx="1">
            <a:schemeClr val="accent2"/>
          </a:lnRef>
          <a:fillRef idx="2">
            <a:schemeClr val="accent2"/>
          </a:fillRef>
          <a:effectRef idx="1">
            <a:schemeClr val="accent2"/>
          </a:effectRef>
          <a:fontRef idx="minor">
            <a:schemeClr val="dk1"/>
          </a:fontRef>
        </p:style>
        <p:txBody>
          <a:bodyPr>
            <a:noAutofit/>
          </a:bodyPr>
          <a:lstStyle/>
          <a:p>
            <a:r>
              <a:rPr lang="en-US" sz="2800" dirty="0">
                <a:solidFill>
                  <a:schemeClr val="bg1"/>
                </a:solidFill>
                <a:latin typeface="Trebuchet MS" panose="020B0603020202020204" pitchFamily="34" charset="0"/>
              </a:rPr>
              <a:t>EXEMPLAR 3a:</a:t>
            </a:r>
            <a:br>
              <a:rPr lang="en-US" sz="2800" dirty="0">
                <a:solidFill>
                  <a:schemeClr val="bg1"/>
                </a:solidFill>
                <a:latin typeface="Trebuchet MS" panose="020B0603020202020204" pitchFamily="34" charset="0"/>
              </a:rPr>
            </a:br>
            <a:r>
              <a:rPr lang="en-US" sz="2000" dirty="0">
                <a:solidFill>
                  <a:schemeClr val="bg1"/>
                </a:solidFill>
                <a:latin typeface="Trebuchet MS" panose="020B0603020202020204" pitchFamily="34" charset="0"/>
              </a:rPr>
              <a:t>How useful are Sources B and C for an enquiry into the extent of German recovery in the years 1924-29. Explain your answer using Sources B and C and your own knowledge of historical context.                  [8 marks]</a:t>
            </a:r>
            <a:endParaRPr lang="en-GB" dirty="0">
              <a:solidFill>
                <a:schemeClr val="bg1"/>
              </a:solidFill>
              <a:latin typeface="Trebuchet MS" panose="020B0603020202020204" pitchFamily="34" charset="0"/>
            </a:endParaRPr>
          </a:p>
        </p:txBody>
      </p:sp>
      <p:sp>
        <p:nvSpPr>
          <p:cNvPr id="4" name="Content Placeholder 3"/>
          <p:cNvSpPr>
            <a:spLocks noGrp="1"/>
          </p:cNvSpPr>
          <p:nvPr>
            <p:ph sz="half" idx="1"/>
          </p:nvPr>
        </p:nvSpPr>
        <p:spPr>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a:normAutofit fontScale="55000" lnSpcReduction="20000"/>
          </a:bodyPr>
          <a:lstStyle/>
          <a:p>
            <a:r>
              <a:rPr lang="en-US" dirty="0">
                <a:solidFill>
                  <a:srgbClr val="00B050"/>
                </a:solidFill>
              </a:rPr>
              <a:t>Source B is useful because it tells us that the recovery of Germany during 1924-29 was not going to be long lasting. The source tells us that although the economy appeared to be doing better this could all end quickly ‘dancing on a volcano’. From my own knowledge I know that Germany had taken out 800 million marks worth of loans from America under the Dawes Plan in 1924.  However it is true that these loans could be recalled by America at any point. This was a fragile recovery. Although the loans were used for investment into the German economy wages didn’t rise for all farm workers because food prices didn’t go up and unemployment didn’t fall below 1 million and had started to rise at this point.</a:t>
            </a:r>
          </a:p>
          <a:p>
            <a:r>
              <a:rPr lang="en-US" dirty="0">
                <a:solidFill>
                  <a:srgbClr val="00B050"/>
                </a:solidFill>
              </a:rPr>
              <a:t>Source B is useful because it was written by Stresemann who had arranged these loans in the first place. Stresemann was the Foreign Secretary. This is a very useful source as you would expect him to be very positive about his own policies but instead he is critical. However he is writing in 1929, 5 years after the loans were taken out. He is using hindsight to judge the extent of Germany’s recovery. As this is a speech he is being very honest to a large audience giving his </a:t>
            </a:r>
            <a:r>
              <a:rPr lang="en-US" dirty="0" err="1">
                <a:solidFill>
                  <a:srgbClr val="00B050"/>
                </a:solidFill>
              </a:rPr>
              <a:t>judgement</a:t>
            </a:r>
            <a:r>
              <a:rPr lang="en-US" dirty="0">
                <a:solidFill>
                  <a:srgbClr val="00B050"/>
                </a:solidFill>
              </a:rPr>
              <a:t> more value. However he hasn’t mentioned some of the positives like the acceptance of Germany into the League of Nations in 1926 or the investment </a:t>
            </a:r>
            <a:r>
              <a:rPr lang="en-US" dirty="0" err="1">
                <a:solidFill>
                  <a:srgbClr val="00B050"/>
                </a:solidFill>
              </a:rPr>
              <a:t>programme</a:t>
            </a:r>
            <a:r>
              <a:rPr lang="en-US" dirty="0">
                <a:solidFill>
                  <a:srgbClr val="00B050"/>
                </a:solidFill>
              </a:rPr>
              <a:t> by his government, this may have been in other parts of his speech.</a:t>
            </a:r>
          </a:p>
          <a:p>
            <a:endParaRPr lang="en-GB" dirty="0"/>
          </a:p>
        </p:txBody>
      </p:sp>
      <p:sp>
        <p:nvSpPr>
          <p:cNvPr id="5" name="Content Placeholder 4"/>
          <p:cNvSpPr>
            <a:spLocks noGrp="1"/>
          </p:cNvSpPr>
          <p:nvPr>
            <p:ph sz="half" idx="2"/>
          </p:nvPr>
        </p:nvSpPr>
        <p:spPr>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a:normAutofit fontScale="55000" lnSpcReduction="20000"/>
          </a:bodyPr>
          <a:lstStyle/>
          <a:p>
            <a:r>
              <a:rPr lang="en-US" dirty="0">
                <a:solidFill>
                  <a:srgbClr val="00B050"/>
                </a:solidFill>
              </a:rPr>
              <a:t>Source C is useful because it tells us about the positives of the recovery of Germany between 1924- 1929. From my own knowledge I know that Germany invested money from the Dawes Plan in creating jobs by building schools, hospitals and factories. However the source admits that ‘there is a long way to go.’ This honesty gives more value to the source. Although he does try to put a positive spin on it by saying ‘it might have been worse’, this does acknowledge that everything isn’t perfect. It focuses the blame for Germany’s poor condition on the Treaty of Versailles, which gives us an insight into the attitudes of German people towards their economic condition. </a:t>
            </a:r>
          </a:p>
          <a:p>
            <a:r>
              <a:rPr lang="en-US" dirty="0">
                <a:solidFill>
                  <a:srgbClr val="00B050"/>
                </a:solidFill>
              </a:rPr>
              <a:t>As the source is written by a German journalist he is likely to take pride in Germany’s recover and will want to promote this idea to the world and the German people. The writer may have been covering up for some of the negatives so as not to create tensions in society and go back to rebellions and tensions of 1919-23 e.g. the </a:t>
            </a:r>
            <a:r>
              <a:rPr lang="en-US" dirty="0" err="1">
                <a:solidFill>
                  <a:srgbClr val="00B050"/>
                </a:solidFill>
              </a:rPr>
              <a:t>Kapp</a:t>
            </a:r>
            <a:r>
              <a:rPr lang="en-US" dirty="0">
                <a:solidFill>
                  <a:srgbClr val="00B050"/>
                </a:solidFill>
              </a:rPr>
              <a:t> Putsch in 1920. Also the Wall Street Crash had happened in October and this source may have been written early on in 1930. Therefore it was early days and the Great Depression had not fully developed. Unemployment did not reach its peak of 6 million until 1932.</a:t>
            </a:r>
          </a:p>
          <a:p>
            <a:endParaRPr lang="en-GB" dirty="0"/>
          </a:p>
        </p:txBody>
      </p:sp>
    </p:spTree>
    <p:extLst>
      <p:ext uri="{BB962C8B-B14F-4D97-AF65-F5344CB8AC3E}">
        <p14:creationId xmlns:p14="http://schemas.microsoft.com/office/powerpoint/2010/main" val="282104430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p:spPr>
        <p:style>
          <a:lnRef idx="1">
            <a:schemeClr val="accent2"/>
          </a:lnRef>
          <a:fillRef idx="2">
            <a:schemeClr val="accent2"/>
          </a:fillRef>
          <a:effectRef idx="1">
            <a:schemeClr val="accent2"/>
          </a:effectRef>
          <a:fontRef idx="minor">
            <a:schemeClr val="dk1"/>
          </a:fontRef>
        </p:style>
        <p:txBody>
          <a:bodyPr>
            <a:noAutofit/>
          </a:bodyPr>
          <a:lstStyle/>
          <a:p>
            <a:r>
              <a:rPr lang="en-US" sz="2800" dirty="0">
                <a:solidFill>
                  <a:schemeClr val="bg1"/>
                </a:solidFill>
                <a:latin typeface="Trebuchet MS" panose="020B0603020202020204" pitchFamily="34" charset="0"/>
              </a:rPr>
              <a:t>EXEMPLAR 3a:</a:t>
            </a:r>
            <a:br>
              <a:rPr lang="en-US" sz="2800" dirty="0">
                <a:solidFill>
                  <a:schemeClr val="bg1"/>
                </a:solidFill>
                <a:latin typeface="Trebuchet MS" panose="020B0603020202020204" pitchFamily="34" charset="0"/>
              </a:rPr>
            </a:br>
            <a:r>
              <a:rPr lang="en-US" sz="2000" dirty="0">
                <a:solidFill>
                  <a:schemeClr val="bg1"/>
                </a:solidFill>
                <a:latin typeface="Trebuchet MS" panose="020B0603020202020204" pitchFamily="34" charset="0"/>
              </a:rPr>
              <a:t>How useful are Sources B and C for an enquiry into the extent of German recovery in the years 1924-29. Explain your answer using Sources B and C and your own knowledge of historical context.                  [8 marks]</a:t>
            </a:r>
            <a:endParaRPr lang="en-GB" dirty="0">
              <a:solidFill>
                <a:schemeClr val="bg1"/>
              </a:solidFill>
              <a:latin typeface="Trebuchet MS" panose="020B0603020202020204" pitchFamily="34" charset="0"/>
            </a:endParaRPr>
          </a:p>
        </p:txBody>
      </p:sp>
      <p:sp>
        <p:nvSpPr>
          <p:cNvPr id="4" name="Content Placeholder 3"/>
          <p:cNvSpPr>
            <a:spLocks noGrp="1"/>
          </p:cNvSpPr>
          <p:nvPr>
            <p:ph sz="half" idx="1"/>
          </p:nvPr>
        </p:nvSpPr>
        <p:spPr>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a:normAutofit fontScale="47500" lnSpcReduction="20000"/>
          </a:bodyPr>
          <a:lstStyle/>
          <a:p>
            <a:r>
              <a:rPr lang="en-US" dirty="0">
                <a:solidFill>
                  <a:srgbClr val="00B050"/>
                </a:solidFill>
              </a:rPr>
              <a:t>Source B is useful because it tells us that the recovery of Germany during 1924-29 was not going to be long lasting. The source tells us that although the economy appeared to be doing better this could all end quickly ‘dancing on a volcano’. </a:t>
            </a:r>
          </a:p>
          <a:p>
            <a:r>
              <a:rPr lang="en-US" dirty="0">
                <a:solidFill>
                  <a:srgbClr val="00B050"/>
                </a:solidFill>
              </a:rPr>
              <a:t>From my own knowledge I know that Germany had taken out 800 million marks worth of loans from America under the Dawes Plan in 1924.  However it is true that these loans could be recalled by America at any point. This was a fragile recovery. </a:t>
            </a:r>
          </a:p>
          <a:p>
            <a:r>
              <a:rPr lang="en-US" dirty="0">
                <a:solidFill>
                  <a:srgbClr val="00B050"/>
                </a:solidFill>
              </a:rPr>
              <a:t>Although the loans were used for investment into the German economy wages didn’t rise for all farm workers because food prices didn’t go up and unemployment didn’t fall below 1 million and had started to rise at this point.</a:t>
            </a:r>
          </a:p>
          <a:p>
            <a:r>
              <a:rPr lang="en-US" dirty="0">
                <a:solidFill>
                  <a:srgbClr val="00B050"/>
                </a:solidFill>
              </a:rPr>
              <a:t>Source B is useful because it was written by Stresemann who had arranged these loans in the first place. Stresemann was the Foreign Secretary. This is a very useful source as you would expect him to be very positive about his own policies but instead he is critical. </a:t>
            </a:r>
          </a:p>
          <a:p>
            <a:r>
              <a:rPr lang="en-US" dirty="0">
                <a:solidFill>
                  <a:srgbClr val="00B050"/>
                </a:solidFill>
              </a:rPr>
              <a:t>However he is writing in 1929, 5 years after the loans were taken out. He is using hindsight to judge the extent of Germany’s recovery. As this is a speech he is being very honest to a large audience giving his judgement more value. </a:t>
            </a:r>
          </a:p>
          <a:p>
            <a:r>
              <a:rPr lang="en-US" dirty="0">
                <a:solidFill>
                  <a:srgbClr val="00B050"/>
                </a:solidFill>
              </a:rPr>
              <a:t>However he hasn’t mentioned some of the positives like the acceptance of Germany into the League of Nations in 1926 or the investment </a:t>
            </a:r>
            <a:r>
              <a:rPr lang="en-US" dirty="0" err="1">
                <a:solidFill>
                  <a:srgbClr val="00B050"/>
                </a:solidFill>
              </a:rPr>
              <a:t>programme</a:t>
            </a:r>
            <a:r>
              <a:rPr lang="en-US" dirty="0">
                <a:solidFill>
                  <a:srgbClr val="00B050"/>
                </a:solidFill>
              </a:rPr>
              <a:t> by his government, this may have been in other parts of his speech.</a:t>
            </a:r>
          </a:p>
          <a:p>
            <a:endParaRPr lang="en-GB" dirty="0"/>
          </a:p>
        </p:txBody>
      </p:sp>
      <p:sp>
        <p:nvSpPr>
          <p:cNvPr id="5" name="Content Placeholder 4"/>
          <p:cNvSpPr>
            <a:spLocks noGrp="1"/>
          </p:cNvSpPr>
          <p:nvPr>
            <p:ph sz="half" idx="2"/>
          </p:nvPr>
        </p:nvSpPr>
        <p:spPr>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a:normAutofit fontScale="47500" lnSpcReduction="20000"/>
          </a:bodyPr>
          <a:lstStyle/>
          <a:p>
            <a:r>
              <a:rPr lang="en-US" dirty="0">
                <a:solidFill>
                  <a:srgbClr val="00B050"/>
                </a:solidFill>
              </a:rPr>
              <a:t>Source C is useful because it tells us about the positives of the recovery of Germany between 1924- 1929. From my own knowledge I know that Germany invested money from the Dawes Plan in creating jobs by building schools, hospitals and factories. </a:t>
            </a:r>
          </a:p>
          <a:p>
            <a:r>
              <a:rPr lang="en-US" dirty="0">
                <a:solidFill>
                  <a:srgbClr val="00B050"/>
                </a:solidFill>
              </a:rPr>
              <a:t>However the source admits that ‘there is a long way to go.’ This honesty gives more value to the source. Although he does try to put a positive spin on it by saying ‘it might have been worse’, this does acknowledge that everything isn’t perfect. It focuses the blame for Germany’s poor condition on the Treaty of Versailles, which gives us an insight into the attitudes of German people towards their economic condition. </a:t>
            </a:r>
          </a:p>
          <a:p>
            <a:r>
              <a:rPr lang="en-US" dirty="0">
                <a:solidFill>
                  <a:srgbClr val="00B050"/>
                </a:solidFill>
              </a:rPr>
              <a:t>As the source is written by a German journalist he is likely to take pride in Germany’s recover and will want to promote this idea to the world and the German people. </a:t>
            </a:r>
          </a:p>
          <a:p>
            <a:r>
              <a:rPr lang="en-US" dirty="0">
                <a:solidFill>
                  <a:srgbClr val="00B050"/>
                </a:solidFill>
              </a:rPr>
              <a:t>The writer may have been covering up for some of the negatives so as not to create tensions in society and go back to rebellions and tensions of 1919-23 e.g. the Kapp Putsch in 1920. </a:t>
            </a:r>
          </a:p>
          <a:p>
            <a:r>
              <a:rPr lang="en-US" dirty="0">
                <a:solidFill>
                  <a:srgbClr val="00B050"/>
                </a:solidFill>
              </a:rPr>
              <a:t>Also the Wall Street Crash had happened in October and this source may have been written early on in 1930. Therefore it was early days and the Great Depression had not fully developed. Unemployment did not reach its peak of 6 million until 1932.</a:t>
            </a:r>
          </a:p>
          <a:p>
            <a:endParaRPr lang="en-GB" dirty="0"/>
          </a:p>
        </p:txBody>
      </p:sp>
    </p:spTree>
    <p:extLst>
      <p:ext uri="{BB962C8B-B14F-4D97-AF65-F5344CB8AC3E}">
        <p14:creationId xmlns:p14="http://schemas.microsoft.com/office/powerpoint/2010/main" val="1272781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4078" y="107125"/>
            <a:ext cx="10515600" cy="1325563"/>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pPr algn="l"/>
            <a:r>
              <a:rPr lang="en-GB" sz="2400" dirty="0">
                <a:solidFill>
                  <a:schemeClr val="bg1"/>
                </a:solidFill>
              </a:rPr>
              <a:t>3b. Study Interpretation 1 and 2. They give different views about the extent of German recovery in the years 1924-29. What is the main difference between these views? Explain your answer, using details from both interpretations. </a:t>
            </a:r>
          </a:p>
        </p:txBody>
      </p:sp>
      <p:sp>
        <p:nvSpPr>
          <p:cNvPr id="3" name="Content Placeholder 2"/>
          <p:cNvSpPr>
            <a:spLocks noGrp="1"/>
          </p:cNvSpPr>
          <p:nvPr>
            <p:ph idx="1"/>
          </p:nvPr>
        </p:nvSpPr>
        <p:spPr>
          <a:xfrm>
            <a:off x="1981200" y="1600201"/>
            <a:ext cx="8229600" cy="2548879"/>
          </a:xfrm>
        </p:spPr>
        <p:style>
          <a:lnRef idx="2">
            <a:schemeClr val="dk1"/>
          </a:lnRef>
          <a:fillRef idx="1">
            <a:schemeClr val="lt1"/>
          </a:fillRef>
          <a:effectRef idx="0">
            <a:schemeClr val="dk1"/>
          </a:effectRef>
          <a:fontRef idx="minor">
            <a:schemeClr val="dk1"/>
          </a:fontRef>
        </p:style>
        <p:txBody>
          <a:bodyPr>
            <a:normAutofit fontScale="62500" lnSpcReduction="20000"/>
          </a:bodyPr>
          <a:lstStyle/>
          <a:p>
            <a:r>
              <a:rPr lang="en-GB" dirty="0">
                <a:solidFill>
                  <a:srgbClr val="FF0000"/>
                </a:solidFill>
              </a:rPr>
              <a:t>Interpretation 1 From Weimar and Nazi Germany, </a:t>
            </a:r>
            <a:r>
              <a:rPr lang="en-GB" dirty="0" err="1">
                <a:solidFill>
                  <a:srgbClr val="FF0000"/>
                </a:solidFill>
              </a:rPr>
              <a:t>F.Reynolds</a:t>
            </a:r>
            <a:r>
              <a:rPr lang="en-GB" dirty="0">
                <a:solidFill>
                  <a:srgbClr val="FF0000"/>
                </a:solidFill>
              </a:rPr>
              <a:t>, published in 1996</a:t>
            </a:r>
          </a:p>
          <a:p>
            <a:pPr marL="0" indent="0">
              <a:buNone/>
            </a:pPr>
            <a:r>
              <a:rPr lang="en-GB" sz="3800" dirty="0"/>
              <a:t>From 1924 to 1929 the Weimar Republic was much stronger than it had been just after the war. Led by Stresemann in the Reichstag, the different parties managed to work together. The extreme parties such as the Nazis gained fewer seats in the elections. The German people were better off and more contented. The Weimar Republic looked safe.</a:t>
            </a:r>
          </a:p>
        </p:txBody>
      </p:sp>
      <p:sp>
        <p:nvSpPr>
          <p:cNvPr id="4" name="TextBox 3"/>
          <p:cNvSpPr txBox="1"/>
          <p:nvPr/>
        </p:nvSpPr>
        <p:spPr>
          <a:xfrm>
            <a:off x="1981200" y="4331642"/>
            <a:ext cx="8229600" cy="221599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0000"/>
                </a:solidFill>
                <a:effectLst/>
                <a:uLnTx/>
                <a:uFillTx/>
                <a:latin typeface="Calibri" panose="020F0502020204030204"/>
                <a:ea typeface="+mn-ea"/>
                <a:cs typeface="+mn-cs"/>
              </a:rPr>
              <a:t>Interpretation 2 From Weimar and Nazi Germany, </a:t>
            </a:r>
            <a:r>
              <a:rPr kumimoji="0" lang="en-GB" sz="1800" b="0" i="0" u="none" strike="noStrike" kern="1200" cap="none" spc="0" normalizeH="0" baseline="0" noProof="0" dirty="0" err="1">
                <a:ln>
                  <a:noFill/>
                </a:ln>
                <a:solidFill>
                  <a:srgbClr val="FF0000"/>
                </a:solidFill>
                <a:effectLst/>
                <a:uLnTx/>
                <a:uFillTx/>
                <a:latin typeface="Calibri" panose="020F0502020204030204"/>
                <a:ea typeface="+mn-ea"/>
                <a:cs typeface="+mn-cs"/>
              </a:rPr>
              <a:t>E.Wimlott,published</a:t>
            </a:r>
            <a:r>
              <a:rPr kumimoji="0" lang="en-GB" sz="1800" b="0" i="0" u="none" strike="noStrike" kern="1200" cap="none" spc="0" normalizeH="0" baseline="0" noProof="0" dirty="0">
                <a:ln>
                  <a:noFill/>
                </a:ln>
                <a:solidFill>
                  <a:srgbClr val="FF0000"/>
                </a:solidFill>
                <a:effectLst/>
                <a:uLnTx/>
                <a:uFillTx/>
                <a:latin typeface="Calibri" panose="020F0502020204030204"/>
                <a:ea typeface="+mn-ea"/>
                <a:cs typeface="+mn-cs"/>
              </a:rPr>
              <a:t> in 1997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panose="020F0502020204030204"/>
                <a:ea typeface="+mn-ea"/>
                <a:cs typeface="+mn-cs"/>
              </a:rPr>
              <a:t>German prosperity was built on quicksand foundations. The Weimar economy was dependent upon high- interest American loans, which usually had to be repaid or renewed within 3 months. In times of depression, US money lenders could demand rapid repayment. Moreover, unemployment never fell below 1.3 million. Although big business grew in the 1920s, small firms struggled and many went bankrupt.</a:t>
            </a:r>
          </a:p>
        </p:txBody>
      </p:sp>
    </p:spTree>
    <p:extLst>
      <p:ext uri="{BB962C8B-B14F-4D97-AF65-F5344CB8AC3E}">
        <p14:creationId xmlns:p14="http://schemas.microsoft.com/office/powerpoint/2010/main" val="365070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2000" dirty="0">
                <a:solidFill>
                  <a:schemeClr val="bg1"/>
                </a:solidFill>
                <a:latin typeface="Trebuchet MS" panose="020B0603020202020204" pitchFamily="34" charset="0"/>
              </a:rPr>
              <a:t>WRITING FRAME 3b:</a:t>
            </a:r>
            <a:br>
              <a:rPr lang="en-US" sz="2000" dirty="0">
                <a:solidFill>
                  <a:schemeClr val="bg1"/>
                </a:solidFill>
                <a:latin typeface="Trebuchet MS" panose="020B0603020202020204" pitchFamily="34" charset="0"/>
              </a:rPr>
            </a:br>
            <a:r>
              <a:rPr lang="en-US" sz="2000" dirty="0">
                <a:solidFill>
                  <a:schemeClr val="bg1"/>
                </a:solidFill>
                <a:latin typeface="Trebuchet MS" panose="020B0603020202020204" pitchFamily="34" charset="0"/>
              </a:rPr>
              <a:t>Study interpretations 1 and 2. They give different views about the extent of German recovery in the years 1924-29.  What is the main difference between these views? </a:t>
            </a:r>
            <a:br>
              <a:rPr lang="en-US" sz="2000" dirty="0">
                <a:solidFill>
                  <a:schemeClr val="bg1"/>
                </a:solidFill>
                <a:latin typeface="Trebuchet MS" panose="020B0603020202020204" pitchFamily="34" charset="0"/>
              </a:rPr>
            </a:br>
            <a:r>
              <a:rPr lang="en-US" sz="2000" dirty="0">
                <a:solidFill>
                  <a:schemeClr val="bg1"/>
                </a:solidFill>
                <a:latin typeface="Trebuchet MS" panose="020B0603020202020204" pitchFamily="34" charset="0"/>
              </a:rPr>
              <a:t>Explain your answer using details from both interpretations.  [4 marks]</a:t>
            </a:r>
            <a:br>
              <a:rPr lang="en-US" sz="1800" dirty="0"/>
            </a:br>
            <a:endParaRPr lang="en-GB" sz="1800" dirty="0"/>
          </a:p>
        </p:txBody>
      </p:sp>
      <p:sp>
        <p:nvSpPr>
          <p:cNvPr id="6" name="Content Placeholder 5"/>
          <p:cNvSpPr>
            <a:spLocks noGrp="1"/>
          </p:cNvSpPr>
          <p:nvPr>
            <p:ph idx="1"/>
          </p:nvPr>
        </p:nvSpPr>
        <p:spPr>
          <a:xfrm>
            <a:off x="838200" y="1825625"/>
            <a:ext cx="4975459" cy="4351338"/>
          </a:xfrm>
          <a:solidFill>
            <a:schemeClr val="accent1">
              <a:lumMod val="20000"/>
              <a:lumOff val="80000"/>
            </a:schemeClr>
          </a:solidFill>
        </p:spPr>
        <p:style>
          <a:lnRef idx="2">
            <a:schemeClr val="dk1"/>
          </a:lnRef>
          <a:fillRef idx="1">
            <a:schemeClr val="lt1"/>
          </a:fillRef>
          <a:effectRef idx="0">
            <a:schemeClr val="dk1"/>
          </a:effectRef>
          <a:fontRef idx="minor">
            <a:schemeClr val="dk1"/>
          </a:fontRef>
        </p:style>
        <p:txBody>
          <a:bodyPr>
            <a:normAutofit fontScale="85000" lnSpcReduction="20000"/>
          </a:bodyPr>
          <a:lstStyle/>
          <a:p>
            <a:r>
              <a:rPr lang="en-GB" b="1" u="sng" dirty="0"/>
              <a:t>Paper 3, Section B: Q3b</a:t>
            </a:r>
            <a:endParaRPr lang="en-GB" dirty="0"/>
          </a:p>
          <a:p>
            <a:r>
              <a:rPr lang="en-GB" b="1" dirty="0"/>
              <a:t>Study Interpretations 1 and 2. They give different views about …How are the views of the 2 interpretations different? (4 marks)</a:t>
            </a:r>
            <a:endParaRPr lang="en-GB" dirty="0"/>
          </a:p>
          <a:p>
            <a:r>
              <a:rPr lang="en-GB" strike="sngStrike" dirty="0"/>
              <a:t>The main difference between the interpretations is …</a:t>
            </a:r>
          </a:p>
          <a:p>
            <a:r>
              <a:rPr lang="en-GB" dirty="0"/>
              <a:t>Interpretation 1 says…. The part of the interpretation to support this is.… This means that…</a:t>
            </a:r>
          </a:p>
          <a:p>
            <a:r>
              <a:rPr lang="en-GB" dirty="0"/>
              <a:t>Whereas, interpretation 2 says…. The part of the interpretation that supports this is…. This means that…</a:t>
            </a:r>
          </a:p>
          <a:p>
            <a:endParaRPr lang="en-GB" dirty="0"/>
          </a:p>
        </p:txBody>
      </p:sp>
      <p:graphicFrame>
        <p:nvGraphicFramePr>
          <p:cNvPr id="7" name="Table 6">
            <a:extLst>
              <a:ext uri="{FF2B5EF4-FFF2-40B4-BE49-F238E27FC236}">
                <a16:creationId xmlns:a16="http://schemas.microsoft.com/office/drawing/2014/main" id="{F8390239-77F8-429E-A021-EF9CA5F016EC}"/>
              </a:ext>
            </a:extLst>
          </p:cNvPr>
          <p:cNvGraphicFramePr>
            <a:graphicFrameLocks noGrp="1"/>
          </p:cNvGraphicFramePr>
          <p:nvPr>
            <p:extLst>
              <p:ext uri="{D42A27DB-BD31-4B8C-83A1-F6EECF244321}">
                <p14:modId xmlns:p14="http://schemas.microsoft.com/office/powerpoint/2010/main" val="563430708"/>
              </p:ext>
            </p:extLst>
          </p:nvPr>
        </p:nvGraphicFramePr>
        <p:xfrm>
          <a:off x="6766558" y="1825625"/>
          <a:ext cx="4500613" cy="3958044"/>
        </p:xfrm>
        <a:graphic>
          <a:graphicData uri="http://schemas.openxmlformats.org/drawingml/2006/table">
            <a:tbl>
              <a:tblPr firstRow="1" bandRow="1">
                <a:tableStyleId>{5940675A-B579-460E-94D1-54222C63F5DA}</a:tableStyleId>
              </a:tblPr>
              <a:tblGrid>
                <a:gridCol w="1251170">
                  <a:extLst>
                    <a:ext uri="{9D8B030D-6E8A-4147-A177-3AD203B41FA5}">
                      <a16:colId xmlns:a16="http://schemas.microsoft.com/office/drawing/2014/main" val="123628359"/>
                    </a:ext>
                  </a:extLst>
                </a:gridCol>
                <a:gridCol w="3249443">
                  <a:extLst>
                    <a:ext uri="{9D8B030D-6E8A-4147-A177-3AD203B41FA5}">
                      <a16:colId xmlns:a16="http://schemas.microsoft.com/office/drawing/2014/main" val="49708666"/>
                    </a:ext>
                  </a:extLst>
                </a:gridCol>
              </a:tblGrid>
              <a:tr h="464193">
                <a:tc>
                  <a:txBody>
                    <a:bodyPr/>
                    <a:lstStyle/>
                    <a:p>
                      <a:pPr algn="ctr">
                        <a:lnSpc>
                          <a:spcPct val="107000"/>
                        </a:lnSpc>
                        <a:spcAft>
                          <a:spcPts val="0"/>
                        </a:spcAft>
                      </a:pPr>
                      <a:r>
                        <a:rPr lang="en-GB" sz="1600" b="1" u="sng" kern="1200" dirty="0">
                          <a:effectLst/>
                        </a:rPr>
                        <a:t>Level/</a:t>
                      </a:r>
                      <a:endParaRPr lang="en-GB" sz="1600" b="1" dirty="0">
                        <a:effectLst/>
                      </a:endParaRPr>
                    </a:p>
                    <a:p>
                      <a:pPr algn="ctr">
                        <a:lnSpc>
                          <a:spcPct val="107000"/>
                        </a:lnSpc>
                        <a:spcAft>
                          <a:spcPts val="0"/>
                        </a:spcAft>
                      </a:pPr>
                      <a:r>
                        <a:rPr lang="en-GB" sz="1600" b="1" u="sng" kern="1200" dirty="0">
                          <a:effectLst/>
                        </a:rPr>
                        <a:t>Mark</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87906" marR="87906" marT="43953" marB="43953">
                    <a:solidFill>
                      <a:schemeClr val="accent1">
                        <a:lumMod val="20000"/>
                        <a:lumOff val="80000"/>
                      </a:schemeClr>
                    </a:solidFill>
                  </a:tcPr>
                </a:tc>
                <a:tc>
                  <a:txBody>
                    <a:bodyPr/>
                    <a:lstStyle/>
                    <a:p>
                      <a:pPr algn="ctr">
                        <a:lnSpc>
                          <a:spcPct val="107000"/>
                        </a:lnSpc>
                        <a:spcAft>
                          <a:spcPts val="0"/>
                        </a:spcAft>
                      </a:pPr>
                      <a:r>
                        <a:rPr lang="en-GB" sz="1600" b="1" u="sng" kern="1200" dirty="0">
                          <a:effectLst/>
                        </a:rPr>
                        <a:t>How do interpretations differ…? Criteria</a:t>
                      </a:r>
                      <a:endParaRPr lang="en-GB" sz="1600" b="1" dirty="0">
                        <a:effectLst/>
                      </a:endParaRPr>
                    </a:p>
                    <a:p>
                      <a:pPr>
                        <a:lnSpc>
                          <a:spcPct val="107000"/>
                        </a:lnSpc>
                        <a:spcAft>
                          <a:spcPts val="0"/>
                        </a:spcAft>
                      </a:pPr>
                      <a:r>
                        <a:rPr lang="en-GB" sz="1600" b="1" kern="1200" dirty="0">
                          <a:effectLst/>
                        </a:rPr>
                        <a:t>Analysis of interpretations AO4</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87906" marR="87906" marT="43953" marB="43953">
                    <a:solidFill>
                      <a:schemeClr val="accent1">
                        <a:lumMod val="20000"/>
                        <a:lumOff val="80000"/>
                      </a:schemeClr>
                    </a:solidFill>
                  </a:tcPr>
                </a:tc>
                <a:extLst>
                  <a:ext uri="{0D108BD9-81ED-4DB2-BD59-A6C34878D82A}">
                    <a16:rowId xmlns:a16="http://schemas.microsoft.com/office/drawing/2014/main" val="3523097010"/>
                  </a:ext>
                </a:extLst>
              </a:tr>
              <a:tr h="652337">
                <a:tc>
                  <a:txBody>
                    <a:bodyPr/>
                    <a:lstStyle/>
                    <a:p>
                      <a:pPr algn="ctr">
                        <a:lnSpc>
                          <a:spcPct val="107000"/>
                        </a:lnSpc>
                        <a:spcAft>
                          <a:spcPts val="0"/>
                        </a:spcAft>
                      </a:pPr>
                      <a:r>
                        <a:rPr lang="en-GB" sz="1600" kern="1200" dirty="0">
                          <a:effectLst/>
                        </a:rPr>
                        <a:t>Level 1</a:t>
                      </a:r>
                      <a:endParaRPr lang="en-GB" sz="1600" dirty="0">
                        <a:effectLst/>
                      </a:endParaRPr>
                    </a:p>
                    <a:p>
                      <a:pPr algn="ctr">
                        <a:lnSpc>
                          <a:spcPct val="107000"/>
                        </a:lnSpc>
                        <a:spcAft>
                          <a:spcPts val="0"/>
                        </a:spcAft>
                      </a:pPr>
                      <a:r>
                        <a:rPr lang="en-GB" sz="1600" kern="1200" dirty="0">
                          <a:effectLst/>
                        </a:rPr>
                        <a:t>(1-2 marks)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7906" marR="87906" marT="43953" marB="43953">
                    <a:solidFill>
                      <a:schemeClr val="bg1"/>
                    </a:solidFill>
                  </a:tcPr>
                </a:tc>
                <a:tc>
                  <a:txBody>
                    <a:bodyPr/>
                    <a:lstStyle/>
                    <a:p>
                      <a:pPr>
                        <a:lnSpc>
                          <a:spcPct val="107000"/>
                        </a:lnSpc>
                        <a:spcAft>
                          <a:spcPts val="0"/>
                        </a:spcAft>
                      </a:pPr>
                      <a:r>
                        <a:rPr lang="en-GB" sz="1600" kern="1200" dirty="0">
                          <a:effectLst/>
                        </a:rPr>
                        <a:t>Picks out, repeats or sums up what the sources say  to show simple differences</a:t>
                      </a:r>
                      <a:endParaRPr lang="en-GB" sz="1600" dirty="0">
                        <a:effectLst/>
                      </a:endParaRPr>
                    </a:p>
                    <a:p>
                      <a:pPr>
                        <a:lnSpc>
                          <a:spcPct val="107000"/>
                        </a:lnSpc>
                        <a:spcAft>
                          <a:spcPts val="0"/>
                        </a:spcAft>
                      </a:pPr>
                      <a:r>
                        <a:rPr lang="en-GB" sz="1600" kern="1200" dirty="0">
                          <a:effectLst/>
                        </a:rPr>
                        <a:t>OR </a:t>
                      </a:r>
                      <a:endParaRPr lang="en-GB" sz="1600" dirty="0">
                        <a:effectLst/>
                      </a:endParaRPr>
                    </a:p>
                    <a:p>
                      <a:pPr>
                        <a:lnSpc>
                          <a:spcPct val="107000"/>
                        </a:lnSpc>
                        <a:spcAft>
                          <a:spcPts val="0"/>
                        </a:spcAft>
                      </a:pPr>
                      <a:r>
                        <a:rPr lang="en-GB" sz="1600" kern="1200" dirty="0">
                          <a:effectLst/>
                        </a:rPr>
                        <a:t>Gives a key difference but not supported</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7906" marR="87906" marT="43953" marB="43953">
                    <a:solidFill>
                      <a:schemeClr val="bg1"/>
                    </a:solidFill>
                  </a:tcPr>
                </a:tc>
                <a:extLst>
                  <a:ext uri="{0D108BD9-81ED-4DB2-BD59-A6C34878D82A}">
                    <a16:rowId xmlns:a16="http://schemas.microsoft.com/office/drawing/2014/main" val="1269468082"/>
                  </a:ext>
                </a:extLst>
              </a:tr>
              <a:tr h="464193">
                <a:tc>
                  <a:txBody>
                    <a:bodyPr/>
                    <a:lstStyle/>
                    <a:p>
                      <a:pPr algn="ctr">
                        <a:lnSpc>
                          <a:spcPct val="107000"/>
                        </a:lnSpc>
                        <a:spcAft>
                          <a:spcPts val="0"/>
                        </a:spcAft>
                      </a:pPr>
                      <a:r>
                        <a:rPr lang="en-GB" sz="1600" kern="1200" dirty="0">
                          <a:effectLst/>
                        </a:rPr>
                        <a:t>Level 2</a:t>
                      </a:r>
                      <a:endParaRPr lang="en-GB" sz="1600" dirty="0">
                        <a:effectLst/>
                      </a:endParaRPr>
                    </a:p>
                    <a:p>
                      <a:pPr algn="ctr">
                        <a:lnSpc>
                          <a:spcPct val="107000"/>
                        </a:lnSpc>
                        <a:spcAft>
                          <a:spcPts val="0"/>
                        </a:spcAft>
                      </a:pPr>
                      <a:r>
                        <a:rPr lang="en-GB" sz="1600" kern="1200" dirty="0">
                          <a:effectLst/>
                        </a:rPr>
                        <a:t>(3 marks)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7906" marR="87906" marT="43953" marB="43953">
                    <a:solidFill>
                      <a:schemeClr val="bg1"/>
                    </a:solidFill>
                  </a:tcPr>
                </a:tc>
                <a:tc>
                  <a:txBody>
                    <a:bodyPr/>
                    <a:lstStyle/>
                    <a:p>
                      <a:pPr>
                        <a:lnSpc>
                          <a:spcPct val="115000"/>
                        </a:lnSpc>
                        <a:spcAft>
                          <a:spcPts val="1000"/>
                        </a:spcAft>
                      </a:pPr>
                      <a:r>
                        <a:rPr lang="en-GB" sz="1600" kern="1200" dirty="0">
                          <a:effectLst/>
                        </a:rPr>
                        <a:t>Identifies a key difference of view by explaining both of the sources’ views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5930" marR="65930" marT="9157" marB="0">
                    <a:solidFill>
                      <a:schemeClr val="bg1"/>
                    </a:solidFill>
                  </a:tcPr>
                </a:tc>
                <a:extLst>
                  <a:ext uri="{0D108BD9-81ED-4DB2-BD59-A6C34878D82A}">
                    <a16:rowId xmlns:a16="http://schemas.microsoft.com/office/drawing/2014/main" val="2516843393"/>
                  </a:ext>
                </a:extLst>
              </a:tr>
              <a:tr h="464193">
                <a:tc>
                  <a:txBody>
                    <a:bodyPr/>
                    <a:lstStyle/>
                    <a:p>
                      <a:pPr algn="ctr">
                        <a:lnSpc>
                          <a:spcPct val="107000"/>
                        </a:lnSpc>
                        <a:spcAft>
                          <a:spcPts val="0"/>
                        </a:spcAft>
                      </a:pPr>
                      <a:r>
                        <a:rPr lang="en-GB" sz="1600" kern="1200">
                          <a:effectLst/>
                        </a:rPr>
                        <a:t>Level 2 </a:t>
                      </a:r>
                      <a:endParaRPr lang="en-GB" sz="1600">
                        <a:effectLst/>
                      </a:endParaRPr>
                    </a:p>
                    <a:p>
                      <a:pPr algn="ctr">
                        <a:lnSpc>
                          <a:spcPct val="107000"/>
                        </a:lnSpc>
                        <a:spcAft>
                          <a:spcPts val="0"/>
                        </a:spcAft>
                      </a:pPr>
                      <a:r>
                        <a:rPr lang="en-GB" sz="1600" kern="1200">
                          <a:effectLst/>
                        </a:rPr>
                        <a:t>( 4 marks)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87906" marR="87906" marT="43953" marB="43953">
                    <a:solidFill>
                      <a:schemeClr val="bg1"/>
                    </a:solidFill>
                  </a:tcPr>
                </a:tc>
                <a:tc>
                  <a:txBody>
                    <a:bodyPr/>
                    <a:lstStyle/>
                    <a:p>
                      <a:pPr>
                        <a:lnSpc>
                          <a:spcPct val="107000"/>
                        </a:lnSpc>
                        <a:spcAft>
                          <a:spcPts val="0"/>
                        </a:spcAft>
                      </a:pPr>
                      <a:r>
                        <a:rPr lang="en-GB" sz="1600" kern="1200" dirty="0">
                          <a:effectLst/>
                        </a:rPr>
                        <a:t>Difference in their views are explained using details from both sources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7906" marR="87906" marT="43953" marB="43953">
                    <a:solidFill>
                      <a:schemeClr val="bg1"/>
                    </a:solidFill>
                  </a:tcPr>
                </a:tc>
                <a:extLst>
                  <a:ext uri="{0D108BD9-81ED-4DB2-BD59-A6C34878D82A}">
                    <a16:rowId xmlns:a16="http://schemas.microsoft.com/office/drawing/2014/main" val="2031567446"/>
                  </a:ext>
                </a:extLst>
              </a:tr>
            </a:tbl>
          </a:graphicData>
        </a:graphic>
      </p:graphicFrame>
    </p:spTree>
    <p:extLst>
      <p:ext uri="{BB962C8B-B14F-4D97-AF65-F5344CB8AC3E}">
        <p14:creationId xmlns:p14="http://schemas.microsoft.com/office/powerpoint/2010/main" val="1333058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2000" dirty="0">
                <a:solidFill>
                  <a:schemeClr val="bg1"/>
                </a:solidFill>
                <a:latin typeface="Trebuchet MS" panose="020B0603020202020204" pitchFamily="34" charset="0"/>
              </a:rPr>
              <a:t>EXEMPLAR 3b:</a:t>
            </a:r>
            <a:br>
              <a:rPr lang="en-US" sz="2000" dirty="0">
                <a:solidFill>
                  <a:schemeClr val="bg1"/>
                </a:solidFill>
                <a:latin typeface="Trebuchet MS" panose="020B0603020202020204" pitchFamily="34" charset="0"/>
              </a:rPr>
            </a:br>
            <a:r>
              <a:rPr lang="en-US" sz="2000" dirty="0">
                <a:solidFill>
                  <a:schemeClr val="bg1"/>
                </a:solidFill>
                <a:latin typeface="Trebuchet MS" panose="020B0603020202020204" pitchFamily="34" charset="0"/>
              </a:rPr>
              <a:t>Study interpretations 1 and 2. They give different views about the extent of German recovery in the years 1924-29.  What is the main difference between these views? </a:t>
            </a:r>
            <a:br>
              <a:rPr lang="en-US" sz="2000" dirty="0">
                <a:solidFill>
                  <a:schemeClr val="bg1"/>
                </a:solidFill>
                <a:latin typeface="Trebuchet MS" panose="020B0603020202020204" pitchFamily="34" charset="0"/>
              </a:rPr>
            </a:br>
            <a:r>
              <a:rPr lang="en-US" sz="2000" dirty="0">
                <a:solidFill>
                  <a:schemeClr val="bg1"/>
                </a:solidFill>
                <a:latin typeface="Trebuchet MS" panose="020B0603020202020204" pitchFamily="34" charset="0"/>
              </a:rPr>
              <a:t>Explain your answer using details from both interpretations.  [4 marks]</a:t>
            </a:r>
            <a:br>
              <a:rPr lang="en-US" sz="1800" dirty="0"/>
            </a:br>
            <a:endParaRPr lang="en-GB" sz="1800" dirty="0"/>
          </a:p>
        </p:txBody>
      </p:sp>
      <p:sp>
        <p:nvSpPr>
          <p:cNvPr id="6" name="Content Placeholder 5"/>
          <p:cNvSpPr>
            <a:spLocks noGrp="1"/>
          </p:cNvSpPr>
          <p:nvPr>
            <p:ph idx="1"/>
          </p:nvPr>
        </p:nvSpPr>
        <p:spPr>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lstStyle/>
          <a:p>
            <a:r>
              <a:rPr lang="en-US" dirty="0">
                <a:solidFill>
                  <a:srgbClr val="00B050"/>
                </a:solidFill>
              </a:rPr>
              <a:t>Interpretation 1 suggests that the Weimar Republic successfully recovered from the problems it faced after the First World War.</a:t>
            </a:r>
          </a:p>
          <a:p>
            <a:r>
              <a:rPr lang="en-US" dirty="0">
                <a:solidFill>
                  <a:srgbClr val="00B050"/>
                </a:solidFill>
              </a:rPr>
              <a:t>I know this because the interpretation suggests that different parties were working together and that there was little support for extreme parties such as the Nazis.</a:t>
            </a:r>
          </a:p>
          <a:p>
            <a:r>
              <a:rPr lang="en-US" u="sng" dirty="0">
                <a:solidFill>
                  <a:srgbClr val="00B050"/>
                </a:solidFill>
              </a:rPr>
              <a:t>Whereas</a:t>
            </a:r>
            <a:r>
              <a:rPr lang="en-US" dirty="0">
                <a:solidFill>
                  <a:srgbClr val="00B050"/>
                </a:solidFill>
              </a:rPr>
              <a:t>, Interpretation 2 is suggesting that the recovery of the Weimar Republic was built on weak foundations.</a:t>
            </a:r>
          </a:p>
          <a:p>
            <a:r>
              <a:rPr lang="en-US" dirty="0">
                <a:solidFill>
                  <a:srgbClr val="00B050"/>
                </a:solidFill>
              </a:rPr>
              <a:t>I know this because the interpretation explains that Germany was too dependent on high interest American loans, which were arranged as part of the Dawes Plan 1924.</a:t>
            </a:r>
          </a:p>
          <a:p>
            <a:endParaRPr lang="en-GB" dirty="0"/>
          </a:p>
        </p:txBody>
      </p:sp>
    </p:spTree>
    <p:extLst>
      <p:ext uri="{BB962C8B-B14F-4D97-AF65-F5344CB8AC3E}">
        <p14:creationId xmlns:p14="http://schemas.microsoft.com/office/powerpoint/2010/main" val="19775757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2703" y="-3160"/>
            <a:ext cx="11526592" cy="1325563"/>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2000" dirty="0">
                <a:solidFill>
                  <a:schemeClr val="bg1"/>
                </a:solidFill>
                <a:latin typeface="Trebuchet MS" panose="020B0603020202020204" pitchFamily="34" charset="0"/>
              </a:rPr>
              <a:t>Question 3c:</a:t>
            </a:r>
            <a:br>
              <a:rPr lang="en-US" sz="2000" dirty="0">
                <a:solidFill>
                  <a:schemeClr val="bg1"/>
                </a:solidFill>
                <a:latin typeface="Trebuchet MS" panose="020B0603020202020204" pitchFamily="34" charset="0"/>
              </a:rPr>
            </a:br>
            <a:r>
              <a:rPr lang="en-US" sz="2000" dirty="0">
                <a:solidFill>
                  <a:schemeClr val="bg1"/>
                </a:solidFill>
                <a:latin typeface="Trebuchet MS" panose="020B0603020202020204" pitchFamily="34" charset="0"/>
              </a:rPr>
              <a:t>Suggest one reason why interpretations 1 and 2 give different views the extent of German recovery in the years 1924-29. You may use Sources B and C to help explain your answer. [4 marks]</a:t>
            </a:r>
            <a:endParaRPr lang="en-GB" sz="2000" dirty="0">
              <a:solidFill>
                <a:srgbClr val="0070C0"/>
              </a:solidFill>
            </a:endParaRPr>
          </a:p>
        </p:txBody>
      </p:sp>
      <p:sp>
        <p:nvSpPr>
          <p:cNvPr id="3" name="Content Placeholder 2"/>
          <p:cNvSpPr>
            <a:spLocks noGrp="1"/>
          </p:cNvSpPr>
          <p:nvPr>
            <p:ph idx="1"/>
          </p:nvPr>
        </p:nvSpPr>
        <p:spPr>
          <a:xfrm>
            <a:off x="332703" y="1408730"/>
            <a:ext cx="6222643" cy="2548879"/>
          </a:xfrm>
        </p:spPr>
        <p:style>
          <a:lnRef idx="2">
            <a:schemeClr val="dk1"/>
          </a:lnRef>
          <a:fillRef idx="1">
            <a:schemeClr val="lt1"/>
          </a:fillRef>
          <a:effectRef idx="0">
            <a:schemeClr val="dk1"/>
          </a:effectRef>
          <a:fontRef idx="minor">
            <a:schemeClr val="dk1"/>
          </a:fontRef>
        </p:style>
        <p:txBody>
          <a:bodyPr>
            <a:normAutofit lnSpcReduction="10000"/>
          </a:bodyPr>
          <a:lstStyle/>
          <a:p>
            <a:r>
              <a:rPr lang="en-GB" sz="1600" dirty="0">
                <a:solidFill>
                  <a:srgbClr val="FF0000"/>
                </a:solidFill>
              </a:rPr>
              <a:t>Interpretation 1 From Weimar and Nazi Germany, </a:t>
            </a:r>
            <a:r>
              <a:rPr lang="en-GB" sz="1600" dirty="0" err="1">
                <a:solidFill>
                  <a:srgbClr val="FF0000"/>
                </a:solidFill>
              </a:rPr>
              <a:t>F.Reynolds</a:t>
            </a:r>
            <a:r>
              <a:rPr lang="en-GB" sz="1600" dirty="0">
                <a:solidFill>
                  <a:srgbClr val="FF0000"/>
                </a:solidFill>
              </a:rPr>
              <a:t>, published in 1996</a:t>
            </a:r>
          </a:p>
          <a:p>
            <a:pPr marL="0" indent="0">
              <a:buNone/>
            </a:pPr>
            <a:r>
              <a:rPr lang="en-GB" sz="2000" dirty="0"/>
              <a:t>From 1924 to 1929 the Weimar Republic was much stronger than it had been just after the war. Led by Stresemann in the Reichstag, the different parties managed to work together. The extreme parties such as the Nazis gained fewer seats in the elections. The German people were better off and more contented. The Weimar Republic looked safe.</a:t>
            </a:r>
          </a:p>
        </p:txBody>
      </p:sp>
      <p:sp>
        <p:nvSpPr>
          <p:cNvPr id="4" name="TextBox 3"/>
          <p:cNvSpPr txBox="1"/>
          <p:nvPr/>
        </p:nvSpPr>
        <p:spPr>
          <a:xfrm>
            <a:off x="332704" y="4061573"/>
            <a:ext cx="6222642" cy="2523768"/>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600" b="0" i="0" u="none" strike="noStrike" kern="1200" cap="none" spc="0" normalizeH="0" baseline="0" noProof="0" dirty="0">
                <a:ln>
                  <a:noFill/>
                </a:ln>
                <a:solidFill>
                  <a:srgbClr val="FF0000"/>
                </a:solidFill>
                <a:effectLst/>
                <a:uLnTx/>
                <a:uFillTx/>
                <a:latin typeface="Calibri" panose="020F0502020204030204"/>
                <a:ea typeface="+mn-ea"/>
                <a:cs typeface="+mn-cs"/>
              </a:rPr>
              <a:t>Interpretation 2 From Weimar and Nazi Germany, </a:t>
            </a:r>
            <a:r>
              <a:rPr kumimoji="0" lang="en-GB" sz="1600" b="0" i="0" u="none" strike="noStrike" kern="1200" cap="none" spc="0" normalizeH="0" baseline="0" noProof="0" dirty="0" err="1">
                <a:ln>
                  <a:noFill/>
                </a:ln>
                <a:solidFill>
                  <a:srgbClr val="FF0000"/>
                </a:solidFill>
                <a:effectLst/>
                <a:uLnTx/>
                <a:uFillTx/>
                <a:latin typeface="Calibri" panose="020F0502020204030204"/>
                <a:ea typeface="+mn-ea"/>
                <a:cs typeface="+mn-cs"/>
              </a:rPr>
              <a:t>E.Wimlott,published</a:t>
            </a:r>
            <a:r>
              <a:rPr kumimoji="0" lang="en-GB" sz="1600" b="0" i="0" u="none" strike="noStrike" kern="1200" cap="none" spc="0" normalizeH="0" baseline="0" noProof="0" dirty="0">
                <a:ln>
                  <a:noFill/>
                </a:ln>
                <a:solidFill>
                  <a:srgbClr val="FF0000"/>
                </a:solidFill>
                <a:effectLst/>
                <a:uLnTx/>
                <a:uFillTx/>
                <a:latin typeface="Calibri" panose="020F0502020204030204"/>
                <a:ea typeface="+mn-ea"/>
                <a:cs typeface="+mn-cs"/>
              </a:rPr>
              <a:t> in 1997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b="1" i="0" u="none" strike="noStrike" kern="1200" cap="none" spc="0" normalizeH="0" baseline="0" noProof="0" dirty="0">
                <a:ln>
                  <a:noFill/>
                </a:ln>
                <a:solidFill>
                  <a:prstClr val="black"/>
                </a:solidFill>
                <a:effectLst/>
                <a:uLnTx/>
                <a:uFillTx/>
                <a:latin typeface="Calibri" panose="020F0502020204030204"/>
                <a:ea typeface="+mn-ea"/>
                <a:cs typeface="+mn-cs"/>
              </a:rPr>
              <a:t>German prosperity was built on quicksand foundations. The Weimar economy was dependent upon high- interest American loans, which usually had to be repaid or renewed within 3 months. In times of depression, US money lenders could demand rapid repayment. Moreover, unemployment never fell below 1.3 million. Although big business grew in the 1920s, small firms struggled and many went bankrupt.</a:t>
            </a:r>
          </a:p>
        </p:txBody>
      </p:sp>
      <p:sp>
        <p:nvSpPr>
          <p:cNvPr id="5" name="Content Placeholder 2">
            <a:extLst>
              <a:ext uri="{FF2B5EF4-FFF2-40B4-BE49-F238E27FC236}">
                <a16:creationId xmlns:a16="http://schemas.microsoft.com/office/drawing/2014/main" id="{7A132613-D871-4385-AC7F-3FDA50FB5405}"/>
              </a:ext>
            </a:extLst>
          </p:cNvPr>
          <p:cNvSpPr>
            <a:spLocks noGrp="1"/>
          </p:cNvSpPr>
          <p:nvPr/>
        </p:nvSpPr>
        <p:spPr>
          <a:xfrm>
            <a:off x="6782878" y="1408730"/>
            <a:ext cx="5076417" cy="2548879"/>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Source B From a speech by Stresemann, 1929</a:t>
            </a:r>
            <a:endParaRPr kumimoji="0" lang="en-GB" sz="16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670"/>
              </a:spcBef>
              <a:spcAft>
                <a:spcPts val="0"/>
              </a:spcAft>
              <a:buClrTx/>
              <a:buSzTx/>
              <a:buFontTx/>
              <a:buNone/>
              <a:tabLst/>
              <a:defRPr/>
            </a:pPr>
            <a:r>
              <a:rPr kumimoji="0" lang="en-GB"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The economic position is only flourishing on the surface. Germany is in fact dancing on a volcano. If the short term loans are called in by America, a large selection of our economy would collapse.</a:t>
            </a:r>
            <a:endParaRPr kumimoji="0" lang="en-GB"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6" name="Content Placeholder 3">
            <a:extLst>
              <a:ext uri="{FF2B5EF4-FFF2-40B4-BE49-F238E27FC236}">
                <a16:creationId xmlns:a16="http://schemas.microsoft.com/office/drawing/2014/main" id="{74274239-DA38-492D-A918-A6F749B418D5}"/>
              </a:ext>
            </a:extLst>
          </p:cNvPr>
          <p:cNvSpPr>
            <a:spLocks noGrp="1"/>
          </p:cNvSpPr>
          <p:nvPr/>
        </p:nvSpPr>
        <p:spPr>
          <a:xfrm>
            <a:off x="6713114" y="4061573"/>
            <a:ext cx="5146182" cy="2523768"/>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Source C From a German journalist, written in 1930</a:t>
            </a:r>
            <a:endParaRPr kumimoji="0" lang="en-GB" sz="14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670"/>
              </a:spcBef>
              <a:spcAft>
                <a:spcPts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In comparison with what we expected after Versailles, Germany has raised herself up to shoulder the terrific burden of this peace in a way we would never have thought possible. So that today after ten years we may say with certainty ‘Even so, it might have been worse.’ The stage of convalescence from Versailles is a very long road to go and we have</a:t>
            </a:r>
            <a:r>
              <a:rPr kumimoji="0" lang="en-GB" sz="36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 </a:t>
            </a:r>
            <a:r>
              <a:rPr kumimoji="0" lang="en-GB" sz="16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travelled it surprisingly quickly.</a:t>
            </a:r>
            <a:endParaRPr kumimoji="0" lang="en-GB"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Tree>
    <p:extLst>
      <p:ext uri="{BB962C8B-B14F-4D97-AF65-F5344CB8AC3E}">
        <p14:creationId xmlns:p14="http://schemas.microsoft.com/office/powerpoint/2010/main" val="11016594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881"/>
            <a:ext cx="10515600" cy="1507808"/>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2400" dirty="0">
                <a:solidFill>
                  <a:schemeClr val="bg1"/>
                </a:solidFill>
              </a:rPr>
              <a:t>WRITING FRAME 3c:</a:t>
            </a:r>
            <a:br>
              <a:rPr lang="en-US" sz="2400" dirty="0">
                <a:solidFill>
                  <a:schemeClr val="bg1"/>
                </a:solidFill>
              </a:rPr>
            </a:br>
            <a:r>
              <a:rPr lang="en-US" sz="2400" dirty="0">
                <a:solidFill>
                  <a:schemeClr val="bg1"/>
                </a:solidFill>
              </a:rPr>
              <a:t>Suggest one reason why interpretations 1 and 2 give different views the extent of German recovery in the years 1924-29. You may use Sources B and C to help explain your answer. [4 marks]</a:t>
            </a:r>
            <a:br>
              <a:rPr lang="en-US" sz="2000" dirty="0"/>
            </a:br>
            <a:endParaRPr lang="en-GB" sz="2000" dirty="0"/>
          </a:p>
        </p:txBody>
      </p:sp>
      <p:sp>
        <p:nvSpPr>
          <p:cNvPr id="3" name="Content Placeholder 2"/>
          <p:cNvSpPr>
            <a:spLocks noGrp="1"/>
          </p:cNvSpPr>
          <p:nvPr>
            <p:ph idx="1"/>
          </p:nvPr>
        </p:nvSpPr>
        <p:spPr>
          <a:xfrm>
            <a:off x="838200" y="1825625"/>
            <a:ext cx="4859956" cy="4351338"/>
          </a:xfrm>
        </p:spPr>
        <p:style>
          <a:lnRef idx="2">
            <a:schemeClr val="dk1"/>
          </a:lnRef>
          <a:fillRef idx="1">
            <a:schemeClr val="lt1"/>
          </a:fillRef>
          <a:effectRef idx="0">
            <a:schemeClr val="dk1"/>
          </a:effectRef>
          <a:fontRef idx="minor">
            <a:schemeClr val="dk1"/>
          </a:fontRef>
        </p:style>
        <p:txBody>
          <a:bodyPr>
            <a:normAutofit fontScale="77500" lnSpcReduction="20000"/>
          </a:bodyPr>
          <a:lstStyle/>
          <a:p>
            <a:r>
              <a:rPr lang="en-GB" b="1" u="sng" dirty="0"/>
              <a:t>Paper 3, Section B: Q3c</a:t>
            </a:r>
            <a:endParaRPr lang="en-GB" dirty="0"/>
          </a:p>
          <a:p>
            <a:r>
              <a:rPr lang="en-GB" dirty="0"/>
              <a:t> </a:t>
            </a:r>
            <a:r>
              <a:rPr lang="en-GB" b="1" dirty="0"/>
              <a:t>Why do Interpretations 1 and 2 give different views about... Use the interpretations and sources to help you answer the question (4 marks)</a:t>
            </a:r>
            <a:endParaRPr lang="en-GB" dirty="0"/>
          </a:p>
          <a:p>
            <a:r>
              <a:rPr lang="en-GB" dirty="0"/>
              <a:t>The reason the 2 interpretations give different views is because </a:t>
            </a:r>
            <a:r>
              <a:rPr lang="en-GB" b="1" u="sng" dirty="0"/>
              <a:t>they give weight to different sources</a:t>
            </a:r>
            <a:r>
              <a:rPr lang="en-GB" dirty="0"/>
              <a:t>. For example Interpretation 1 gives more weight to Source _____ This suggests that… this means…/ they agree because…</a:t>
            </a:r>
          </a:p>
          <a:p>
            <a:r>
              <a:rPr lang="en-GB" dirty="0"/>
              <a:t>Whereas, Interpretation 2 gives more weight to Source _____ This suggests that… this means/they agree because…</a:t>
            </a:r>
          </a:p>
          <a:p>
            <a:endParaRPr lang="en-GB" dirty="0"/>
          </a:p>
        </p:txBody>
      </p:sp>
      <p:graphicFrame>
        <p:nvGraphicFramePr>
          <p:cNvPr id="5" name="Table 4">
            <a:extLst>
              <a:ext uri="{FF2B5EF4-FFF2-40B4-BE49-F238E27FC236}">
                <a16:creationId xmlns:a16="http://schemas.microsoft.com/office/drawing/2014/main" id="{9E2A35EF-FDF9-4393-B1B6-6D5C8B8D8C6B}"/>
              </a:ext>
            </a:extLst>
          </p:cNvPr>
          <p:cNvGraphicFramePr>
            <a:graphicFrameLocks noGrp="1"/>
          </p:cNvGraphicFramePr>
          <p:nvPr>
            <p:extLst>
              <p:ext uri="{D42A27DB-BD31-4B8C-83A1-F6EECF244321}">
                <p14:modId xmlns:p14="http://schemas.microsoft.com/office/powerpoint/2010/main" val="578871141"/>
              </p:ext>
            </p:extLst>
          </p:nvPr>
        </p:nvGraphicFramePr>
        <p:xfrm>
          <a:off x="6490636" y="1825625"/>
          <a:ext cx="4859957" cy="4459671"/>
        </p:xfrm>
        <a:graphic>
          <a:graphicData uri="http://schemas.openxmlformats.org/drawingml/2006/table">
            <a:tbl>
              <a:tblPr firstRow="1" bandRow="1">
                <a:tableStyleId>{5940675A-B579-460E-94D1-54222C63F5DA}</a:tableStyleId>
              </a:tblPr>
              <a:tblGrid>
                <a:gridCol w="1351068">
                  <a:extLst>
                    <a:ext uri="{9D8B030D-6E8A-4147-A177-3AD203B41FA5}">
                      <a16:colId xmlns:a16="http://schemas.microsoft.com/office/drawing/2014/main" val="1019353051"/>
                    </a:ext>
                  </a:extLst>
                </a:gridCol>
                <a:gridCol w="3508889">
                  <a:extLst>
                    <a:ext uri="{9D8B030D-6E8A-4147-A177-3AD203B41FA5}">
                      <a16:colId xmlns:a16="http://schemas.microsoft.com/office/drawing/2014/main" val="366210735"/>
                    </a:ext>
                  </a:extLst>
                </a:gridCol>
              </a:tblGrid>
              <a:tr h="1016912">
                <a:tc>
                  <a:txBody>
                    <a:bodyPr/>
                    <a:lstStyle/>
                    <a:p>
                      <a:pPr algn="ctr">
                        <a:lnSpc>
                          <a:spcPct val="107000"/>
                        </a:lnSpc>
                        <a:spcAft>
                          <a:spcPts val="0"/>
                        </a:spcAft>
                      </a:pPr>
                      <a:r>
                        <a:rPr lang="en-GB" sz="1600" b="1" u="sng" kern="1200" dirty="0">
                          <a:effectLst/>
                        </a:rPr>
                        <a:t>Level/</a:t>
                      </a:r>
                      <a:endParaRPr lang="en-GB" sz="1600" b="1" dirty="0">
                        <a:effectLst/>
                      </a:endParaRPr>
                    </a:p>
                    <a:p>
                      <a:pPr algn="ctr">
                        <a:lnSpc>
                          <a:spcPct val="107000"/>
                        </a:lnSpc>
                        <a:spcAft>
                          <a:spcPts val="0"/>
                        </a:spcAft>
                      </a:pPr>
                      <a:r>
                        <a:rPr lang="en-GB" sz="1600" b="1" u="sng" kern="1200" dirty="0">
                          <a:effectLst/>
                        </a:rPr>
                        <a:t>Mark</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accent1">
                        <a:lumMod val="20000"/>
                        <a:lumOff val="80000"/>
                      </a:schemeClr>
                    </a:solidFill>
                  </a:tcPr>
                </a:tc>
                <a:tc>
                  <a:txBody>
                    <a:bodyPr/>
                    <a:lstStyle/>
                    <a:p>
                      <a:pPr algn="ctr">
                        <a:lnSpc>
                          <a:spcPct val="107000"/>
                        </a:lnSpc>
                        <a:spcAft>
                          <a:spcPts val="0"/>
                        </a:spcAft>
                      </a:pPr>
                      <a:r>
                        <a:rPr lang="en-GB" sz="1600" b="1" u="sng" kern="1200" dirty="0">
                          <a:effectLst/>
                        </a:rPr>
                        <a:t>Why do the interpretations differ…? Criteria</a:t>
                      </a:r>
                      <a:endParaRPr lang="en-GB" sz="1600" b="1" dirty="0">
                        <a:effectLst/>
                      </a:endParaRPr>
                    </a:p>
                    <a:p>
                      <a:pPr>
                        <a:lnSpc>
                          <a:spcPct val="107000"/>
                        </a:lnSpc>
                        <a:spcAft>
                          <a:spcPts val="0"/>
                        </a:spcAft>
                      </a:pPr>
                      <a:r>
                        <a:rPr lang="en-GB" sz="1600" b="1" kern="1200" dirty="0">
                          <a:effectLst/>
                        </a:rPr>
                        <a:t>Analyses of interpretations AO4</a:t>
                      </a:r>
                      <a:endParaRPr lang="en-GB" sz="1600" b="1" dirty="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accent1">
                        <a:lumMod val="20000"/>
                        <a:lumOff val="80000"/>
                      </a:schemeClr>
                    </a:solidFill>
                  </a:tcPr>
                </a:tc>
                <a:extLst>
                  <a:ext uri="{0D108BD9-81ED-4DB2-BD59-A6C34878D82A}">
                    <a16:rowId xmlns:a16="http://schemas.microsoft.com/office/drawing/2014/main" val="2549100111"/>
                  </a:ext>
                </a:extLst>
              </a:tr>
              <a:tr h="708530">
                <a:tc>
                  <a:txBody>
                    <a:bodyPr/>
                    <a:lstStyle/>
                    <a:p>
                      <a:pPr algn="ctr">
                        <a:lnSpc>
                          <a:spcPct val="107000"/>
                        </a:lnSpc>
                        <a:spcAft>
                          <a:spcPts val="0"/>
                        </a:spcAft>
                      </a:pPr>
                      <a:r>
                        <a:rPr lang="en-GB" sz="1600" kern="1200" dirty="0">
                          <a:effectLst/>
                        </a:rPr>
                        <a:t>Level 1</a:t>
                      </a:r>
                      <a:endParaRPr lang="en-GB" sz="1600" dirty="0">
                        <a:effectLst/>
                      </a:endParaRPr>
                    </a:p>
                    <a:p>
                      <a:pPr algn="ctr">
                        <a:lnSpc>
                          <a:spcPct val="107000"/>
                        </a:lnSpc>
                        <a:spcAft>
                          <a:spcPts val="0"/>
                        </a:spcAft>
                      </a:pPr>
                      <a:r>
                        <a:rPr lang="en-GB" sz="1600" kern="1200" dirty="0">
                          <a:effectLst/>
                        </a:rPr>
                        <a:t>(1 mark)</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bg1"/>
                    </a:solidFill>
                  </a:tcPr>
                </a:tc>
                <a:tc>
                  <a:txBody>
                    <a:bodyPr/>
                    <a:lstStyle/>
                    <a:p>
                      <a:pPr>
                        <a:lnSpc>
                          <a:spcPct val="107000"/>
                        </a:lnSpc>
                        <a:spcAft>
                          <a:spcPts val="0"/>
                        </a:spcAft>
                      </a:pPr>
                      <a:r>
                        <a:rPr lang="en-GB" sz="1600" kern="1200" dirty="0">
                          <a:effectLst/>
                        </a:rPr>
                        <a:t>Gives a valid reason why the views are different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bg1"/>
                    </a:solidFill>
                  </a:tcPr>
                </a:tc>
                <a:extLst>
                  <a:ext uri="{0D108BD9-81ED-4DB2-BD59-A6C34878D82A}">
                    <a16:rowId xmlns:a16="http://schemas.microsoft.com/office/drawing/2014/main" val="2036169831"/>
                  </a:ext>
                </a:extLst>
              </a:tr>
              <a:tr h="708530">
                <a:tc>
                  <a:txBody>
                    <a:bodyPr/>
                    <a:lstStyle/>
                    <a:p>
                      <a:pPr algn="ctr">
                        <a:lnSpc>
                          <a:spcPct val="107000"/>
                        </a:lnSpc>
                        <a:spcAft>
                          <a:spcPts val="0"/>
                        </a:spcAft>
                      </a:pPr>
                      <a:r>
                        <a:rPr lang="en-GB" sz="1600" kern="1200">
                          <a:effectLst/>
                        </a:rPr>
                        <a:t>Level 1 </a:t>
                      </a:r>
                      <a:endParaRPr lang="en-GB" sz="1600">
                        <a:effectLst/>
                      </a:endParaRPr>
                    </a:p>
                    <a:p>
                      <a:pPr algn="ctr">
                        <a:lnSpc>
                          <a:spcPct val="107000"/>
                        </a:lnSpc>
                        <a:spcAft>
                          <a:spcPts val="0"/>
                        </a:spcAft>
                      </a:pPr>
                      <a:r>
                        <a:rPr lang="en-GB" sz="1600" kern="1200">
                          <a:effectLst/>
                        </a:rPr>
                        <a:t>(2 marks)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bg1"/>
                    </a:solidFill>
                  </a:tcPr>
                </a:tc>
                <a:tc>
                  <a:txBody>
                    <a:bodyPr/>
                    <a:lstStyle/>
                    <a:p>
                      <a:pPr>
                        <a:lnSpc>
                          <a:spcPct val="107000"/>
                        </a:lnSpc>
                        <a:spcAft>
                          <a:spcPts val="0"/>
                        </a:spcAft>
                      </a:pPr>
                      <a:r>
                        <a:rPr lang="en-GB" sz="1600" kern="1200" dirty="0">
                          <a:effectLst/>
                        </a:rPr>
                        <a:t>Supports the reason with some own knowledge OR source detail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bg1"/>
                    </a:solidFill>
                  </a:tcPr>
                </a:tc>
                <a:extLst>
                  <a:ext uri="{0D108BD9-81ED-4DB2-BD59-A6C34878D82A}">
                    <a16:rowId xmlns:a16="http://schemas.microsoft.com/office/drawing/2014/main" val="106644313"/>
                  </a:ext>
                </a:extLst>
              </a:tr>
              <a:tr h="1317169">
                <a:tc>
                  <a:txBody>
                    <a:bodyPr/>
                    <a:lstStyle/>
                    <a:p>
                      <a:pPr algn="ctr">
                        <a:lnSpc>
                          <a:spcPct val="107000"/>
                        </a:lnSpc>
                        <a:spcAft>
                          <a:spcPts val="0"/>
                        </a:spcAft>
                      </a:pPr>
                      <a:r>
                        <a:rPr lang="en-GB" sz="1600" kern="1200">
                          <a:effectLst/>
                        </a:rPr>
                        <a:t>Level 2</a:t>
                      </a:r>
                      <a:endParaRPr lang="en-GB" sz="1600">
                        <a:effectLst/>
                      </a:endParaRPr>
                    </a:p>
                    <a:p>
                      <a:pPr algn="ctr">
                        <a:lnSpc>
                          <a:spcPct val="107000"/>
                        </a:lnSpc>
                        <a:spcAft>
                          <a:spcPts val="0"/>
                        </a:spcAft>
                      </a:pPr>
                      <a:r>
                        <a:rPr lang="en-GB" sz="1600" kern="1200">
                          <a:effectLst/>
                        </a:rPr>
                        <a:t>(3 marks)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bg1"/>
                    </a:solidFill>
                  </a:tcPr>
                </a:tc>
                <a:tc>
                  <a:txBody>
                    <a:bodyPr/>
                    <a:lstStyle/>
                    <a:p>
                      <a:pPr>
                        <a:lnSpc>
                          <a:spcPct val="115000"/>
                        </a:lnSpc>
                        <a:spcAft>
                          <a:spcPts val="1000"/>
                        </a:spcAft>
                      </a:pPr>
                      <a:r>
                        <a:rPr lang="en-GB" sz="1600" kern="1200" dirty="0">
                          <a:effectLst/>
                        </a:rPr>
                        <a:t>Explains why the source may have reached that view (could be weight to sources, focus, extract selection, emphasis, NOP)</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6947" marR="66947" marT="9298" marB="0">
                    <a:solidFill>
                      <a:schemeClr val="bg1"/>
                    </a:solidFill>
                  </a:tcPr>
                </a:tc>
                <a:extLst>
                  <a:ext uri="{0D108BD9-81ED-4DB2-BD59-A6C34878D82A}">
                    <a16:rowId xmlns:a16="http://schemas.microsoft.com/office/drawing/2014/main" val="1161064392"/>
                  </a:ext>
                </a:extLst>
              </a:tr>
              <a:tr h="708530">
                <a:tc>
                  <a:txBody>
                    <a:bodyPr/>
                    <a:lstStyle/>
                    <a:p>
                      <a:pPr algn="ctr">
                        <a:lnSpc>
                          <a:spcPct val="107000"/>
                        </a:lnSpc>
                        <a:spcAft>
                          <a:spcPts val="0"/>
                        </a:spcAft>
                      </a:pPr>
                      <a:r>
                        <a:rPr lang="en-GB" sz="1600" kern="1200">
                          <a:effectLst/>
                        </a:rPr>
                        <a:t>Level 2 </a:t>
                      </a:r>
                      <a:endParaRPr lang="en-GB" sz="1600">
                        <a:effectLst/>
                      </a:endParaRPr>
                    </a:p>
                    <a:p>
                      <a:pPr algn="ctr">
                        <a:lnSpc>
                          <a:spcPct val="107000"/>
                        </a:lnSpc>
                        <a:spcAft>
                          <a:spcPts val="0"/>
                        </a:spcAft>
                      </a:pPr>
                      <a:r>
                        <a:rPr lang="en-GB" sz="1600" kern="1200">
                          <a:effectLst/>
                        </a:rPr>
                        <a:t>( 4 marks)</a:t>
                      </a:r>
                      <a:endParaRPr lang="en-GB" sz="160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bg1"/>
                    </a:solidFill>
                  </a:tcPr>
                </a:tc>
                <a:tc>
                  <a:txBody>
                    <a:bodyPr/>
                    <a:lstStyle/>
                    <a:p>
                      <a:pPr>
                        <a:lnSpc>
                          <a:spcPct val="107000"/>
                        </a:lnSpc>
                        <a:spcAft>
                          <a:spcPts val="0"/>
                        </a:spcAft>
                      </a:pPr>
                      <a:r>
                        <a:rPr lang="en-GB" sz="1600" kern="1200" dirty="0">
                          <a:effectLst/>
                        </a:rPr>
                        <a:t>Explained reason is supported with source details and own knowledge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89262" marR="89262" marT="44631" marB="44631">
                    <a:solidFill>
                      <a:schemeClr val="bg1"/>
                    </a:solidFill>
                  </a:tcPr>
                </a:tc>
                <a:extLst>
                  <a:ext uri="{0D108BD9-81ED-4DB2-BD59-A6C34878D82A}">
                    <a16:rowId xmlns:a16="http://schemas.microsoft.com/office/drawing/2014/main" val="465522639"/>
                  </a:ext>
                </a:extLst>
              </a:tr>
            </a:tbl>
          </a:graphicData>
        </a:graphic>
      </p:graphicFrame>
    </p:spTree>
    <p:extLst>
      <p:ext uri="{BB962C8B-B14F-4D97-AF65-F5344CB8AC3E}">
        <p14:creationId xmlns:p14="http://schemas.microsoft.com/office/powerpoint/2010/main" val="184196245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5129"/>
            <a:ext cx="10515600" cy="1565560"/>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2400" dirty="0">
                <a:solidFill>
                  <a:schemeClr val="bg1"/>
                </a:solidFill>
              </a:rPr>
              <a:t>EXEMPLAR Question 3c:</a:t>
            </a:r>
            <a:br>
              <a:rPr lang="en-US" sz="2400" dirty="0">
                <a:solidFill>
                  <a:schemeClr val="bg1"/>
                </a:solidFill>
              </a:rPr>
            </a:br>
            <a:r>
              <a:rPr lang="en-US" sz="2400" dirty="0">
                <a:solidFill>
                  <a:schemeClr val="bg1"/>
                </a:solidFill>
              </a:rPr>
              <a:t>Suggest one reason why interpretations 1 and 2 give different views the extent of German recovery in the years 1924-29. You may use Sources B and C to help explain your answer. [4 marks]</a:t>
            </a:r>
            <a:br>
              <a:rPr lang="en-US" sz="2000" dirty="0"/>
            </a:br>
            <a:endParaRPr lang="en-GB" sz="2000" dirty="0"/>
          </a:p>
        </p:txBody>
      </p:sp>
      <p:sp>
        <p:nvSpPr>
          <p:cNvPr id="3" name="Content Placeholder 2"/>
          <p:cNvSpPr>
            <a:spLocks noGrp="1"/>
          </p:cNvSpPr>
          <p:nvPr>
            <p:ph idx="1"/>
          </p:nvPr>
        </p:nvSpPr>
        <p:spPr>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fontScale="92500" lnSpcReduction="10000"/>
          </a:bodyPr>
          <a:lstStyle/>
          <a:p>
            <a:r>
              <a:rPr lang="en-US" dirty="0">
                <a:solidFill>
                  <a:srgbClr val="00B050"/>
                </a:solidFill>
              </a:rPr>
              <a:t>The interpretations are different because they give weight to different sources. Interpretation 1 gives more weight to Source C. Source C suggests that the recovery was mostly successful after the problems caused by the Treaty of Versailles. Interpretation 1 also suggests that the Republic recovered well from the problems it had faced after First World War. The interpretation states that the ‘people were contented’ and Germany ‘looked safe’ which suggests that Germany had not recovered fully yet and Source C agrees that ‘there was a long road to go’.</a:t>
            </a:r>
          </a:p>
          <a:p>
            <a:r>
              <a:rPr lang="en-US" dirty="0">
                <a:solidFill>
                  <a:srgbClr val="00B050"/>
                </a:solidFill>
              </a:rPr>
              <a:t>Whereas Interpretation 2 gives more weight to Source B. Source B suggests that the recovery was too dependent on the USA and could soon collapse Interpretation 2 also stresses that recovery of the Republic was based on weak foundations and America could call back their loans at any time.</a:t>
            </a:r>
            <a:endParaRPr lang="en-GB" dirty="0">
              <a:solidFill>
                <a:srgbClr val="00B050"/>
              </a:solidFill>
            </a:endParaRPr>
          </a:p>
        </p:txBody>
      </p:sp>
    </p:spTree>
    <p:extLst>
      <p:ext uri="{BB962C8B-B14F-4D97-AF65-F5344CB8AC3E}">
        <p14:creationId xmlns:p14="http://schemas.microsoft.com/office/powerpoint/2010/main" val="35941788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101601"/>
            <a:ext cx="10820400" cy="1316038"/>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1800" dirty="0">
                <a:solidFill>
                  <a:schemeClr val="bg1"/>
                </a:solidFill>
                <a:latin typeface="Trebuchet MS" panose="020B0603020202020204" pitchFamily="34" charset="0"/>
              </a:rPr>
              <a:t>Question 3d:</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How far do you agree with Interpretation 2 about the extent of German recovery in the years 1924-29? </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Explain your answer, using both interpretations and your knowledge of the historical context</a:t>
            </a:r>
            <a:r>
              <a:rPr lang="en-US" sz="1800">
                <a:solidFill>
                  <a:schemeClr val="bg1"/>
                </a:solidFill>
                <a:latin typeface="Trebuchet MS" panose="020B0603020202020204" pitchFamily="34" charset="0"/>
              </a:rPr>
              <a:t>. </a:t>
            </a:r>
            <a:br>
              <a:rPr lang="en-US" sz="1800">
                <a:solidFill>
                  <a:schemeClr val="bg1"/>
                </a:solidFill>
                <a:latin typeface="Trebuchet MS" panose="020B0603020202020204" pitchFamily="34" charset="0"/>
              </a:rPr>
            </a:br>
            <a:r>
              <a:rPr lang="en-US" sz="1800">
                <a:solidFill>
                  <a:schemeClr val="bg1"/>
                </a:solidFill>
                <a:latin typeface="Trebuchet MS" panose="020B0603020202020204" pitchFamily="34" charset="0"/>
              </a:rPr>
              <a:t>[</a:t>
            </a:r>
            <a:r>
              <a:rPr lang="en-US" sz="1800" dirty="0">
                <a:solidFill>
                  <a:schemeClr val="bg1"/>
                </a:solidFill>
                <a:latin typeface="Trebuchet MS" panose="020B0603020202020204" pitchFamily="34" charset="0"/>
              </a:rPr>
              <a:t>16 marks + 4 SPAG]</a:t>
            </a:r>
            <a:br>
              <a:rPr lang="en-US" sz="2000" dirty="0"/>
            </a:br>
            <a:endParaRPr lang="en-GB" sz="2000" dirty="0">
              <a:solidFill>
                <a:srgbClr val="0070C0"/>
              </a:solidFill>
            </a:endParaRPr>
          </a:p>
        </p:txBody>
      </p:sp>
      <p:sp>
        <p:nvSpPr>
          <p:cNvPr id="3" name="Content Placeholder 2"/>
          <p:cNvSpPr>
            <a:spLocks noGrp="1"/>
          </p:cNvSpPr>
          <p:nvPr>
            <p:ph idx="1"/>
          </p:nvPr>
        </p:nvSpPr>
        <p:spPr>
          <a:xfrm>
            <a:off x="1981200" y="1600201"/>
            <a:ext cx="8229600" cy="2548879"/>
          </a:xfrm>
        </p:spPr>
        <p:style>
          <a:lnRef idx="2">
            <a:schemeClr val="dk1"/>
          </a:lnRef>
          <a:fillRef idx="1">
            <a:schemeClr val="lt1"/>
          </a:fillRef>
          <a:effectRef idx="0">
            <a:schemeClr val="dk1"/>
          </a:effectRef>
          <a:fontRef idx="minor">
            <a:schemeClr val="dk1"/>
          </a:fontRef>
        </p:style>
        <p:txBody>
          <a:bodyPr>
            <a:normAutofit fontScale="62500" lnSpcReduction="20000"/>
          </a:bodyPr>
          <a:lstStyle/>
          <a:p>
            <a:r>
              <a:rPr lang="en-GB" dirty="0">
                <a:solidFill>
                  <a:srgbClr val="FF0000"/>
                </a:solidFill>
              </a:rPr>
              <a:t>Interpretation 1 From Weimar and Nazi Germany, </a:t>
            </a:r>
            <a:r>
              <a:rPr lang="en-GB" dirty="0" err="1">
                <a:solidFill>
                  <a:srgbClr val="FF0000"/>
                </a:solidFill>
              </a:rPr>
              <a:t>F.Reynolds</a:t>
            </a:r>
            <a:r>
              <a:rPr lang="en-GB" dirty="0">
                <a:solidFill>
                  <a:srgbClr val="FF0000"/>
                </a:solidFill>
              </a:rPr>
              <a:t>, published in 1996</a:t>
            </a:r>
          </a:p>
          <a:p>
            <a:pPr marL="0" indent="0">
              <a:buNone/>
            </a:pPr>
            <a:r>
              <a:rPr lang="en-GB" sz="3800" dirty="0"/>
              <a:t>From 1924 to 1929 the Weimar Republic was much stronger than it had been just after the war. Led by Stresemann in the Reichstag, the different parties managed to work together. The extreme parties such as the Nazis gained fewer seats in the elections. The German people were better off and more contented. The Weimar Republic looked safe.</a:t>
            </a:r>
          </a:p>
        </p:txBody>
      </p:sp>
      <p:sp>
        <p:nvSpPr>
          <p:cNvPr id="4" name="TextBox 3"/>
          <p:cNvSpPr txBox="1"/>
          <p:nvPr/>
        </p:nvSpPr>
        <p:spPr>
          <a:xfrm>
            <a:off x="1981200" y="4331642"/>
            <a:ext cx="8229600" cy="221599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1800" b="0" i="0" u="none" strike="noStrike" kern="1200" cap="none" spc="0" normalizeH="0" baseline="0" noProof="0" dirty="0">
                <a:ln>
                  <a:noFill/>
                </a:ln>
                <a:solidFill>
                  <a:srgbClr val="FF0000"/>
                </a:solidFill>
                <a:effectLst/>
                <a:uLnTx/>
                <a:uFillTx/>
                <a:latin typeface="Calibri" panose="020F0502020204030204"/>
                <a:ea typeface="+mn-ea"/>
                <a:cs typeface="+mn-cs"/>
              </a:rPr>
              <a:t>Interpretation 2 From Weimar and Nazi Germany, </a:t>
            </a:r>
            <a:r>
              <a:rPr kumimoji="0" lang="en-GB" sz="1800" b="0" i="0" u="none" strike="noStrike" kern="1200" cap="none" spc="0" normalizeH="0" baseline="0" noProof="0" dirty="0" err="1">
                <a:ln>
                  <a:noFill/>
                </a:ln>
                <a:solidFill>
                  <a:srgbClr val="FF0000"/>
                </a:solidFill>
                <a:effectLst/>
                <a:uLnTx/>
                <a:uFillTx/>
                <a:latin typeface="Calibri" panose="020F0502020204030204"/>
                <a:ea typeface="+mn-ea"/>
                <a:cs typeface="+mn-cs"/>
              </a:rPr>
              <a:t>E.Wimlott,published</a:t>
            </a:r>
            <a:r>
              <a:rPr kumimoji="0" lang="en-GB" sz="1800" b="0" i="0" u="none" strike="noStrike" kern="1200" cap="none" spc="0" normalizeH="0" baseline="0" noProof="0" dirty="0">
                <a:ln>
                  <a:noFill/>
                </a:ln>
                <a:solidFill>
                  <a:srgbClr val="FF0000"/>
                </a:solidFill>
                <a:effectLst/>
                <a:uLnTx/>
                <a:uFillTx/>
                <a:latin typeface="Calibri" panose="020F0502020204030204"/>
                <a:ea typeface="+mn-ea"/>
                <a:cs typeface="+mn-cs"/>
              </a:rPr>
              <a:t> in 1997</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000" b="1" i="0" u="none" strike="noStrike" kern="1200" cap="none" spc="0" normalizeH="0" baseline="0" noProof="0" dirty="0">
                <a:ln>
                  <a:noFill/>
                </a:ln>
                <a:solidFill>
                  <a:prstClr val="black"/>
                </a:solidFill>
                <a:effectLst/>
                <a:uLnTx/>
                <a:uFillTx/>
                <a:latin typeface="Calibri" panose="020F0502020204030204"/>
                <a:ea typeface="+mn-ea"/>
                <a:cs typeface="+mn-cs"/>
              </a:rPr>
              <a:t>German prosperity was built on quicksand foundations. The Weimar economy was dependent upon high- interest American loans, which usually had to be repaid or renewed within 3 months. In times of depression, US money lenders could demand rapid repayment. Moreover, unemployment never fell below 1.3 million. Although big business grew in the 1920s, small firms struggled and many went bankrupt.</a:t>
            </a:r>
          </a:p>
        </p:txBody>
      </p:sp>
    </p:spTree>
    <p:extLst>
      <p:ext uri="{BB962C8B-B14F-4D97-AF65-F5344CB8AC3E}">
        <p14:creationId xmlns:p14="http://schemas.microsoft.com/office/powerpoint/2010/main" val="1506237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4315" y="365125"/>
            <a:ext cx="11478125" cy="1325563"/>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1800" dirty="0">
                <a:solidFill>
                  <a:schemeClr val="bg1"/>
                </a:solidFill>
                <a:latin typeface="Trebuchet MS" panose="020B0603020202020204" pitchFamily="34" charset="0"/>
              </a:rPr>
              <a:t>WRITING FRAME 3d:</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How far do you agree with Interpretation 2 about the extent of German recovery in the years 1924-29? </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Explain your answer, using both interpretations and your knowledge of the historical context. [16 marks + 4 SPAG]</a:t>
            </a:r>
            <a:endParaRPr lang="en-GB" sz="1800" dirty="0">
              <a:solidFill>
                <a:schemeClr val="bg1"/>
              </a:solidFill>
              <a:latin typeface="Trebuchet MS" panose="020B0603020202020204" pitchFamily="34" charset="0"/>
            </a:endParaRPr>
          </a:p>
        </p:txBody>
      </p:sp>
      <p:sp>
        <p:nvSpPr>
          <p:cNvPr id="3" name="Content Placeholder 2"/>
          <p:cNvSpPr>
            <a:spLocks noGrp="1"/>
          </p:cNvSpPr>
          <p:nvPr>
            <p:ph idx="1"/>
          </p:nvPr>
        </p:nvSpPr>
        <p:spPr>
          <a:xfrm>
            <a:off x="424315" y="1825625"/>
            <a:ext cx="4590447" cy="4907684"/>
          </a:xfrm>
        </p:spPr>
        <p:style>
          <a:lnRef idx="2">
            <a:schemeClr val="dk1"/>
          </a:lnRef>
          <a:fillRef idx="1">
            <a:schemeClr val="lt1"/>
          </a:fillRef>
          <a:effectRef idx="0">
            <a:schemeClr val="dk1"/>
          </a:effectRef>
          <a:fontRef idx="minor">
            <a:schemeClr val="dk1"/>
          </a:fontRef>
        </p:style>
        <p:txBody>
          <a:bodyPr>
            <a:normAutofit fontScale="47500" lnSpcReduction="20000"/>
          </a:bodyPr>
          <a:lstStyle/>
          <a:p>
            <a:r>
              <a:rPr lang="en-GB" b="1" u="sng" dirty="0"/>
              <a:t>Question 3d - 30 minutes</a:t>
            </a:r>
            <a:endParaRPr lang="en-GB" dirty="0"/>
          </a:p>
          <a:p>
            <a:r>
              <a:rPr lang="en-GB" b="1" u="sng" dirty="0"/>
              <a:t>How far do you agree with Interpretation 1 about an aspect of  Germany? (16 marks + 4 SPAG marks)</a:t>
            </a:r>
            <a:endParaRPr lang="en-GB" dirty="0"/>
          </a:p>
          <a:p>
            <a:r>
              <a:rPr lang="en-GB" b="1" dirty="0"/>
              <a:t>Paragraph 1</a:t>
            </a:r>
            <a:r>
              <a:rPr lang="en-GB" dirty="0"/>
              <a:t>: Interpretation 1 supports the view that… </a:t>
            </a:r>
          </a:p>
          <a:p>
            <a:r>
              <a:rPr lang="en-GB" dirty="0"/>
              <a:t>The interpretation says ‘… ’. This means… From my own knowledge I know this to be true because… (Write this 2 or 3 times)</a:t>
            </a:r>
          </a:p>
          <a:p>
            <a:r>
              <a:rPr lang="en-GB" u="sng" dirty="0"/>
              <a:t>Bonus: Can you explain one quote you disagree with and why?</a:t>
            </a:r>
          </a:p>
          <a:p>
            <a:r>
              <a:rPr lang="en-GB" b="1" dirty="0"/>
              <a:t>Paragraph 2</a:t>
            </a:r>
            <a:r>
              <a:rPr lang="en-GB" dirty="0"/>
              <a:t>: On the other hand, Interpretation 2 challenges the view that…. </a:t>
            </a:r>
          </a:p>
          <a:p>
            <a:r>
              <a:rPr lang="en-GB" dirty="0"/>
              <a:t>The interpretation says ‘… ’. This means… From my own knowledge I know this to be true because… (Write this 2 or 3 times)</a:t>
            </a:r>
          </a:p>
          <a:p>
            <a:r>
              <a:rPr lang="en-GB" u="sng" dirty="0"/>
              <a:t>Bonus: Can you explain one quote you disagree with and why?</a:t>
            </a:r>
          </a:p>
          <a:p>
            <a:r>
              <a:rPr lang="en-GB" dirty="0"/>
              <a:t> </a:t>
            </a:r>
            <a:r>
              <a:rPr lang="en-GB" b="1" dirty="0"/>
              <a:t>Paragraph 3</a:t>
            </a:r>
            <a:r>
              <a:rPr lang="en-GB" dirty="0"/>
              <a:t>: Overall… In conclusion, I agree more with interpretation… because…</a:t>
            </a:r>
          </a:p>
          <a:p>
            <a:r>
              <a:rPr lang="en-GB" dirty="0"/>
              <a:t>On the other hand, I agree with interpretation … because….</a:t>
            </a:r>
          </a:p>
          <a:p>
            <a:r>
              <a:rPr lang="en-GB" dirty="0"/>
              <a:t>Nevertheless…. interpretation… is more convincing because…</a:t>
            </a:r>
          </a:p>
          <a:p>
            <a:r>
              <a:rPr lang="en-GB" dirty="0"/>
              <a:t> </a:t>
            </a:r>
            <a:r>
              <a:rPr lang="en-GB" b="1" dirty="0"/>
              <a:t>BE CONFIDENT/ASSERTIVE ABOUT THE ONE YOU AGREE WITH</a:t>
            </a:r>
            <a:endParaRPr lang="en-GB" dirty="0"/>
          </a:p>
          <a:p>
            <a:pPr marL="0" indent="0">
              <a:buNone/>
            </a:pPr>
            <a:endParaRPr lang="en-GB" dirty="0"/>
          </a:p>
        </p:txBody>
      </p:sp>
      <p:graphicFrame>
        <p:nvGraphicFramePr>
          <p:cNvPr id="5" name="Table 4">
            <a:extLst>
              <a:ext uri="{FF2B5EF4-FFF2-40B4-BE49-F238E27FC236}">
                <a16:creationId xmlns:a16="http://schemas.microsoft.com/office/drawing/2014/main" id="{F8134869-7C2D-4CB9-95FD-163E5F6CD0F6}"/>
              </a:ext>
            </a:extLst>
          </p:cNvPr>
          <p:cNvGraphicFramePr>
            <a:graphicFrameLocks noGrp="1"/>
          </p:cNvGraphicFramePr>
          <p:nvPr>
            <p:extLst>
              <p:ext uri="{D42A27DB-BD31-4B8C-83A1-F6EECF244321}">
                <p14:modId xmlns:p14="http://schemas.microsoft.com/office/powerpoint/2010/main" val="4195036042"/>
              </p:ext>
            </p:extLst>
          </p:nvPr>
        </p:nvGraphicFramePr>
        <p:xfrm>
          <a:off x="5255394" y="1825625"/>
          <a:ext cx="6647046" cy="5011379"/>
        </p:xfrm>
        <a:graphic>
          <a:graphicData uri="http://schemas.openxmlformats.org/drawingml/2006/table">
            <a:tbl>
              <a:tblPr firstRow="1" bandRow="1"/>
              <a:tblGrid>
                <a:gridCol w="1075491">
                  <a:extLst>
                    <a:ext uri="{9D8B030D-6E8A-4147-A177-3AD203B41FA5}">
                      <a16:colId xmlns:a16="http://schemas.microsoft.com/office/drawing/2014/main" val="2176295880"/>
                    </a:ext>
                  </a:extLst>
                </a:gridCol>
                <a:gridCol w="5571555">
                  <a:extLst>
                    <a:ext uri="{9D8B030D-6E8A-4147-A177-3AD203B41FA5}">
                      <a16:colId xmlns:a16="http://schemas.microsoft.com/office/drawing/2014/main" val="2404176061"/>
                    </a:ext>
                  </a:extLst>
                </a:gridCol>
              </a:tblGrid>
              <a:tr h="453437">
                <a:tc>
                  <a:txBody>
                    <a:bodyPr/>
                    <a:lstStyle/>
                    <a:p>
                      <a:pPr algn="ctr">
                        <a:lnSpc>
                          <a:spcPct val="107000"/>
                        </a:lnSpc>
                        <a:spcAft>
                          <a:spcPts val="0"/>
                        </a:spcAft>
                      </a:pPr>
                      <a:r>
                        <a:rPr lang="en-GB" sz="1100" u="sng"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Level/</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100" u="sng"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Mark</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a:lnSpc>
                          <a:spcPct val="107000"/>
                        </a:lnSpc>
                        <a:spcAft>
                          <a:spcPts val="0"/>
                        </a:spcAft>
                      </a:pPr>
                      <a:r>
                        <a:rPr lang="en-GB" sz="1100" b="1" u="sng"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How far do you agree … Interpre</a:t>
                      </a:r>
                      <a:r>
                        <a:rPr lang="en-GB" sz="1100" u="sng"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tations…? Criteria</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Analysis and evaluation of interpretations AO4</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131825042"/>
                  </a:ext>
                </a:extLst>
              </a:tr>
              <a:tr h="639658">
                <a:tc>
                  <a:txBody>
                    <a:bodyPr/>
                    <a:lstStyle/>
                    <a:p>
                      <a:pPr algn="ctr">
                        <a:lnSpc>
                          <a:spcPct val="107000"/>
                        </a:lnSpc>
                        <a:spcAft>
                          <a:spcPts val="0"/>
                        </a:spcAft>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Level 1</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(1-4 marks)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07000"/>
                        </a:lnSpc>
                        <a:spcAft>
                          <a:spcPts val="0"/>
                        </a:spcAft>
                        <a:buFont typeface="Symbol" panose="05050102010706020507" pitchFamily="18" charset="2"/>
                        <a:buChar char=""/>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Simple comment to agree or/ disagree with the  view in the interpretation</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Picks out quotes, repeats or sums up what ONE source says </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Some relevant knowledge may be used to evaluate the view</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612075820"/>
                  </a:ext>
                </a:extLst>
              </a:tr>
              <a:tr h="826787">
                <a:tc>
                  <a:txBody>
                    <a:bodyPr/>
                    <a:lstStyle/>
                    <a:p>
                      <a:pPr algn="ctr">
                        <a:lnSpc>
                          <a:spcPct val="107000"/>
                        </a:lnSpc>
                        <a:spcAft>
                          <a:spcPts val="0"/>
                        </a:spcAft>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Level 2</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(5-8 marks)</a:t>
                      </a:r>
                      <a:endParaRPr lang="en-GB"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07000"/>
                        </a:lnSpc>
                        <a:spcAft>
                          <a:spcPts val="0"/>
                        </a:spcAft>
                        <a:buFont typeface="Symbol" panose="05050102010706020507" pitchFamily="18" charset="2"/>
                        <a:buChar char=""/>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Simply evaluates the view through comments which agree or disagree with the view in the interpretation</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Some analysis which is supported with quotes or inferences from BOTH interpretations and some own knowledge </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Some relevant knowledge is included in the evaluation</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Gives an overall judgement but is not explained or supported fully</a:t>
                      </a:r>
                      <a:endParaRPr lang="en-GB" sz="110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023784189"/>
                  </a:ext>
                </a:extLst>
              </a:tr>
              <a:tr h="935593">
                <a:tc>
                  <a:txBody>
                    <a:bodyPr/>
                    <a:lstStyle/>
                    <a:p>
                      <a:pPr algn="ctr">
                        <a:lnSpc>
                          <a:spcPct val="107000"/>
                        </a:lnSpc>
                        <a:spcAft>
                          <a:spcPts val="0"/>
                        </a:spcAft>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Level 3</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(9- 12 marks)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Answer explains evaluation which agrees or disagrees with  the view in the interpretation </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Good analysis of interpretations which is supported by quotes and inferences from BOTH interpretations </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Good analysis of interpretations to  show their differences </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Clear and detailed knowledge is used to directly support the evaluation</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Points link to the question and build up to an overall judgement with some explanation /support </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3312" marR="63312" marT="8793"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79154351"/>
                  </a:ext>
                </a:extLst>
              </a:tr>
              <a:tr h="898009">
                <a:tc>
                  <a:txBody>
                    <a:bodyPr/>
                    <a:lstStyle/>
                    <a:p>
                      <a:pPr algn="ctr">
                        <a:lnSpc>
                          <a:spcPct val="107000"/>
                        </a:lnSpc>
                        <a:spcAft>
                          <a:spcPts val="0"/>
                        </a:spcAft>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Level 4</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0"/>
                        </a:spcAft>
                      </a:pPr>
                      <a:r>
                        <a:rPr lang="en-GB" sz="1100" kern="120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( 13-16 marks)</a:t>
                      </a:r>
                      <a:endParaRPr lang="en-GB" sz="1000">
                        <a:effectLst/>
                        <a:latin typeface="Calibri" panose="020F0502020204030204" pitchFamily="34" charset="0"/>
                        <a:ea typeface="Calibri" panose="020F0502020204030204" pitchFamily="34"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Answer explains evaluation which agrees AND disagrees with  the view in the interpretation </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Wide range of detailed and relevant knowledge which is supported by precise and well-chosen quotes and inferences from BOTH sources </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Clear and precise analysis to  explain the differences between the interpretations and how they get their views across </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342900" lvl="0" indent="-342900">
                        <a:lnSpc>
                          <a:spcPct val="107000"/>
                        </a:lnSpc>
                        <a:spcAft>
                          <a:spcPts val="0"/>
                        </a:spcAft>
                        <a:buFont typeface="Symbol" panose="05050102010706020507" pitchFamily="18" charset="2"/>
                        <a:buChar char=""/>
                      </a:pPr>
                      <a:r>
                        <a:rPr lang="en-GB" sz="1100" kern="1200" dirty="0">
                          <a:solidFill>
                            <a:srgbClr val="000000"/>
                          </a:solidFill>
                          <a:effectLst/>
                          <a:latin typeface="Calibri" panose="020F0502020204030204" pitchFamily="34" charset="0"/>
                          <a:ea typeface="Times New Roman" panose="02020603050405020304" pitchFamily="18" charset="0"/>
                          <a:cs typeface="Arial" panose="020B0604020202020204" pitchFamily="34" charset="0"/>
                        </a:rPr>
                        <a:t>All points link to the question and build up to an overall judgement which is fully supported and fully explained </a:t>
                      </a:r>
                      <a:endParaRPr lang="en-GB"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84417" marR="84417" marT="42208" marB="42208">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53755070"/>
                  </a:ext>
                </a:extLst>
              </a:tr>
            </a:tbl>
          </a:graphicData>
        </a:graphic>
      </p:graphicFrame>
    </p:spTree>
    <p:extLst>
      <p:ext uri="{BB962C8B-B14F-4D97-AF65-F5344CB8AC3E}">
        <p14:creationId xmlns:p14="http://schemas.microsoft.com/office/powerpoint/2010/main" val="29024879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C5EA6C-B29B-4B24-A659-400EBBAE2394}"/>
              </a:ext>
            </a:extLst>
          </p:cNvPr>
          <p:cNvSpPr>
            <a:spLocks noGrp="1"/>
          </p:cNvSpPr>
          <p:nvPr>
            <p:ph type="title"/>
          </p:nvPr>
        </p:nvSpPr>
        <p:spPr>
          <a:solidFill>
            <a:srgbClr val="002060"/>
          </a:solidFill>
        </p:spPr>
        <p:txBody>
          <a:bodyPr/>
          <a:lstStyle/>
          <a:p>
            <a:pPr algn="ctr"/>
            <a:r>
              <a:rPr lang="en-GB" dirty="0">
                <a:solidFill>
                  <a:schemeClr val="bg1"/>
                </a:solidFill>
                <a:latin typeface="Trebuchet MS" panose="020B0603020202020204" pitchFamily="34" charset="0"/>
              </a:rPr>
              <a:t>MOCK OPTION 1</a:t>
            </a:r>
          </a:p>
        </p:txBody>
      </p:sp>
      <p:sp>
        <p:nvSpPr>
          <p:cNvPr id="3" name="Content Placeholder 2">
            <a:extLst>
              <a:ext uri="{FF2B5EF4-FFF2-40B4-BE49-F238E27FC236}">
                <a16:creationId xmlns:a16="http://schemas.microsoft.com/office/drawing/2014/main" id="{15935A32-CD57-4301-A2D0-9CF0E42EEBD6}"/>
              </a:ext>
            </a:extLst>
          </p:cNvPr>
          <p:cNvSpPr>
            <a:spLocks noGrp="1"/>
          </p:cNvSpPr>
          <p:nvPr>
            <p:ph idx="1"/>
          </p:nvPr>
        </p:nvSpPr>
        <p:spPr/>
        <p:txBody>
          <a:bodyPr/>
          <a:lstStyle/>
          <a:p>
            <a:endParaRPr lang="en-GB" dirty="0"/>
          </a:p>
        </p:txBody>
      </p:sp>
    </p:spTree>
    <p:extLst>
      <p:ext uri="{BB962C8B-B14F-4D97-AF65-F5344CB8AC3E}">
        <p14:creationId xmlns:p14="http://schemas.microsoft.com/office/powerpoint/2010/main" val="188074117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1800" dirty="0">
                <a:solidFill>
                  <a:schemeClr val="bg1"/>
                </a:solidFill>
                <a:latin typeface="Trebuchet MS" panose="020B0603020202020204" pitchFamily="34" charset="0"/>
              </a:rPr>
              <a:t>EXEMPLAR 3d:</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How far do you agree with Interpretation 2 about the extent of German recovery in the years 1924-29? </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Explain your answer, using both interpretations and your knowledge of the historical context. [16 marks + 4 SPAG]</a:t>
            </a:r>
            <a:endParaRPr lang="en-GB" sz="1800" dirty="0">
              <a:solidFill>
                <a:schemeClr val="bg1"/>
              </a:solidFill>
              <a:latin typeface="Trebuchet MS" panose="020B0603020202020204" pitchFamily="34" charset="0"/>
            </a:endParaRPr>
          </a:p>
        </p:txBody>
      </p:sp>
      <p:sp>
        <p:nvSpPr>
          <p:cNvPr id="3" name="Content Placeholder 2"/>
          <p:cNvSpPr>
            <a:spLocks noGrp="1"/>
          </p:cNvSpPr>
          <p:nvPr>
            <p:ph idx="1"/>
          </p:nvPr>
        </p:nvSpPr>
        <p:spPr>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en-GB" dirty="0">
                <a:solidFill>
                  <a:srgbClr val="00B050"/>
                </a:solidFill>
              </a:rPr>
              <a:t>Interpretation 2 supports the view that the recovery of 1924-29 was built on weak foundations because it left Germany too dependent on the USA for loans and unemployment remained high. ‘</a:t>
            </a:r>
            <a:r>
              <a:rPr lang="en-GB" u="sng" dirty="0">
                <a:solidFill>
                  <a:srgbClr val="00B050"/>
                </a:solidFill>
              </a:rPr>
              <a:t>The Weimar economy was dependent upon high- interest American loans, which usually had to be repaid or renewed within 3 months.’</a:t>
            </a:r>
            <a:r>
              <a:rPr lang="en-GB" dirty="0">
                <a:solidFill>
                  <a:srgbClr val="00B050"/>
                </a:solidFill>
              </a:rPr>
              <a:t> </a:t>
            </a:r>
          </a:p>
          <a:p>
            <a:r>
              <a:rPr lang="en-GB" dirty="0">
                <a:solidFill>
                  <a:srgbClr val="00B050"/>
                </a:solidFill>
              </a:rPr>
              <a:t> It was certainly the case that the recovery of the Republic was too dependent on the USA, who had lent Germany 800 million marks in the Dawes Plan of 1924. When the American stock market collapsed in 1929, it had disastrous effects for Germany. ,’</a:t>
            </a:r>
            <a:r>
              <a:rPr lang="en-GB" u="sng" dirty="0">
                <a:solidFill>
                  <a:srgbClr val="00B050"/>
                </a:solidFill>
              </a:rPr>
              <a:t>US money lenders could demand rapid repayment’ </a:t>
            </a:r>
            <a:r>
              <a:rPr lang="en-GB" dirty="0">
                <a:solidFill>
                  <a:srgbClr val="00B050"/>
                </a:solidFill>
              </a:rPr>
              <a:t> it is true that the US recalled their loans after the Wall Street Crash. </a:t>
            </a:r>
            <a:r>
              <a:rPr lang="en-GB" u="sng" dirty="0">
                <a:solidFill>
                  <a:srgbClr val="00B050"/>
                </a:solidFill>
              </a:rPr>
              <a:t> </a:t>
            </a:r>
          </a:p>
          <a:p>
            <a:r>
              <a:rPr lang="en-GB" dirty="0">
                <a:solidFill>
                  <a:srgbClr val="00B050"/>
                </a:solidFill>
              </a:rPr>
              <a:t>Not everyone shared in the recovery between 1924-1928. The lower middle class, whose occupations ranged from skilled craftspeople to newer jobs in the civil service, commerce and small business, did not fully recover from the hyperinflation of 1923. They did not receive compensation for their lost savings from the period of hyperinflation. They felt that their interests were being ignored by the Weimar Republic. </a:t>
            </a:r>
          </a:p>
          <a:p>
            <a:r>
              <a:rPr lang="en-GB" dirty="0">
                <a:solidFill>
                  <a:srgbClr val="00B050"/>
                </a:solidFill>
              </a:rPr>
              <a:t> It is also true that </a:t>
            </a:r>
            <a:r>
              <a:rPr lang="en-GB" u="sng" dirty="0">
                <a:solidFill>
                  <a:srgbClr val="00B050"/>
                </a:solidFill>
              </a:rPr>
              <a:t>‘big business grew’</a:t>
            </a:r>
            <a:r>
              <a:rPr lang="en-GB" dirty="0">
                <a:solidFill>
                  <a:srgbClr val="00B050"/>
                </a:solidFill>
              </a:rPr>
              <a:t> as they had swallowed up the smaller business during the time of hyperinflation. </a:t>
            </a:r>
          </a:p>
          <a:p>
            <a:endParaRPr lang="en-GB" dirty="0"/>
          </a:p>
        </p:txBody>
      </p:sp>
    </p:spTree>
    <p:extLst>
      <p:ext uri="{BB962C8B-B14F-4D97-AF65-F5344CB8AC3E}">
        <p14:creationId xmlns:p14="http://schemas.microsoft.com/office/powerpoint/2010/main" val="294407043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41534"/>
            <a:ext cx="10515600" cy="4351338"/>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fontScale="77500" lnSpcReduction="20000"/>
          </a:bodyPr>
          <a:lstStyle/>
          <a:p>
            <a:r>
              <a:rPr lang="en-GB" dirty="0">
                <a:solidFill>
                  <a:srgbClr val="00B050"/>
                </a:solidFill>
              </a:rPr>
              <a:t>Interpretation 1 challenges the view that the recovery of 1924-29 was built on weak foundations because it suggests that the German people were better off and economic recovery led to political stability</a:t>
            </a:r>
            <a:r>
              <a:rPr lang="en-GB" u="sng" dirty="0">
                <a:solidFill>
                  <a:srgbClr val="00B050"/>
                </a:solidFill>
              </a:rPr>
              <a:t>, ‘the different parties managed to work together’.</a:t>
            </a:r>
            <a:r>
              <a:rPr lang="en-GB" dirty="0">
                <a:solidFill>
                  <a:srgbClr val="00B050"/>
                </a:solidFill>
              </a:rPr>
              <a:t>  With money flowing in from America the economy seemed to prosper. Public works provided new schools, hospitals, apartment blocks and opera houses. </a:t>
            </a:r>
          </a:p>
          <a:p>
            <a:r>
              <a:rPr lang="en-GB" dirty="0">
                <a:solidFill>
                  <a:srgbClr val="00B050"/>
                </a:solidFill>
              </a:rPr>
              <a:t>Big business had benefited from hyperinflation and had been able to pay off many of its debts and benefited from a period of industrial growth (40% growth). </a:t>
            </a:r>
          </a:p>
          <a:p>
            <a:r>
              <a:rPr lang="en-GB" dirty="0">
                <a:solidFill>
                  <a:srgbClr val="00B050"/>
                </a:solidFill>
              </a:rPr>
              <a:t>Workers were generally better off during this period as wages increased and the average working day remained at eight hours.  </a:t>
            </a:r>
          </a:p>
          <a:p>
            <a:r>
              <a:rPr lang="en-GB" dirty="0">
                <a:solidFill>
                  <a:srgbClr val="00B050"/>
                </a:solidFill>
              </a:rPr>
              <a:t>It is also true </a:t>
            </a:r>
            <a:r>
              <a:rPr lang="en-GB" u="sng" dirty="0">
                <a:solidFill>
                  <a:srgbClr val="00B050"/>
                </a:solidFill>
              </a:rPr>
              <a:t>that ‘extreme parties such as the Nazis gained fewer seat in the elections’</a:t>
            </a:r>
            <a:r>
              <a:rPr lang="en-GB" dirty="0">
                <a:solidFill>
                  <a:srgbClr val="00B050"/>
                </a:solidFill>
              </a:rPr>
              <a:t> e.g. in 1928 they got 2.6% of the vote. Political parties who were committed to the Weimar Republic </a:t>
            </a:r>
            <a:r>
              <a:rPr lang="en-GB" dirty="0" err="1">
                <a:solidFill>
                  <a:srgbClr val="00B050"/>
                </a:solidFill>
              </a:rPr>
              <a:t>eg</a:t>
            </a:r>
            <a:r>
              <a:rPr lang="en-GB" dirty="0">
                <a:solidFill>
                  <a:srgbClr val="00B050"/>
                </a:solidFill>
              </a:rPr>
              <a:t> </a:t>
            </a:r>
            <a:r>
              <a:rPr lang="en-GB" b="1" dirty="0">
                <a:solidFill>
                  <a:srgbClr val="00B050"/>
                </a:solidFill>
              </a:rPr>
              <a:t>SOCIAL DEMOCRATS </a:t>
            </a:r>
            <a:r>
              <a:rPr lang="en-GB" dirty="0">
                <a:solidFill>
                  <a:srgbClr val="00B050"/>
                </a:solidFill>
              </a:rPr>
              <a:t>did much better in the 1928 elections than in previous ones. Democratic government was more popular than before. By 1928 moderate parties had 136 more seats. There were less elections during this period. No more attempted revolutions after 1923.</a:t>
            </a:r>
          </a:p>
          <a:p>
            <a:endParaRPr lang="en-GB" dirty="0"/>
          </a:p>
        </p:txBody>
      </p:sp>
      <p:sp>
        <p:nvSpPr>
          <p:cNvPr id="7" name="Title 1">
            <a:extLst>
              <a:ext uri="{FF2B5EF4-FFF2-40B4-BE49-F238E27FC236}">
                <a16:creationId xmlns:a16="http://schemas.microsoft.com/office/drawing/2014/main" id="{2FED78A2-21C7-491C-8DEC-500085FC94C4}"/>
              </a:ext>
            </a:extLst>
          </p:cNvPr>
          <p:cNvSpPr>
            <a:spLocks noGrp="1"/>
          </p:cNvSpPr>
          <p:nvPr>
            <p:ph type="title"/>
          </p:nvPr>
        </p:nvSpPr>
        <p:spPr>
          <a:xfrm>
            <a:off x="838200" y="365125"/>
            <a:ext cx="10515600" cy="1325563"/>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1800" dirty="0">
                <a:solidFill>
                  <a:schemeClr val="bg1"/>
                </a:solidFill>
                <a:latin typeface="Trebuchet MS" panose="020B0603020202020204" pitchFamily="34" charset="0"/>
              </a:rPr>
              <a:t>EXEMPLAR 3d:</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How far do you agree with Interpretation 2 about the extent of German recovery in the years 1924-29? </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Explain your answer, using both interpretations and your knowledge of the historical context. [16 marks + 4 SPAG]</a:t>
            </a:r>
            <a:endParaRPr lang="en-GB" sz="18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25107182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fontScale="85000" lnSpcReduction="20000"/>
          </a:bodyPr>
          <a:lstStyle/>
          <a:p>
            <a:r>
              <a:rPr lang="en-GB" dirty="0">
                <a:solidFill>
                  <a:srgbClr val="00B050"/>
                </a:solidFill>
              </a:rPr>
              <a:t>However I would also challenge Interpretation 1 because the middle classes did not forget the hardship they suffered during hyperinflation.  No party could get a majority so all governments were still coalitions – who argued and therefore would not be strong enough to meet a future challenge from extremists. Extremist politicians were not won over by the good times.  Right-wing nationalists still hated the Republic as the 'November criminals' and wanted to overthrow the Treaty of Versailles not just a revision of it, e.g. the Young Plan which gave the Germans longer to pay the reparations but they still had to pay them. In fact it does say in the source that ‘</a:t>
            </a:r>
            <a:r>
              <a:rPr lang="en-GB" u="sng" dirty="0">
                <a:solidFill>
                  <a:srgbClr val="00B050"/>
                </a:solidFill>
              </a:rPr>
              <a:t>The Weimar Republic looked safe’</a:t>
            </a:r>
            <a:r>
              <a:rPr lang="en-GB" dirty="0">
                <a:solidFill>
                  <a:srgbClr val="00B050"/>
                </a:solidFill>
              </a:rPr>
              <a:t> rather saying it was definitely safe. This agrees with interpretation 2 that the solutions were not permanent yet. The right wing just waited for a situation to arise which would give them the opportunity to attack the Weimar government. Hindenburg was elected President and he was against democracy and the Republic, which can be seen as people voting for the old system.</a:t>
            </a:r>
          </a:p>
          <a:p>
            <a:pPr marL="0" indent="0">
              <a:buNone/>
            </a:pPr>
            <a:r>
              <a:rPr lang="en-GB" dirty="0">
                <a:solidFill>
                  <a:srgbClr val="00B050"/>
                </a:solidFill>
              </a:rPr>
              <a:t> </a:t>
            </a:r>
          </a:p>
          <a:p>
            <a:endParaRPr lang="en-US" dirty="0"/>
          </a:p>
          <a:p>
            <a:endParaRPr lang="en-GB" dirty="0"/>
          </a:p>
        </p:txBody>
      </p:sp>
      <p:sp>
        <p:nvSpPr>
          <p:cNvPr id="7" name="Title 1">
            <a:extLst>
              <a:ext uri="{FF2B5EF4-FFF2-40B4-BE49-F238E27FC236}">
                <a16:creationId xmlns:a16="http://schemas.microsoft.com/office/drawing/2014/main" id="{D70C29DE-35C8-44D3-B1F8-8BAD41F97812}"/>
              </a:ext>
            </a:extLst>
          </p:cNvPr>
          <p:cNvSpPr>
            <a:spLocks noGrp="1"/>
          </p:cNvSpPr>
          <p:nvPr>
            <p:ph type="title"/>
          </p:nvPr>
        </p:nvSpPr>
        <p:spPr>
          <a:xfrm>
            <a:off x="838200" y="365125"/>
            <a:ext cx="10515600" cy="1325563"/>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1800" dirty="0">
                <a:solidFill>
                  <a:schemeClr val="bg1"/>
                </a:solidFill>
                <a:latin typeface="Trebuchet MS" panose="020B0603020202020204" pitchFamily="34" charset="0"/>
              </a:rPr>
              <a:t>EXEMPLAR 3d:</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How far do you agree with Interpretation 2 about the extent of German recovery in the years 1924-29? </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Explain your answer, using both interpretations and your knowledge of the historical context. [16 marks + 4 SPAG]</a:t>
            </a:r>
            <a:endParaRPr lang="en-GB" sz="18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4040171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941534"/>
            <a:ext cx="10515600" cy="4351338"/>
          </a:xfrm>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a:bodyPr>
          <a:lstStyle/>
          <a:p>
            <a:r>
              <a:rPr lang="en-GB"/>
              <a:t>JEON CONCLUSION</a:t>
            </a:r>
          </a:p>
          <a:p>
            <a:pPr marL="0" indent="0">
              <a:buNone/>
            </a:pPr>
            <a:endParaRPr lang="en-GB" dirty="0"/>
          </a:p>
          <a:p>
            <a:r>
              <a:rPr lang="en-GB" dirty="0"/>
              <a:t>Overall, I agree (or disagree) with Interpretation 2 because….</a:t>
            </a:r>
          </a:p>
          <a:p>
            <a:r>
              <a:rPr lang="en-GB" dirty="0"/>
              <a:t>On the other hand…</a:t>
            </a:r>
          </a:p>
          <a:p>
            <a:r>
              <a:rPr lang="en-GB" dirty="0"/>
              <a:t>Nevertheless…</a:t>
            </a:r>
          </a:p>
          <a:p>
            <a:r>
              <a:rPr lang="en-GB" dirty="0"/>
              <a:t> </a:t>
            </a:r>
          </a:p>
          <a:p>
            <a:r>
              <a:rPr lang="en-GB" dirty="0"/>
              <a:t>YOU HAVE TO COME UP WITH THIS ON YOUR OWN</a:t>
            </a:r>
          </a:p>
          <a:p>
            <a:endParaRPr lang="en-GB" dirty="0"/>
          </a:p>
        </p:txBody>
      </p:sp>
      <p:sp>
        <p:nvSpPr>
          <p:cNvPr id="9" name="Title 1">
            <a:extLst>
              <a:ext uri="{FF2B5EF4-FFF2-40B4-BE49-F238E27FC236}">
                <a16:creationId xmlns:a16="http://schemas.microsoft.com/office/drawing/2014/main" id="{D42FEBCA-4956-41F0-AF4D-E86BA5CE5D84}"/>
              </a:ext>
            </a:extLst>
          </p:cNvPr>
          <p:cNvSpPr>
            <a:spLocks noGrp="1"/>
          </p:cNvSpPr>
          <p:nvPr>
            <p:ph type="title"/>
          </p:nvPr>
        </p:nvSpPr>
        <p:spPr>
          <a:xfrm>
            <a:off x="838200" y="365125"/>
            <a:ext cx="10515600" cy="1325563"/>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1800" dirty="0">
                <a:solidFill>
                  <a:schemeClr val="bg1"/>
                </a:solidFill>
                <a:latin typeface="Trebuchet MS" panose="020B0603020202020204" pitchFamily="34" charset="0"/>
              </a:rPr>
              <a:t>EXEMPLAR 3d:</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How far do you agree with Interpretation 2 about the extent of German recovery in the years 1924-29? </a:t>
            </a:r>
            <a:br>
              <a:rPr lang="en-US" sz="1800" dirty="0">
                <a:solidFill>
                  <a:schemeClr val="bg1"/>
                </a:solidFill>
                <a:latin typeface="Trebuchet MS" panose="020B0603020202020204" pitchFamily="34" charset="0"/>
              </a:rPr>
            </a:br>
            <a:r>
              <a:rPr lang="en-US" sz="1800" dirty="0">
                <a:solidFill>
                  <a:schemeClr val="bg1"/>
                </a:solidFill>
                <a:latin typeface="Trebuchet MS" panose="020B0603020202020204" pitchFamily="34" charset="0"/>
              </a:rPr>
              <a:t>Explain your answer, using both interpretations and your knowledge of the historical context. [16 marks + 4 SPAG]</a:t>
            </a:r>
            <a:endParaRPr lang="en-GB" sz="1800"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36295466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034073" y="68605"/>
            <a:ext cx="3898122" cy="6680943"/>
          </a:xfrm>
          <a:solidFill>
            <a:schemeClr val="bg1">
              <a:lumMod val="85000"/>
            </a:schemeClr>
          </a:solidFill>
        </p:spPr>
        <p:style>
          <a:lnRef idx="2">
            <a:schemeClr val="dk1"/>
          </a:lnRef>
          <a:fillRef idx="1">
            <a:schemeClr val="lt1"/>
          </a:fillRef>
          <a:effectRef idx="0">
            <a:schemeClr val="dk1"/>
          </a:effectRef>
          <a:fontRef idx="minor">
            <a:schemeClr val="dk1"/>
          </a:fontRef>
        </p:style>
        <p:txBody>
          <a:bodyPr>
            <a:normAutofit fontScale="47500" lnSpcReduction="20000"/>
          </a:bodyPr>
          <a:lstStyle/>
          <a:p>
            <a:pPr marL="0" indent="0">
              <a:buNone/>
            </a:pPr>
            <a:r>
              <a:rPr lang="en-US" sz="3600" b="1" dirty="0"/>
              <a:t>Questions:</a:t>
            </a:r>
          </a:p>
          <a:p>
            <a:pPr marL="0" indent="0">
              <a:buNone/>
            </a:pPr>
            <a:r>
              <a:rPr lang="en-US" sz="3600" b="1" dirty="0"/>
              <a:t>3a. How useful are Sources B and C for an enquiry into the extent of German recovery in the years 1924-29. Explain your answer using Sources B and C and your own knowledge of historical context.             </a:t>
            </a:r>
          </a:p>
          <a:p>
            <a:pPr marL="0" indent="0">
              <a:buNone/>
            </a:pPr>
            <a:r>
              <a:rPr lang="en-US" sz="3600" b="1" dirty="0"/>
              <a:t>     </a:t>
            </a:r>
            <a:endParaRPr lang="en-GB" sz="3600" dirty="0"/>
          </a:p>
          <a:p>
            <a:pPr marL="0" indent="0">
              <a:buNone/>
            </a:pPr>
            <a:r>
              <a:rPr lang="en-GB" sz="3600" b="1" dirty="0"/>
              <a:t>3b. Study Interpretation 1 and 2. They give different views about the extent of German recovery in the years 1924-29. What is the main difference between these views? Explain your answer, using details from both interpretations. (4 marks)</a:t>
            </a:r>
          </a:p>
          <a:p>
            <a:pPr marL="0" indent="0">
              <a:buNone/>
            </a:pPr>
            <a:endParaRPr lang="en-GB" sz="3600" dirty="0"/>
          </a:p>
          <a:p>
            <a:pPr marL="0" indent="0">
              <a:buNone/>
            </a:pPr>
            <a:r>
              <a:rPr lang="en-GB" sz="3600" b="1" dirty="0"/>
              <a:t>3c. Suggest one reason why Interpretations 1 and 2 give different views about the extent of German recovery in the years 1924-29. You may use the Sources B and C to help explain your answer. (4 marks)</a:t>
            </a:r>
          </a:p>
          <a:p>
            <a:pPr marL="0" indent="0">
              <a:buNone/>
            </a:pPr>
            <a:endParaRPr lang="en-GB" sz="3600" dirty="0"/>
          </a:p>
          <a:p>
            <a:pPr marL="0" indent="0">
              <a:buNone/>
            </a:pPr>
            <a:r>
              <a:rPr lang="en-GB" sz="3600" b="1" dirty="0"/>
              <a:t>3d. How far do you agree with Interpretation 2 about the extent of German recovery in the years 1924-29? Explain your answer, using both interpretations and your knowledge of the historical context. (16+4 SPAG marks)</a:t>
            </a:r>
            <a:endParaRPr lang="en-GB" sz="3600" dirty="0"/>
          </a:p>
          <a:p>
            <a:pPr marL="0" indent="0">
              <a:buNone/>
            </a:pPr>
            <a:r>
              <a:rPr lang="en-GB" dirty="0"/>
              <a:t> </a:t>
            </a:r>
          </a:p>
          <a:p>
            <a:endParaRPr lang="en-GB" dirty="0"/>
          </a:p>
        </p:txBody>
      </p:sp>
      <p:sp>
        <p:nvSpPr>
          <p:cNvPr id="7" name="Content Placeholder 2">
            <a:extLst>
              <a:ext uri="{FF2B5EF4-FFF2-40B4-BE49-F238E27FC236}">
                <a16:creationId xmlns:a16="http://schemas.microsoft.com/office/drawing/2014/main" id="{21B4B077-0B05-446E-813C-095CB07B8076}"/>
              </a:ext>
            </a:extLst>
          </p:cNvPr>
          <p:cNvSpPr>
            <a:spLocks noGrp="1"/>
          </p:cNvSpPr>
          <p:nvPr/>
        </p:nvSpPr>
        <p:spPr>
          <a:xfrm>
            <a:off x="214379" y="472966"/>
            <a:ext cx="3738154" cy="3227037"/>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b="1" i="0" u="none" strike="noStrike" kern="1200" cap="none" spc="0" normalizeH="0" baseline="0" noProof="0" dirty="0">
                <a:ln>
                  <a:noFill/>
                </a:ln>
                <a:solidFill>
                  <a:srgbClr val="00B050"/>
                </a:solidFill>
                <a:effectLst/>
                <a:uLnTx/>
                <a:uFillTx/>
                <a:latin typeface="Calibri" panose="020F0502020204030204"/>
                <a:ea typeface="Calibri" panose="020F0502020204030204" pitchFamily="34" charset="0"/>
                <a:cs typeface="Times New Roman" panose="02020603050405020304" pitchFamily="18" charset="0"/>
              </a:rPr>
              <a:t>Source B From a speech by Stresemann, 1929</a:t>
            </a:r>
            <a:endParaRPr kumimoji="0" lang="en-GB" sz="1600" b="0" i="0" u="none" strike="noStrike" kern="1200" cap="none" spc="0" normalizeH="0" baseline="0" noProof="0" dirty="0">
              <a:ln>
                <a:noFill/>
              </a:ln>
              <a:solidFill>
                <a:srgbClr val="00B050"/>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670"/>
              </a:spcBef>
              <a:spcAft>
                <a:spcPts val="0"/>
              </a:spcAft>
              <a:buClrTx/>
              <a:buSzTx/>
              <a:buFontTx/>
              <a:buNone/>
              <a:tabLst/>
              <a:defRPr/>
            </a:pPr>
            <a:r>
              <a:rPr kumimoji="0" lang="en-GB"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The economic position is only flourishing on the surface. Germany is in fact dancing on a volcano. If the short term loans are called in by America, a large selection of our economy would collapse.</a:t>
            </a:r>
            <a:endParaRPr kumimoji="0" lang="en-GB"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8" name="Content Placeholder 3">
            <a:extLst>
              <a:ext uri="{FF2B5EF4-FFF2-40B4-BE49-F238E27FC236}">
                <a16:creationId xmlns:a16="http://schemas.microsoft.com/office/drawing/2014/main" id="{423542C4-E5CE-4AC5-87F0-61C808A63A83}"/>
              </a:ext>
            </a:extLst>
          </p:cNvPr>
          <p:cNvSpPr>
            <a:spLocks noGrp="1"/>
          </p:cNvSpPr>
          <p:nvPr/>
        </p:nvSpPr>
        <p:spPr>
          <a:xfrm>
            <a:off x="3983398" y="472967"/>
            <a:ext cx="4050677" cy="3250310"/>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sz="1600" b="1" i="0" u="none" strike="noStrike" kern="1200" cap="none" spc="0" normalizeH="0" baseline="0" noProof="0" dirty="0">
                <a:ln>
                  <a:noFill/>
                </a:ln>
                <a:solidFill>
                  <a:srgbClr val="00B050"/>
                </a:solidFill>
                <a:effectLst/>
                <a:uLnTx/>
                <a:uFillTx/>
                <a:latin typeface="Calibri" panose="020F0502020204030204"/>
                <a:ea typeface="Calibri" panose="020F0502020204030204" pitchFamily="34" charset="0"/>
                <a:cs typeface="Times New Roman" panose="02020603050405020304" pitchFamily="18" charset="0"/>
              </a:rPr>
              <a:t>Source C From a German journalist, written in 1930</a:t>
            </a:r>
            <a:endParaRPr kumimoji="0" lang="en-GB" sz="1400" b="0" i="0" u="none" strike="noStrike" kern="1200" cap="none" spc="0" normalizeH="0" baseline="0" noProof="0" dirty="0">
              <a:ln>
                <a:noFill/>
              </a:ln>
              <a:solidFill>
                <a:srgbClr val="00B050"/>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670"/>
              </a:spcBef>
              <a:spcAft>
                <a:spcPts val="0"/>
              </a:spcAft>
              <a:buClrTx/>
              <a:buSzTx/>
              <a:buFontTx/>
              <a:buNone/>
              <a:tabLst/>
              <a:defRPr/>
            </a:pPr>
            <a:r>
              <a:rPr kumimoji="0" lang="en-GB" sz="16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In comparison with what we expected after Versailles, Germany has raised herself up to shoulder the terrific burden of this peace in a way we would never have thought possible. So that today after ten years we may say with certainty ‘Even so, it might have been worse.’ The stage of convalescence from Versailles is a very long road to go and we have</a:t>
            </a:r>
            <a:r>
              <a:rPr kumimoji="0" lang="en-GB" sz="36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 </a:t>
            </a:r>
            <a:r>
              <a:rPr kumimoji="0" lang="en-GB" sz="16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travelled it surprisingly quickly.</a:t>
            </a:r>
            <a:endParaRPr kumimoji="0" lang="en-GB" sz="16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9" name="Content Placeholder 2">
            <a:extLst>
              <a:ext uri="{FF2B5EF4-FFF2-40B4-BE49-F238E27FC236}">
                <a16:creationId xmlns:a16="http://schemas.microsoft.com/office/drawing/2014/main" id="{EA3496A5-E0C9-4D5D-8227-6964EDE8DCB0}"/>
              </a:ext>
            </a:extLst>
          </p:cNvPr>
          <p:cNvSpPr txBox="1">
            <a:spLocks/>
          </p:cNvSpPr>
          <p:nvPr/>
        </p:nvSpPr>
        <p:spPr>
          <a:xfrm>
            <a:off x="214379" y="3700004"/>
            <a:ext cx="7819695" cy="1479883"/>
          </a:xfrm>
          <a:prstGeom prst="rect">
            <a:avLst/>
          </a:prstGeom>
        </p:spPr>
        <p:style>
          <a:lnRef idx="2">
            <a:schemeClr val="dk1"/>
          </a:lnRef>
          <a:fillRef idx="1">
            <a:schemeClr val="lt1"/>
          </a:fillRef>
          <a:effectRef idx="0">
            <a:schemeClr val="dk1"/>
          </a:effectRef>
          <a:fontRef idx="minor">
            <a:schemeClr val="dk1"/>
          </a:fontRef>
        </p:style>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dk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dk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dk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dk1"/>
                </a:solidFill>
                <a:latin typeface="+mn-lt"/>
                <a:ea typeface="+mn-ea"/>
                <a:cs typeface="+mn-cs"/>
              </a:defRPr>
            </a:lvl9pPr>
          </a:lstStyle>
          <a:p>
            <a:pPr marL="0" indent="0">
              <a:buNone/>
            </a:pPr>
            <a:r>
              <a:rPr lang="en-GB" sz="1500" b="1" dirty="0">
                <a:solidFill>
                  <a:srgbClr val="FF0000"/>
                </a:solidFill>
              </a:rPr>
              <a:t>Interpretation 1 From Weimar and Nazi Germany, </a:t>
            </a:r>
            <a:r>
              <a:rPr lang="en-GB" sz="1500" b="1" dirty="0" err="1">
                <a:solidFill>
                  <a:srgbClr val="FF0000"/>
                </a:solidFill>
              </a:rPr>
              <a:t>F.Reynolds</a:t>
            </a:r>
            <a:r>
              <a:rPr lang="en-GB" sz="1500" b="1" dirty="0">
                <a:solidFill>
                  <a:srgbClr val="FF0000"/>
                </a:solidFill>
              </a:rPr>
              <a:t>, published in 1996</a:t>
            </a:r>
          </a:p>
          <a:p>
            <a:pPr marL="0" indent="0">
              <a:buNone/>
            </a:pPr>
            <a:r>
              <a:rPr lang="en-GB" sz="1600" b="1" dirty="0"/>
              <a:t>From 1924 to 1929 the Weimar Republic was much stronger than it had been just after the war. Led by Stresemann in the Reichstag, the different parties managed to work together. The extreme parties such as the Nazis gained fewer seats in the elections. The German people were better off and more contented. The Weimar Republic looked safe.</a:t>
            </a:r>
          </a:p>
        </p:txBody>
      </p:sp>
      <p:sp>
        <p:nvSpPr>
          <p:cNvPr id="10" name="TextBox 9">
            <a:extLst>
              <a:ext uri="{FF2B5EF4-FFF2-40B4-BE49-F238E27FC236}">
                <a16:creationId xmlns:a16="http://schemas.microsoft.com/office/drawing/2014/main" id="{BA1BDF4C-AE68-40EE-B7ED-414B4B38139C}"/>
              </a:ext>
            </a:extLst>
          </p:cNvPr>
          <p:cNvSpPr txBox="1"/>
          <p:nvPr/>
        </p:nvSpPr>
        <p:spPr>
          <a:xfrm>
            <a:off x="214380" y="5179888"/>
            <a:ext cx="7819694" cy="156966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marR="0" lvl="0" algn="l" defTabSz="914400" rtl="0" eaLnBrk="1" fontAlgn="auto" latinLnBrk="0" hangingPunct="1">
              <a:lnSpc>
                <a:spcPct val="100000"/>
              </a:lnSpc>
              <a:spcBef>
                <a:spcPts val="0"/>
              </a:spcBef>
              <a:spcAft>
                <a:spcPts val="0"/>
              </a:spcAft>
              <a:buClrTx/>
              <a:buSzTx/>
              <a:tabLst/>
              <a:defRPr/>
            </a:pPr>
            <a:r>
              <a:rPr kumimoji="0" lang="en-GB" sz="1600" b="1" i="0" u="none" strike="noStrike" kern="1200" cap="none" spc="0" normalizeH="0" baseline="0" noProof="0" dirty="0">
                <a:ln>
                  <a:noFill/>
                </a:ln>
                <a:solidFill>
                  <a:srgbClr val="FF0000"/>
                </a:solidFill>
                <a:effectLst/>
                <a:uLnTx/>
                <a:uFillTx/>
                <a:latin typeface="Calibri" panose="020F0502020204030204"/>
                <a:ea typeface="+mn-ea"/>
                <a:cs typeface="+mn-cs"/>
              </a:rPr>
              <a:t>Interpretation 2 From Weimar and Nazi Germany, </a:t>
            </a:r>
            <a:r>
              <a:rPr kumimoji="0" lang="en-GB" sz="1600" b="1" i="0" u="none" strike="noStrike" kern="1200" cap="none" spc="0" normalizeH="0" baseline="0" noProof="0" dirty="0" err="1">
                <a:ln>
                  <a:noFill/>
                </a:ln>
                <a:solidFill>
                  <a:srgbClr val="FF0000"/>
                </a:solidFill>
                <a:effectLst/>
                <a:uLnTx/>
                <a:uFillTx/>
                <a:latin typeface="Calibri" panose="020F0502020204030204"/>
                <a:ea typeface="+mn-ea"/>
                <a:cs typeface="+mn-cs"/>
              </a:rPr>
              <a:t>E.Wimlott,published</a:t>
            </a:r>
            <a:r>
              <a:rPr kumimoji="0" lang="en-GB" sz="1600" b="1" i="0" u="none" strike="noStrike" kern="1200" cap="none" spc="0" normalizeH="0" baseline="0" noProof="0" dirty="0">
                <a:ln>
                  <a:noFill/>
                </a:ln>
                <a:solidFill>
                  <a:srgbClr val="FF0000"/>
                </a:solidFill>
                <a:effectLst/>
                <a:uLnTx/>
                <a:uFillTx/>
                <a:latin typeface="Calibri" panose="020F0502020204030204"/>
                <a:ea typeface="+mn-ea"/>
                <a:cs typeface="+mn-cs"/>
              </a:rPr>
              <a:t> in 1997</a:t>
            </a:r>
          </a:p>
          <a:p>
            <a:pPr marR="0" lvl="0" algn="l" defTabSz="914400" rtl="0" eaLnBrk="1" fontAlgn="auto" latinLnBrk="0" hangingPunct="1">
              <a:lnSpc>
                <a:spcPct val="100000"/>
              </a:lnSpc>
              <a:spcBef>
                <a:spcPts val="0"/>
              </a:spcBef>
              <a:spcAft>
                <a:spcPts val="0"/>
              </a:spcAft>
              <a:buClrTx/>
              <a:buSzTx/>
              <a:tabLst/>
              <a:defRPr/>
            </a:pPr>
            <a:r>
              <a:rPr kumimoji="0" lang="en-GB" sz="1600" b="1" i="0" u="none" strike="noStrike" kern="1200" cap="none" spc="0" normalizeH="0" baseline="0" noProof="0" dirty="0">
                <a:ln>
                  <a:noFill/>
                </a:ln>
                <a:solidFill>
                  <a:prstClr val="black"/>
                </a:solidFill>
                <a:effectLst/>
                <a:uLnTx/>
                <a:uFillTx/>
                <a:latin typeface="Calibri" panose="020F0502020204030204"/>
                <a:ea typeface="+mn-ea"/>
                <a:cs typeface="+mn-cs"/>
              </a:rPr>
              <a:t>German prosperity was built on quicksand foundations. The Weimar economy was dependent upon high- interest American loans, which usually had to be repaid or renewed within 3 months. In times of depression, US money lenders could demand rapid repayment. Moreover, unemployment never fell below 1.3 million. Although big business grew in the 1920s, small firms struggled and many went bankrupt.</a:t>
            </a:r>
          </a:p>
        </p:txBody>
      </p:sp>
      <p:sp>
        <p:nvSpPr>
          <p:cNvPr id="2" name="TextBox 1">
            <a:extLst>
              <a:ext uri="{FF2B5EF4-FFF2-40B4-BE49-F238E27FC236}">
                <a16:creationId xmlns:a16="http://schemas.microsoft.com/office/drawing/2014/main" id="{C23F2831-0615-4AFF-954A-63B341D2DE2B}"/>
              </a:ext>
            </a:extLst>
          </p:cNvPr>
          <p:cNvSpPr txBox="1"/>
          <p:nvPr/>
        </p:nvSpPr>
        <p:spPr>
          <a:xfrm>
            <a:off x="214379" y="72856"/>
            <a:ext cx="7819694" cy="400110"/>
          </a:xfrm>
          <a:prstGeom prst="rect">
            <a:avLst/>
          </a:prstGeom>
          <a:solidFill>
            <a:schemeClr val="bg1">
              <a:lumMod val="85000"/>
            </a:schemeClr>
          </a:solidFill>
          <a:ln>
            <a:solidFill>
              <a:schemeClr val="tx1"/>
            </a:solidFill>
          </a:ln>
        </p:spPr>
        <p:txBody>
          <a:bodyPr wrap="square" rtlCol="0">
            <a:spAutoFit/>
          </a:bodyPr>
          <a:lstStyle/>
          <a:p>
            <a:r>
              <a:rPr lang="en-GB" sz="2000" b="1" dirty="0"/>
              <a:t>Exam Practice</a:t>
            </a:r>
          </a:p>
        </p:txBody>
      </p:sp>
    </p:spTree>
    <p:extLst>
      <p:ext uri="{BB962C8B-B14F-4D97-AF65-F5344CB8AC3E}">
        <p14:creationId xmlns:p14="http://schemas.microsoft.com/office/powerpoint/2010/main" val="22360172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7367">
            <a:extLst>
              <a:ext uri="{FF2B5EF4-FFF2-40B4-BE49-F238E27FC236}">
                <a16:creationId xmlns:a16="http://schemas.microsoft.com/office/drawing/2014/main" id="{9ECAAFC3-FD0D-4660-8758-77ABE79E1CFF}"/>
              </a:ext>
            </a:extLst>
          </p:cNvPr>
          <p:cNvSpPr txBox="1"/>
          <p:nvPr/>
        </p:nvSpPr>
        <p:spPr>
          <a:xfrm>
            <a:off x="87288" y="207148"/>
            <a:ext cx="7590997" cy="2406300"/>
          </a:xfrm>
          <a:prstGeom prst="rect">
            <a:avLst/>
          </a:prstGeom>
          <a:solidFill>
            <a:schemeClr val="accent1">
              <a:lumMod val="40000"/>
              <a:lumOff val="60000"/>
            </a:scheme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nSpc>
                <a:spcPct val="107000"/>
              </a:lnSpc>
              <a:spcAft>
                <a:spcPts val="800"/>
              </a:spcAft>
              <a:tabLst>
                <a:tab pos="2451735" algn="l"/>
              </a:tabLst>
            </a:pPr>
            <a:r>
              <a:rPr lang="en-GB" sz="1400" b="1" u="sng" dirty="0">
                <a:effectLst/>
                <a:latin typeface="Calibri" panose="020F0502020204030204" pitchFamily="34" charset="0"/>
                <a:ea typeface="Calibri" panose="020F0502020204030204" pitchFamily="34" charset="0"/>
                <a:cs typeface="Times New Roman" panose="02020603050405020304" pitchFamily="18" charset="0"/>
              </a:rPr>
              <a:t>Paper 3, Section B: 3a - 15 minutes </a:t>
            </a:r>
            <a:r>
              <a:rPr lang="en-GB" sz="1200" b="1" dirty="0">
                <a:effectLst/>
                <a:latin typeface="Calibri" panose="020F0502020204030204" pitchFamily="34" charset="0"/>
                <a:ea typeface="Calibri" panose="020F0502020204030204" pitchFamily="34" charset="0"/>
                <a:cs typeface="Times New Roman" panose="02020603050405020304" pitchFamily="18" charset="0"/>
              </a:rPr>
              <a:t>How useful are Sources B and C for an enquiry into…. (8 marks)</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US" sz="1400" dirty="0">
                <a:effectLst/>
                <a:latin typeface="Calibri" panose="020F0502020204030204" pitchFamily="34" charset="0"/>
                <a:ea typeface="Calibri" panose="020F0502020204030204" pitchFamily="34" charset="0"/>
                <a:cs typeface="Times New Roman" panose="02020603050405020304" pitchFamily="18" charset="0"/>
              </a:rPr>
              <a:t>Source B is useful because it suggests …This is supported by my contextual knowledge…. (x3) (quote, explain, own knowledge x3)</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US" sz="1400" dirty="0">
                <a:effectLst/>
                <a:latin typeface="Calibri" panose="020F0502020204030204" pitchFamily="34" charset="0"/>
                <a:ea typeface="Calibri" panose="020F0502020204030204" pitchFamily="34" charset="0"/>
                <a:cs typeface="Times New Roman" panose="02020603050405020304" pitchFamily="18" charset="0"/>
              </a:rPr>
              <a:t>Moreover Source B is also useful because… and less useful because (Nature, Origin, Purpose- take each one in turn)    This is supported by (my contextual knowledge)….</a:t>
            </a:r>
          </a:p>
          <a:p>
            <a:pPr>
              <a:lnSpc>
                <a:spcPct val="107000"/>
              </a:lnSpc>
              <a:spcAft>
                <a:spcPts val="800"/>
              </a:spcAft>
              <a:tabLst>
                <a:tab pos="2451735" algn="l"/>
              </a:tabLst>
            </a:pPr>
            <a:r>
              <a:rPr lang="en-US" sz="1400" b="1" dirty="0">
                <a:latin typeface="Calibri" panose="020F0502020204030204" pitchFamily="34" charset="0"/>
                <a:ea typeface="Calibri" panose="020F0502020204030204" pitchFamily="34" charset="0"/>
                <a:cs typeface="Times New Roman" panose="02020603050405020304" pitchFamily="18" charset="0"/>
              </a:rPr>
              <a:t>Brief conclusion/judgement on the usefulness of the source with regards to the question</a:t>
            </a:r>
          </a:p>
          <a:p>
            <a:pPr>
              <a:lnSpc>
                <a:spcPct val="107000"/>
              </a:lnSpc>
              <a:spcAft>
                <a:spcPts val="800"/>
              </a:spcAft>
              <a:tabLst>
                <a:tab pos="2451735" algn="l"/>
              </a:tabLst>
            </a:pPr>
            <a:r>
              <a:rPr lang="en-GB" sz="1200" b="1" dirty="0">
                <a:latin typeface="Calibri" panose="020F0502020204030204" pitchFamily="34" charset="0"/>
                <a:ea typeface="Calibri" panose="020F0502020204030204" pitchFamily="34" charset="0"/>
                <a:cs typeface="Times New Roman" panose="02020603050405020304" pitchFamily="18" charset="0"/>
              </a:rPr>
              <a:t>Overall, I think Source __ is very useful/ quite useful/ not very useful because…</a:t>
            </a:r>
            <a:endParaRPr lang="en-GB" sz="1200" b="1"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REPEAT FOR SOURCE</a:t>
            </a:r>
            <a:r>
              <a:rPr lang="en-GB" sz="1400" b="1" dirty="0">
                <a:effectLst/>
                <a:latin typeface="Calibri" panose="020F0502020204030204" pitchFamily="34" charset="0"/>
                <a:ea typeface="Calibri" panose="020F0502020204030204" pitchFamily="34" charset="0"/>
                <a:cs typeface="Times New Roman" panose="02020603050405020304" pitchFamily="18" charset="0"/>
              </a:rPr>
              <a:t> C</a:t>
            </a:r>
          </a:p>
        </p:txBody>
      </p:sp>
      <p:sp>
        <p:nvSpPr>
          <p:cNvPr id="5" name="Text Box 50206">
            <a:extLst>
              <a:ext uri="{FF2B5EF4-FFF2-40B4-BE49-F238E27FC236}">
                <a16:creationId xmlns:a16="http://schemas.microsoft.com/office/drawing/2014/main" id="{1139556C-CBEA-4821-B175-6FA037040C29}"/>
              </a:ext>
            </a:extLst>
          </p:cNvPr>
          <p:cNvSpPr txBox="1"/>
          <p:nvPr/>
        </p:nvSpPr>
        <p:spPr>
          <a:xfrm>
            <a:off x="87288" y="2587743"/>
            <a:ext cx="7590998" cy="2036455"/>
          </a:xfrm>
          <a:prstGeom prst="rect">
            <a:avLst/>
          </a:prstGeom>
          <a:solidFill>
            <a:schemeClr val="accent6">
              <a:lumMod val="40000"/>
              <a:lumOff val="60000"/>
            </a:scheme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pPr>
              <a:lnSpc>
                <a:spcPct val="107000"/>
              </a:lnSpc>
              <a:spcAft>
                <a:spcPts val="800"/>
              </a:spcAft>
              <a:tabLst>
                <a:tab pos="2451735" algn="l"/>
              </a:tabLst>
            </a:pPr>
            <a:r>
              <a:rPr lang="en-GB" sz="1600" b="1" u="sng" dirty="0">
                <a:effectLst/>
                <a:latin typeface="Calibri" panose="020F0502020204030204" pitchFamily="34" charset="0"/>
                <a:ea typeface="Calibri" panose="020F0502020204030204" pitchFamily="34" charset="0"/>
                <a:cs typeface="Times New Roman" panose="02020603050405020304" pitchFamily="18" charset="0"/>
              </a:rPr>
              <a:t>Paper 3, Section B: Q3b - 5 minutes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1175385" algn="l"/>
              </a:tabLst>
            </a:pPr>
            <a:r>
              <a:rPr lang="en-GB" sz="1400" b="1" dirty="0">
                <a:effectLst/>
                <a:latin typeface="Calibri" panose="020F0502020204030204" pitchFamily="34" charset="0"/>
                <a:ea typeface="Calibri" panose="020F0502020204030204" pitchFamily="34" charset="0"/>
                <a:cs typeface="Times New Roman" panose="02020603050405020304" pitchFamily="18" charset="0"/>
              </a:rPr>
              <a:t>Study Interpretations 1 and 2. They give different views about …How are the views of the 2 interpretations different? (4 marks)</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1175385" algn="l"/>
              </a:tabLst>
            </a:pPr>
            <a:r>
              <a:rPr lang="en-GB" sz="1400" dirty="0">
                <a:effectLst/>
                <a:latin typeface="Calibri" panose="020F0502020204030204" pitchFamily="34" charset="0"/>
                <a:ea typeface="Calibri" panose="020F0502020204030204" pitchFamily="34" charset="0"/>
                <a:cs typeface="Times New Roman" panose="02020603050405020304" pitchFamily="18" charset="0"/>
              </a:rPr>
              <a:t>The main difference is that Interpretation 1 says…. The part of the interpretation to support this is.… This means that…</a:t>
            </a:r>
          </a:p>
          <a:p>
            <a:pPr>
              <a:lnSpc>
                <a:spcPct val="107000"/>
              </a:lnSpc>
              <a:spcAft>
                <a:spcPts val="800"/>
              </a:spcAft>
              <a:tabLst>
                <a:tab pos="1175385" algn="l"/>
              </a:tabLst>
            </a:pPr>
            <a:r>
              <a:rPr lang="en-GB" sz="1400" dirty="0">
                <a:effectLst/>
                <a:latin typeface="Calibri" panose="020F0502020204030204" pitchFamily="34" charset="0"/>
                <a:ea typeface="Calibri" panose="020F0502020204030204" pitchFamily="34" charset="0"/>
                <a:cs typeface="Times New Roman" panose="02020603050405020304" pitchFamily="18" charset="0"/>
              </a:rPr>
              <a:t>Whereas, interpretation 2 says…. The part of the interpretation that supports this is…. This means that…</a:t>
            </a:r>
          </a:p>
        </p:txBody>
      </p:sp>
      <p:sp>
        <p:nvSpPr>
          <p:cNvPr id="6" name="Text Box 50207">
            <a:extLst>
              <a:ext uri="{FF2B5EF4-FFF2-40B4-BE49-F238E27FC236}">
                <a16:creationId xmlns:a16="http://schemas.microsoft.com/office/drawing/2014/main" id="{A60E1B52-0F7D-4285-A66E-CB1C7C4A34CA}"/>
              </a:ext>
            </a:extLst>
          </p:cNvPr>
          <p:cNvSpPr txBox="1"/>
          <p:nvPr/>
        </p:nvSpPr>
        <p:spPr>
          <a:xfrm>
            <a:off x="87289" y="4544764"/>
            <a:ext cx="7590998" cy="2005229"/>
          </a:xfrm>
          <a:prstGeom prst="rect">
            <a:avLst/>
          </a:prstGeom>
          <a:solidFill>
            <a:schemeClr val="accent4">
              <a:lumMod val="40000"/>
              <a:lumOff val="60000"/>
            </a:schemeClr>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nSpc>
                <a:spcPct val="107000"/>
              </a:lnSpc>
              <a:spcAft>
                <a:spcPts val="800"/>
              </a:spcAft>
              <a:tabLst>
                <a:tab pos="2451735" algn="l"/>
              </a:tabLst>
            </a:pPr>
            <a:r>
              <a:rPr lang="en-GB" sz="1400" b="1" u="sng" dirty="0">
                <a:effectLst/>
                <a:ea typeface="Calibri" panose="020F0502020204030204" pitchFamily="34" charset="0"/>
                <a:cs typeface="Times New Roman" panose="02020603050405020304" pitchFamily="18" charset="0"/>
              </a:rPr>
              <a:t>Paper 3, Section B: Q3c - 5 minutes</a:t>
            </a:r>
            <a:endParaRPr lang="en-GB" sz="1200" dirty="0">
              <a:effectLst/>
              <a:ea typeface="Calibri" panose="020F0502020204030204" pitchFamily="34" charset="0"/>
              <a:cs typeface="Times New Roman" panose="02020603050405020304" pitchFamily="18" charset="0"/>
            </a:endParaRPr>
          </a:p>
          <a:p>
            <a:pPr>
              <a:lnSpc>
                <a:spcPct val="107000"/>
              </a:lnSpc>
              <a:spcAft>
                <a:spcPts val="800"/>
              </a:spcAft>
              <a:tabLst>
                <a:tab pos="1175385" algn="l"/>
              </a:tabLst>
            </a:pPr>
            <a:r>
              <a:rPr lang="en-GB" sz="1200" dirty="0">
                <a:effectLst/>
                <a:ea typeface="Calibri" panose="020F0502020204030204" pitchFamily="34" charset="0"/>
                <a:cs typeface="Times New Roman" panose="02020603050405020304" pitchFamily="18" charset="0"/>
              </a:rPr>
              <a:t> </a:t>
            </a:r>
            <a:r>
              <a:rPr lang="en-GB" sz="1200" b="1" dirty="0">
                <a:effectLst/>
                <a:ea typeface="Calibri" panose="020F0502020204030204" pitchFamily="34" charset="0"/>
                <a:cs typeface="Times New Roman" panose="02020603050405020304" pitchFamily="18" charset="0"/>
              </a:rPr>
              <a:t>Why do Interpretations 1 and 2 give different views about... Use the interpretations and sources to help you answer the question (4 marks)</a:t>
            </a:r>
            <a:endParaRPr lang="en-GB" sz="1200" dirty="0">
              <a:effectLst/>
              <a:ea typeface="Calibri" panose="020F0502020204030204" pitchFamily="34" charset="0"/>
              <a:cs typeface="Times New Roman" panose="02020603050405020304" pitchFamily="18" charset="0"/>
            </a:endParaRPr>
          </a:p>
          <a:p>
            <a:pPr>
              <a:lnSpc>
                <a:spcPct val="107000"/>
              </a:lnSpc>
              <a:spcAft>
                <a:spcPts val="800"/>
              </a:spcAft>
              <a:tabLst>
                <a:tab pos="1175385" algn="l"/>
              </a:tabLst>
            </a:pPr>
            <a:r>
              <a:rPr lang="en-GB" sz="1200" dirty="0">
                <a:effectLst/>
                <a:ea typeface="Calibri" panose="020F0502020204030204" pitchFamily="34" charset="0"/>
                <a:cs typeface="Times New Roman" panose="02020603050405020304" pitchFamily="18" charset="0"/>
              </a:rPr>
              <a:t>The reason the 2 interpretations give different views is because they give weight to different sources. For example Interpretation 1 gives more weight to Source _____ The source and the interpretation agree about…. This means/suggests….</a:t>
            </a:r>
          </a:p>
          <a:p>
            <a:pPr>
              <a:lnSpc>
                <a:spcPct val="107000"/>
              </a:lnSpc>
              <a:spcAft>
                <a:spcPts val="800"/>
              </a:spcAft>
              <a:tabLst>
                <a:tab pos="1175385" algn="l"/>
              </a:tabLst>
            </a:pPr>
            <a:r>
              <a:rPr lang="en-GB" sz="1200" dirty="0">
                <a:effectLst/>
                <a:ea typeface="Calibri" panose="020F0502020204030204" pitchFamily="34" charset="0"/>
                <a:cs typeface="Times New Roman" panose="02020603050405020304" pitchFamily="18" charset="0"/>
              </a:rPr>
              <a:t>Whereas, Interpretation 2 gives more weight to Source _____ The source and the interpretation agree about…. This means/suggests….</a:t>
            </a:r>
          </a:p>
        </p:txBody>
      </p:sp>
      <p:sp>
        <p:nvSpPr>
          <p:cNvPr id="7" name="Text Box 23552">
            <a:extLst>
              <a:ext uri="{FF2B5EF4-FFF2-40B4-BE49-F238E27FC236}">
                <a16:creationId xmlns:a16="http://schemas.microsoft.com/office/drawing/2014/main" id="{9819B242-14B5-416C-8EDF-82C7979EB2D7}"/>
              </a:ext>
            </a:extLst>
          </p:cNvPr>
          <p:cNvSpPr txBox="1"/>
          <p:nvPr/>
        </p:nvSpPr>
        <p:spPr>
          <a:xfrm>
            <a:off x="7852865" y="59424"/>
            <a:ext cx="4251846" cy="6678751"/>
          </a:xfrm>
          <a:prstGeom prst="rect">
            <a:avLst/>
          </a:prstGeom>
          <a:solidFill>
            <a:schemeClr val="bg1">
              <a:lumMod val="85000"/>
            </a:schemeClr>
          </a:solidFill>
          <a:ln w="6350">
            <a:solidFill>
              <a:prstClr val="black"/>
            </a:solidFill>
          </a:ln>
          <a:effectLst/>
        </p:spPr>
        <p:txBody>
          <a:bodyPr rot="0" spcFirstLastPara="0" vert="horz" wrap="square" lIns="91440" tIns="45720" rIns="91440" bIns="45720" numCol="1" spcCol="0" rtlCol="0" fromWordArt="0" anchor="t" anchorCtr="0" forceAA="0" compatLnSpc="1">
            <a:prstTxWarp prst="textNoShape">
              <a:avLst/>
            </a:prstTxWarp>
            <a:spAutoFit/>
          </a:bodyPr>
          <a:lstStyle/>
          <a:p>
            <a:r>
              <a:rPr lang="en-GB" sz="1600" b="1" u="sng" dirty="0"/>
              <a:t>Question 3d - 30 minutes</a:t>
            </a:r>
            <a:endParaRPr lang="en-GB" sz="1600" dirty="0"/>
          </a:p>
          <a:p>
            <a:r>
              <a:rPr lang="en-GB" sz="1600" b="1" u="sng" dirty="0"/>
              <a:t>How far do you agree with Interpretation 1 about an aspect of  Germany? (16 marks + 4 SPAG marks)</a:t>
            </a:r>
            <a:endParaRPr lang="en-GB" sz="1600" dirty="0"/>
          </a:p>
          <a:p>
            <a:r>
              <a:rPr lang="en-GB" sz="1600" b="1" dirty="0"/>
              <a:t>Paragraph 1</a:t>
            </a:r>
            <a:r>
              <a:rPr lang="en-GB" sz="1600" dirty="0"/>
              <a:t>: Interpretation 1 supports the view that… </a:t>
            </a:r>
          </a:p>
          <a:p>
            <a:r>
              <a:rPr lang="en-GB" sz="1600"/>
              <a:t>The interpretation says </a:t>
            </a:r>
            <a:r>
              <a:rPr lang="en-GB" sz="1600" dirty="0"/>
              <a:t>‘… ’. This means… From my own knowledge I know this to be true because… (Write this 2 or 3 times)</a:t>
            </a:r>
          </a:p>
          <a:p>
            <a:r>
              <a:rPr lang="en-GB" sz="1600" u="sng" dirty="0"/>
              <a:t>Bonus: Can you explain one quote you disagree with and why?</a:t>
            </a:r>
          </a:p>
          <a:p>
            <a:r>
              <a:rPr lang="en-GB" sz="1600" b="1" dirty="0"/>
              <a:t>Paragraph 2</a:t>
            </a:r>
            <a:r>
              <a:rPr lang="en-GB" sz="1600" dirty="0"/>
              <a:t>: On the other hand, Interpretation 2 challenges the view that…. </a:t>
            </a:r>
          </a:p>
          <a:p>
            <a:r>
              <a:rPr lang="en-GB" sz="1600" dirty="0"/>
              <a:t>The interpretation says ‘… ’. This means… From my own knowledge I know this to be true because… (Write this 2 or 3 times)</a:t>
            </a:r>
          </a:p>
          <a:p>
            <a:r>
              <a:rPr lang="en-GB" sz="1600" u="sng" dirty="0"/>
              <a:t>Bonus: Can you explain one quote you disagree with and why?</a:t>
            </a:r>
          </a:p>
          <a:p>
            <a:r>
              <a:rPr lang="en-GB" sz="1600" dirty="0"/>
              <a:t> </a:t>
            </a:r>
            <a:r>
              <a:rPr lang="en-GB" sz="1600" b="1" dirty="0"/>
              <a:t>Paragraph 3</a:t>
            </a:r>
            <a:r>
              <a:rPr lang="en-GB" sz="1600" dirty="0"/>
              <a:t>: Overall… In conclusion, I agree more with interpretation… because…</a:t>
            </a:r>
          </a:p>
          <a:p>
            <a:r>
              <a:rPr lang="en-GB" sz="1600" dirty="0"/>
              <a:t>On the other hand, I agree with interpretation … because….</a:t>
            </a:r>
          </a:p>
          <a:p>
            <a:r>
              <a:rPr lang="en-GB" sz="1600" dirty="0"/>
              <a:t>Nevertheless…. interpretation… is more convincing because…</a:t>
            </a:r>
          </a:p>
          <a:p>
            <a:r>
              <a:rPr lang="en-GB" sz="1600" dirty="0"/>
              <a:t> </a:t>
            </a:r>
            <a:r>
              <a:rPr lang="en-GB" sz="1600" b="1" dirty="0"/>
              <a:t>BE CONFIDENT/ASSERTIVE ABOUT THE ONE YOU AGREE WITH</a:t>
            </a:r>
            <a:endParaRPr lang="en-GB" sz="1600" dirty="0"/>
          </a:p>
        </p:txBody>
      </p:sp>
    </p:spTree>
    <p:extLst>
      <p:ext uri="{BB962C8B-B14F-4D97-AF65-F5344CB8AC3E}">
        <p14:creationId xmlns:p14="http://schemas.microsoft.com/office/powerpoint/2010/main" val="13689630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graphicFrame>
        <p:nvGraphicFramePr>
          <p:cNvPr id="4" name="Content Placeholder 3"/>
          <p:cNvGraphicFramePr>
            <a:graphicFrameLocks noGrp="1"/>
          </p:cNvGraphicFramePr>
          <p:nvPr>
            <p:ph idx="1"/>
          </p:nvPr>
        </p:nvGraphicFramePr>
        <p:xfrm>
          <a:off x="0" y="-1"/>
          <a:ext cx="12192001" cy="6853855"/>
        </p:xfrm>
        <a:graphic>
          <a:graphicData uri="http://schemas.openxmlformats.org/drawingml/2006/table">
            <a:tbl>
              <a:tblPr firstRow="1" firstCol="1" bandRow="1">
                <a:tableStyleId>{5C22544A-7EE6-4342-B048-85BDC9FD1C3A}</a:tableStyleId>
              </a:tblPr>
              <a:tblGrid>
                <a:gridCol w="3015572">
                  <a:extLst>
                    <a:ext uri="{9D8B030D-6E8A-4147-A177-3AD203B41FA5}">
                      <a16:colId xmlns:a16="http://schemas.microsoft.com/office/drawing/2014/main" val="20000"/>
                    </a:ext>
                  </a:extLst>
                </a:gridCol>
                <a:gridCol w="1180178">
                  <a:extLst>
                    <a:ext uri="{9D8B030D-6E8A-4147-A177-3AD203B41FA5}">
                      <a16:colId xmlns:a16="http://schemas.microsoft.com/office/drawing/2014/main" val="20001"/>
                    </a:ext>
                  </a:extLst>
                </a:gridCol>
                <a:gridCol w="4305129">
                  <a:extLst>
                    <a:ext uri="{9D8B030D-6E8A-4147-A177-3AD203B41FA5}">
                      <a16:colId xmlns:a16="http://schemas.microsoft.com/office/drawing/2014/main" val="20002"/>
                    </a:ext>
                  </a:extLst>
                </a:gridCol>
                <a:gridCol w="3691122">
                  <a:extLst>
                    <a:ext uri="{9D8B030D-6E8A-4147-A177-3AD203B41FA5}">
                      <a16:colId xmlns:a16="http://schemas.microsoft.com/office/drawing/2014/main" val="20003"/>
                    </a:ext>
                  </a:extLst>
                </a:gridCol>
              </a:tblGrid>
              <a:tr h="348244">
                <a:tc>
                  <a:txBody>
                    <a:bodyPr/>
                    <a:lstStyle/>
                    <a:p>
                      <a:pPr>
                        <a:lnSpc>
                          <a:spcPct val="107000"/>
                        </a:lnSpc>
                        <a:spcAft>
                          <a:spcPts val="0"/>
                        </a:spcAft>
                        <a:tabLst>
                          <a:tab pos="1104900" algn="l"/>
                        </a:tabLst>
                      </a:pPr>
                      <a:r>
                        <a:rPr lang="en-GB" sz="1100" dirty="0">
                          <a:effectLst/>
                        </a:rPr>
                        <a:t>Stresemann Policy  </a:t>
                      </a:r>
                      <a:endParaRPr lang="en-GB" sz="1100" dirty="0">
                        <a:solidFill>
                          <a:schemeClr val="tx1"/>
                        </a:solidFill>
                        <a:effectLst/>
                      </a:endParaRPr>
                    </a:p>
                    <a:p>
                      <a:pPr>
                        <a:lnSpc>
                          <a:spcPct val="107000"/>
                        </a:lnSpc>
                        <a:spcAft>
                          <a:spcPts val="0"/>
                        </a:spcAft>
                        <a:tabLst>
                          <a:tab pos="1104900" algn="l"/>
                        </a:tabLst>
                      </a:pPr>
                      <a:r>
                        <a:rPr lang="en-GB" sz="1100" dirty="0">
                          <a:effectLst/>
                        </a:rPr>
                        <a:t>p.23 booklet</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a:effectLst/>
                        </a:rPr>
                        <a:t>What problem was it solving?</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a:effectLst/>
                        </a:rPr>
                        <a:t>Good things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a:effectLst/>
                        </a:rPr>
                        <a:t>Bad things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extLst>
                  <a:ext uri="{0D108BD9-81ED-4DB2-BD59-A6C34878D82A}">
                    <a16:rowId xmlns:a16="http://schemas.microsoft.com/office/drawing/2014/main" val="10000"/>
                  </a:ext>
                </a:extLst>
              </a:tr>
              <a:tr h="949929">
                <a:tc>
                  <a:txBody>
                    <a:bodyPr/>
                    <a:lstStyle/>
                    <a:p>
                      <a:pPr>
                        <a:lnSpc>
                          <a:spcPct val="107000"/>
                        </a:lnSpc>
                        <a:spcAft>
                          <a:spcPts val="0"/>
                        </a:spcAft>
                        <a:tabLst>
                          <a:tab pos="1104900" algn="l"/>
                        </a:tabLst>
                      </a:pPr>
                      <a:r>
                        <a:rPr lang="en-GB" sz="1100" dirty="0" err="1">
                          <a:effectLst/>
                        </a:rPr>
                        <a:t>Rentenmark</a:t>
                      </a:r>
                      <a:r>
                        <a:rPr lang="en-GB" sz="1100" dirty="0">
                          <a:effectLst/>
                        </a:rPr>
                        <a:t> (1923) (renamed Reichsmark)– Stresemann helped create a new currency. The supply of the notes was limited, and it was backed by gold, industry and agricultural land.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The money had real value and people trusted it.</a:t>
                      </a:r>
                    </a:p>
                    <a:p>
                      <a:pPr>
                        <a:lnSpc>
                          <a:spcPct val="107000"/>
                        </a:lnSpc>
                        <a:spcAft>
                          <a:spcPts val="0"/>
                        </a:spcAft>
                        <a:tabLst>
                          <a:tab pos="1104900" algn="l"/>
                        </a:tabLst>
                      </a:pPr>
                      <a:r>
                        <a:rPr lang="en-GB" sz="1100" dirty="0">
                          <a:effectLst/>
                        </a:rPr>
                        <a:t>It stopped hyperinflation and prices began to go down. </a:t>
                      </a:r>
                    </a:p>
                    <a:p>
                      <a:pPr>
                        <a:lnSpc>
                          <a:spcPct val="107000"/>
                        </a:lnSpc>
                        <a:spcAft>
                          <a:spcPts val="0"/>
                        </a:spcAft>
                        <a:tabLst>
                          <a:tab pos="1104900" algn="l"/>
                        </a:tabLst>
                      </a:pPr>
                      <a:r>
                        <a:rPr lang="en-GB" sz="1100" dirty="0">
                          <a:effectLst/>
                        </a:rPr>
                        <a:t>People from abroad could trust it therefore they would invest in Germany. </a:t>
                      </a:r>
                    </a:p>
                    <a:p>
                      <a:pPr>
                        <a:lnSpc>
                          <a:spcPct val="107000"/>
                        </a:lnSpc>
                        <a:spcAft>
                          <a:spcPts val="0"/>
                        </a:spcAft>
                        <a:tabLst>
                          <a:tab pos="1104900" algn="l"/>
                        </a:tabLst>
                      </a:pPr>
                      <a:r>
                        <a:rPr lang="en-GB" sz="1100" dirty="0">
                          <a:effectLst/>
                        </a:rPr>
                        <a:t>It improved German business and employment rate went up.</a:t>
                      </a:r>
                    </a:p>
                    <a:p>
                      <a:pPr>
                        <a:lnSpc>
                          <a:spcPct val="107000"/>
                        </a:lnSpc>
                        <a:spcAft>
                          <a:spcPts val="0"/>
                        </a:spcAft>
                        <a:tabLst>
                          <a:tab pos="1104900" algn="l"/>
                        </a:tabLst>
                      </a:pPr>
                      <a:r>
                        <a:rPr lang="en-GB" sz="1100" dirty="0">
                          <a:effectLst/>
                        </a:rPr>
                        <a:t>Meant that French left the Ruhr</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a:effectLst/>
                        </a:rPr>
                        <a:t>The people who were affected by hyperinflation were never compensated. The Middle Classes in particular were angry as they lost the most. </a:t>
                      </a:r>
                    </a:p>
                    <a:p>
                      <a:pPr>
                        <a:lnSpc>
                          <a:spcPct val="107000"/>
                        </a:lnSpc>
                        <a:spcAft>
                          <a:spcPts val="0"/>
                        </a:spcAft>
                        <a:tabLst>
                          <a:tab pos="1104900" algn="l"/>
                        </a:tabLst>
                      </a:pPr>
                      <a:r>
                        <a:rPr lang="en-GB" sz="1100">
                          <a:effectLst/>
                        </a:rPr>
                        <a:t>The exchange rate was poor – 1,000,000,000 of the old money could be exchanged for 1 of the new Rentenmark.</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extLst>
                  <a:ext uri="{0D108BD9-81ED-4DB2-BD59-A6C34878D82A}">
                    <a16:rowId xmlns:a16="http://schemas.microsoft.com/office/drawing/2014/main" val="10001"/>
                  </a:ext>
                </a:extLst>
              </a:tr>
              <a:tr h="1412428">
                <a:tc>
                  <a:txBody>
                    <a:bodyPr/>
                    <a:lstStyle/>
                    <a:p>
                      <a:pPr>
                        <a:lnSpc>
                          <a:spcPct val="107000"/>
                        </a:lnSpc>
                        <a:spcAft>
                          <a:spcPts val="0"/>
                        </a:spcAft>
                        <a:tabLst>
                          <a:tab pos="1104900" algn="l"/>
                        </a:tabLst>
                      </a:pPr>
                      <a:r>
                        <a:rPr lang="en-GB" sz="1100" dirty="0">
                          <a:effectLst/>
                        </a:rPr>
                        <a:t>Dawes Plan (1924) – This was a way to make sure reparations could be paid. Reparations were reduced to £50 million per year and US banks agreed to give Germany a 800 million marks loan, paid in instalments between 1924-1930.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This allowed Germany to pay the reparations, making sure there was no repeat of the Occupation of the Ruhr. </a:t>
                      </a:r>
                    </a:p>
                    <a:p>
                      <a:pPr>
                        <a:lnSpc>
                          <a:spcPct val="107000"/>
                        </a:lnSpc>
                        <a:spcAft>
                          <a:spcPts val="0"/>
                        </a:spcAft>
                        <a:tabLst>
                          <a:tab pos="1104900" algn="l"/>
                        </a:tabLst>
                      </a:pPr>
                      <a:r>
                        <a:rPr lang="en-GB" sz="1100" dirty="0">
                          <a:effectLst/>
                        </a:rPr>
                        <a:t>Working and Middle Class benefitted as the Industrial output doubled from 1923-28. </a:t>
                      </a:r>
                    </a:p>
                    <a:p>
                      <a:pPr>
                        <a:lnSpc>
                          <a:spcPct val="107000"/>
                        </a:lnSpc>
                        <a:spcAft>
                          <a:spcPts val="0"/>
                        </a:spcAft>
                        <a:tabLst>
                          <a:tab pos="1104900" algn="l"/>
                        </a:tabLst>
                      </a:pPr>
                      <a:r>
                        <a:rPr lang="en-GB" sz="1100" dirty="0">
                          <a:effectLst/>
                        </a:rPr>
                        <a:t>Employment, trade and income from taxation increased. </a:t>
                      </a:r>
                    </a:p>
                    <a:p>
                      <a:pPr>
                        <a:lnSpc>
                          <a:spcPct val="107000"/>
                        </a:lnSpc>
                        <a:spcAft>
                          <a:spcPts val="0"/>
                        </a:spcAft>
                        <a:tabLst>
                          <a:tab pos="1104900" algn="l"/>
                        </a:tabLst>
                      </a:pPr>
                      <a:r>
                        <a:rPr lang="en-GB" sz="1100" dirty="0">
                          <a:effectLst/>
                        </a:rPr>
                        <a:t>Improved housing, hospitals, schools and roads.</a:t>
                      </a:r>
                    </a:p>
                    <a:p>
                      <a:pPr>
                        <a:lnSpc>
                          <a:spcPct val="107000"/>
                        </a:lnSpc>
                        <a:spcAft>
                          <a:spcPts val="0"/>
                        </a:spcAft>
                        <a:tabLst>
                          <a:tab pos="1104900" algn="l"/>
                        </a:tabLst>
                      </a:pPr>
                      <a:r>
                        <a:rPr lang="en-GB" sz="1100" dirty="0">
                          <a:effectLst/>
                        </a:rPr>
                        <a:t>Loans to private firms to set up factories.</a:t>
                      </a:r>
                    </a:p>
                    <a:p>
                      <a:pPr>
                        <a:lnSpc>
                          <a:spcPct val="107000"/>
                        </a:lnSpc>
                        <a:spcAft>
                          <a:spcPts val="0"/>
                        </a:spcAft>
                        <a:tabLst>
                          <a:tab pos="1104900" algn="l"/>
                        </a:tabLst>
                      </a:pPr>
                      <a:r>
                        <a:rPr lang="en-GB" sz="1100" dirty="0">
                          <a:effectLst/>
                          <a:latin typeface="Calibri" panose="020F0502020204030204" pitchFamily="34" charset="0"/>
                          <a:ea typeface="Calibri" panose="020F0502020204030204" pitchFamily="34" charset="0"/>
                          <a:cs typeface="Times New Roman" panose="02020603050405020304" pitchFamily="18" charset="0"/>
                        </a:rPr>
                        <a:t>Industry grew 1924-29 by 40%</a:t>
                      </a:r>
                    </a:p>
                    <a:p>
                      <a:pPr>
                        <a:lnSpc>
                          <a:spcPct val="107000"/>
                        </a:lnSpc>
                        <a:spcAft>
                          <a:spcPts val="0"/>
                        </a:spcAft>
                        <a:tabLst>
                          <a:tab pos="1104900" algn="l"/>
                        </a:tabLst>
                      </a:pPr>
                      <a:r>
                        <a:rPr lang="en-GB" sz="1100">
                          <a:effectLst/>
                          <a:latin typeface="Calibri" panose="020F0502020204030204" pitchFamily="34" charset="0"/>
                          <a:ea typeface="Calibri" panose="020F0502020204030204" pitchFamily="34" charset="0"/>
                          <a:cs typeface="Times New Roman" panose="02020603050405020304" pitchFamily="18" charset="0"/>
                        </a:rPr>
                        <a:t>Wages increased but working hours didn’t = happy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Extreme political parties were furious that Germany had again agreed to pay reparations. 2</a:t>
                      </a:r>
                      <a:r>
                        <a:rPr lang="en-GB" sz="1100" baseline="30000" dirty="0">
                          <a:effectLst/>
                        </a:rPr>
                        <a:t>nd</a:t>
                      </a:r>
                      <a:r>
                        <a:rPr lang="en-GB" sz="1100" dirty="0">
                          <a:effectLst/>
                        </a:rPr>
                        <a:t> Treaty of Versailles.</a:t>
                      </a:r>
                    </a:p>
                    <a:p>
                      <a:pPr>
                        <a:lnSpc>
                          <a:spcPct val="107000"/>
                        </a:lnSpc>
                        <a:spcAft>
                          <a:spcPts val="0"/>
                        </a:spcAft>
                        <a:tabLst>
                          <a:tab pos="1104900" algn="l"/>
                        </a:tabLst>
                      </a:pPr>
                      <a:r>
                        <a:rPr lang="en-GB" sz="1100" dirty="0">
                          <a:effectLst/>
                        </a:rPr>
                        <a:t>Wages didn’t rise for all e.g. farmers and unemployment didn’t fall below 1 m- peaked at 10% in 1927.</a:t>
                      </a:r>
                    </a:p>
                    <a:p>
                      <a:pPr>
                        <a:lnSpc>
                          <a:spcPct val="107000"/>
                        </a:lnSpc>
                        <a:spcAft>
                          <a:spcPts val="0"/>
                        </a:spcAft>
                        <a:tabLst>
                          <a:tab pos="1104900" algn="l"/>
                        </a:tabLst>
                      </a:pPr>
                      <a:r>
                        <a:rPr lang="en-GB" sz="1100" dirty="0">
                          <a:effectLst/>
                        </a:rPr>
                        <a:t>The economy DEPENDED FULLY ON LOANS, IF SOMETHING WENT WRONG… THEN GERMANY WERE IN SERIOUS TROUBLE </a:t>
                      </a:r>
                    </a:p>
                    <a:p>
                      <a:pPr>
                        <a:lnSpc>
                          <a:spcPct val="107000"/>
                        </a:lnSpc>
                        <a:spcAft>
                          <a:spcPts val="0"/>
                        </a:spcAft>
                        <a:tabLst>
                          <a:tab pos="1104900" algn="l"/>
                        </a:tabLst>
                      </a:pPr>
                      <a:r>
                        <a:rPr lang="en-GB" sz="1100" dirty="0">
                          <a:effectLst/>
                        </a:rPr>
                        <a:t>‘Dancing on a volcano’</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extLst>
                  <a:ext uri="{0D108BD9-81ED-4DB2-BD59-A6C34878D82A}">
                    <a16:rowId xmlns:a16="http://schemas.microsoft.com/office/drawing/2014/main" val="10002"/>
                  </a:ext>
                </a:extLst>
              </a:tr>
              <a:tr h="1101016">
                <a:tc>
                  <a:txBody>
                    <a:bodyPr/>
                    <a:lstStyle/>
                    <a:p>
                      <a:pPr>
                        <a:lnSpc>
                          <a:spcPct val="107000"/>
                        </a:lnSpc>
                        <a:spcAft>
                          <a:spcPts val="0"/>
                        </a:spcAft>
                        <a:tabLst>
                          <a:tab pos="1104900" algn="l"/>
                        </a:tabLst>
                      </a:pPr>
                      <a:r>
                        <a:rPr lang="en-GB" sz="1100" dirty="0">
                          <a:effectLst/>
                        </a:rPr>
                        <a:t>Young Plan – (1929) – Reduced reparations from £6.6 to £2.2 billion. Germany were also given an extra 59 years to pay.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Lower reparations payments meant the government could lower taxes. People were happier. </a:t>
                      </a:r>
                    </a:p>
                    <a:p>
                      <a:pPr>
                        <a:lnSpc>
                          <a:spcPct val="107000"/>
                        </a:lnSpc>
                        <a:spcAft>
                          <a:spcPts val="0"/>
                        </a:spcAft>
                        <a:tabLst>
                          <a:tab pos="1104900" algn="l"/>
                        </a:tabLst>
                      </a:pPr>
                      <a:r>
                        <a:rPr lang="en-GB" sz="1100" dirty="0">
                          <a:effectLst/>
                        </a:rPr>
                        <a:t>Lower taxes meant that government could spend more on the industry and economic growth. </a:t>
                      </a:r>
                    </a:p>
                    <a:p>
                      <a:pPr>
                        <a:lnSpc>
                          <a:spcPct val="107000"/>
                        </a:lnSpc>
                        <a:spcAft>
                          <a:spcPts val="0"/>
                        </a:spcAft>
                        <a:tabLst>
                          <a:tab pos="1104900" algn="l"/>
                        </a:tabLst>
                      </a:pPr>
                      <a:r>
                        <a:rPr lang="en-GB" sz="1100" dirty="0">
                          <a:effectLst/>
                        </a:rPr>
                        <a:t>French agreed to leave the Rhineland in 1930. </a:t>
                      </a:r>
                    </a:p>
                    <a:p>
                      <a:pPr>
                        <a:lnSpc>
                          <a:spcPct val="107000"/>
                        </a:lnSpc>
                        <a:spcAft>
                          <a:spcPts val="0"/>
                        </a:spcAft>
                        <a:tabLst>
                          <a:tab pos="1104900" algn="l"/>
                        </a:tabLst>
                      </a:pPr>
                      <a:r>
                        <a:rPr lang="en-GB" sz="1100" dirty="0">
                          <a:effectLst/>
                        </a:rPr>
                        <a:t>85% of Germans agreed with the plan</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a:effectLst/>
                        </a:rPr>
                        <a:t>Annual Payments were still £50 m per year. Many Germans believed that they should not be paying any reparations.</a:t>
                      </a:r>
                    </a:p>
                    <a:p>
                      <a:pPr>
                        <a:lnSpc>
                          <a:spcPct val="107000"/>
                        </a:lnSpc>
                        <a:spcAft>
                          <a:spcPts val="0"/>
                        </a:spcAft>
                        <a:tabLst>
                          <a:tab pos="1104900" algn="l"/>
                        </a:tabLst>
                      </a:pPr>
                      <a:r>
                        <a:rPr lang="en-GB" sz="1100">
                          <a:effectLst/>
                        </a:rPr>
                        <a:t>They were now being paid until 1988. Some disliked that it would take longer to pay it back, passing it onto the next generation</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extLst>
                  <a:ext uri="{0D108BD9-81ED-4DB2-BD59-A6C34878D82A}">
                    <a16:rowId xmlns:a16="http://schemas.microsoft.com/office/drawing/2014/main" val="10003"/>
                  </a:ext>
                </a:extLst>
              </a:tr>
              <a:tr h="1044731">
                <a:tc>
                  <a:txBody>
                    <a:bodyPr/>
                    <a:lstStyle/>
                    <a:p>
                      <a:pPr>
                        <a:lnSpc>
                          <a:spcPct val="107000"/>
                        </a:lnSpc>
                        <a:spcAft>
                          <a:spcPts val="0"/>
                        </a:spcAft>
                        <a:tabLst>
                          <a:tab pos="1104900" algn="l"/>
                        </a:tabLst>
                      </a:pPr>
                      <a:r>
                        <a:rPr lang="en-GB" sz="1100">
                          <a:effectLst/>
                        </a:rPr>
                        <a:t>Locarno Pact (1925) – Treaty between Germany, Britain, France, Italy and Belgium. Germany accepted its new border with France and France promised peace. Also discussions that Germany could join League of Nations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Made war less likely again. Stresemann given Nobel Peace Prize in 1926. </a:t>
                      </a:r>
                    </a:p>
                    <a:p>
                      <a:pPr>
                        <a:lnSpc>
                          <a:spcPct val="107000"/>
                        </a:lnSpc>
                        <a:spcAft>
                          <a:spcPts val="0"/>
                        </a:spcAft>
                        <a:tabLst>
                          <a:tab pos="1104900" algn="l"/>
                        </a:tabLst>
                      </a:pPr>
                      <a:r>
                        <a:rPr lang="en-GB" sz="1100" dirty="0">
                          <a:effectLst/>
                        </a:rPr>
                        <a:t>Germany were being treated more equally.</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Some parties disagreed and hated that the Versailles agreements were put in place. </a:t>
                      </a:r>
                    </a:p>
                    <a:p>
                      <a:pPr>
                        <a:lnSpc>
                          <a:spcPct val="107000"/>
                        </a:lnSpc>
                        <a:spcAft>
                          <a:spcPts val="0"/>
                        </a:spcAft>
                        <a:tabLst>
                          <a:tab pos="1104900" algn="l"/>
                        </a:tabLst>
                      </a:pPr>
                      <a:r>
                        <a:rPr lang="en-GB" sz="1100" dirty="0">
                          <a:effectLst/>
                        </a:rPr>
                        <a:t> </a:t>
                      </a:r>
                    </a:p>
                    <a:p>
                      <a:pPr>
                        <a:lnSpc>
                          <a:spcPct val="107000"/>
                        </a:lnSpc>
                        <a:spcAft>
                          <a:spcPts val="0"/>
                        </a:spcAft>
                        <a:tabLst>
                          <a:tab pos="1104900" algn="l"/>
                        </a:tabLst>
                      </a:pPr>
                      <a:r>
                        <a:rPr lang="en-GB" sz="1100" dirty="0">
                          <a:effectLst/>
                        </a:rPr>
                        <a:t>Extreme parties hated that the Weimar was working with the enemy. Looked weak</a:t>
                      </a:r>
                    </a:p>
                    <a:p>
                      <a:pPr>
                        <a:lnSpc>
                          <a:spcPct val="107000"/>
                        </a:lnSpc>
                        <a:spcAft>
                          <a:spcPts val="0"/>
                        </a:spcAft>
                        <a:tabLst>
                          <a:tab pos="1104900" algn="l"/>
                        </a:tabLst>
                      </a:pPr>
                      <a:r>
                        <a:rPr lang="en-GB" sz="1100" dirty="0">
                          <a:effectLst/>
                        </a:rPr>
                        <a:t>Left the Eastern border open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extLst>
                  <a:ext uri="{0D108BD9-81ED-4DB2-BD59-A6C34878D82A}">
                    <a16:rowId xmlns:a16="http://schemas.microsoft.com/office/drawing/2014/main" val="10004"/>
                  </a:ext>
                </a:extLst>
              </a:tr>
              <a:tr h="846077">
                <a:tc>
                  <a:txBody>
                    <a:bodyPr/>
                    <a:lstStyle/>
                    <a:p>
                      <a:pPr>
                        <a:lnSpc>
                          <a:spcPct val="107000"/>
                        </a:lnSpc>
                        <a:spcAft>
                          <a:spcPts val="0"/>
                        </a:spcAft>
                        <a:tabLst>
                          <a:tab pos="1104900" algn="l"/>
                        </a:tabLst>
                      </a:pPr>
                      <a:r>
                        <a:rPr lang="en-GB" sz="1100">
                          <a:effectLst/>
                        </a:rPr>
                        <a:t>Germany join League of Nations (1926) – Germany joined the international body in which powerful countries talked about solving the worlds problems without going to war. </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Boosted confidence of Germans in the Weimar. </a:t>
                      </a:r>
                    </a:p>
                    <a:p>
                      <a:pPr>
                        <a:lnSpc>
                          <a:spcPct val="107000"/>
                        </a:lnSpc>
                        <a:spcAft>
                          <a:spcPts val="0"/>
                        </a:spcAft>
                        <a:tabLst>
                          <a:tab pos="1104900" algn="l"/>
                        </a:tabLst>
                      </a:pPr>
                      <a:r>
                        <a:rPr lang="en-GB" sz="1100" dirty="0">
                          <a:effectLst/>
                        </a:rPr>
                        <a:t> </a:t>
                      </a:r>
                    </a:p>
                    <a:p>
                      <a:pPr>
                        <a:lnSpc>
                          <a:spcPct val="107000"/>
                        </a:lnSpc>
                        <a:spcAft>
                          <a:spcPts val="0"/>
                        </a:spcAft>
                        <a:tabLst>
                          <a:tab pos="1104900" algn="l"/>
                        </a:tabLst>
                      </a:pPr>
                      <a:r>
                        <a:rPr lang="en-GB" sz="1100" dirty="0">
                          <a:effectLst/>
                        </a:rPr>
                        <a:t>Germany got the equal power to ‘veto (disagree)’ with other countries about certain topics.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Extreme parties believed that working with the enemy meant that things like the Treaty of Versailles were ok.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extLst>
                  <a:ext uri="{0D108BD9-81ED-4DB2-BD59-A6C34878D82A}">
                    <a16:rowId xmlns:a16="http://schemas.microsoft.com/office/drawing/2014/main" val="10005"/>
                  </a:ext>
                </a:extLst>
              </a:tr>
              <a:tr h="931057">
                <a:tc>
                  <a:txBody>
                    <a:bodyPr/>
                    <a:lstStyle/>
                    <a:p>
                      <a:pPr>
                        <a:lnSpc>
                          <a:spcPct val="107000"/>
                        </a:lnSpc>
                        <a:spcAft>
                          <a:spcPts val="0"/>
                        </a:spcAft>
                        <a:tabLst>
                          <a:tab pos="1104900" algn="l"/>
                        </a:tabLst>
                      </a:pPr>
                      <a:r>
                        <a:rPr lang="en-GB" sz="1100">
                          <a:effectLst/>
                        </a:rPr>
                        <a:t>Kellogg Briand Pact (1928) – Agreement between 61 countries that war would not be used to achieve aims.</a:t>
                      </a:r>
                      <a:endParaRPr lang="en-GB" sz="110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Meant Germany could rebuild without the fear of w ar. </a:t>
                      </a:r>
                    </a:p>
                    <a:p>
                      <a:pPr>
                        <a:lnSpc>
                          <a:spcPct val="107000"/>
                        </a:lnSpc>
                        <a:spcAft>
                          <a:spcPts val="0"/>
                        </a:spcAft>
                        <a:tabLst>
                          <a:tab pos="1104900" algn="l"/>
                        </a:tabLst>
                      </a:pPr>
                      <a:r>
                        <a:rPr lang="en-GB" sz="1100" dirty="0">
                          <a:effectLst/>
                        </a:rPr>
                        <a:t>Germany were now included by the superpowers. </a:t>
                      </a:r>
                    </a:p>
                    <a:p>
                      <a:pPr>
                        <a:lnSpc>
                          <a:spcPct val="107000"/>
                        </a:lnSpc>
                        <a:spcAft>
                          <a:spcPts val="0"/>
                        </a:spcAft>
                        <a:tabLst>
                          <a:tab pos="1104900" algn="l"/>
                        </a:tabLst>
                      </a:pPr>
                      <a:r>
                        <a:rPr lang="en-GB" sz="1100" dirty="0">
                          <a:effectLst/>
                        </a:rPr>
                        <a:t>Weimar Republic was now respectable. </a:t>
                      </a:r>
                    </a:p>
                    <a:p>
                      <a:pPr>
                        <a:lnSpc>
                          <a:spcPct val="107000"/>
                        </a:lnSpc>
                        <a:spcAft>
                          <a:spcPts val="0"/>
                        </a:spcAft>
                        <a:tabLst>
                          <a:tab pos="1104900" algn="l"/>
                        </a:tabLst>
                      </a:pPr>
                      <a:r>
                        <a:rPr lang="en-GB" sz="1100" dirty="0">
                          <a:effectLst/>
                        </a:rPr>
                        <a:t>Shows that moderate parties could be trusted to run Germany.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tc>
                  <a:txBody>
                    <a:bodyPr/>
                    <a:lstStyle/>
                    <a:p>
                      <a:pPr>
                        <a:lnSpc>
                          <a:spcPct val="107000"/>
                        </a:lnSpc>
                        <a:spcAft>
                          <a:spcPts val="0"/>
                        </a:spcAft>
                        <a:tabLst>
                          <a:tab pos="1104900" algn="l"/>
                        </a:tabLst>
                      </a:pPr>
                      <a:r>
                        <a:rPr lang="en-GB" sz="1100" dirty="0">
                          <a:effectLst/>
                        </a:rPr>
                        <a:t>This still kept the Treaty of Versailles in place so Germany were still weak.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22788" marR="22788" marT="0" marB="0"/>
                </a:tc>
                <a:extLst>
                  <a:ext uri="{0D108BD9-81ED-4DB2-BD59-A6C34878D82A}">
                    <a16:rowId xmlns:a16="http://schemas.microsoft.com/office/drawing/2014/main" val="10006"/>
                  </a:ext>
                </a:extLst>
              </a:tr>
            </a:tbl>
          </a:graphicData>
        </a:graphic>
      </p:graphicFrame>
      <p:sp>
        <p:nvSpPr>
          <p:cNvPr id="3" name="TextBox 2">
            <a:extLst>
              <a:ext uri="{FF2B5EF4-FFF2-40B4-BE49-F238E27FC236}">
                <a16:creationId xmlns:a16="http://schemas.microsoft.com/office/drawing/2014/main" id="{FD7CF5DE-7604-4C47-B9F7-7D817471C807}"/>
              </a:ext>
            </a:extLst>
          </p:cNvPr>
          <p:cNvSpPr txBox="1"/>
          <p:nvPr/>
        </p:nvSpPr>
        <p:spPr>
          <a:xfrm>
            <a:off x="3129566" y="513549"/>
            <a:ext cx="1068947" cy="253916"/>
          </a:xfrm>
          <a:prstGeom prst="rect">
            <a:avLst/>
          </a:prstGeom>
          <a:noFill/>
        </p:spPr>
        <p:txBody>
          <a:bodyPr wrap="square" rtlCol="0">
            <a:spAutoFit/>
          </a:bodyPr>
          <a:lstStyle/>
          <a:p>
            <a:r>
              <a:rPr lang="en-GB" sz="1050" dirty="0"/>
              <a:t>Hyperinflation</a:t>
            </a:r>
          </a:p>
        </p:txBody>
      </p:sp>
      <p:sp>
        <p:nvSpPr>
          <p:cNvPr id="5" name="TextBox 4">
            <a:extLst>
              <a:ext uri="{FF2B5EF4-FFF2-40B4-BE49-F238E27FC236}">
                <a16:creationId xmlns:a16="http://schemas.microsoft.com/office/drawing/2014/main" id="{05343DD7-B9A1-4161-AFD4-31BB77B1C136}"/>
              </a:ext>
            </a:extLst>
          </p:cNvPr>
          <p:cNvSpPr txBox="1"/>
          <p:nvPr/>
        </p:nvSpPr>
        <p:spPr>
          <a:xfrm>
            <a:off x="3129566" y="1690688"/>
            <a:ext cx="965916" cy="478849"/>
          </a:xfrm>
          <a:prstGeom prst="rect">
            <a:avLst/>
          </a:prstGeom>
          <a:noFill/>
        </p:spPr>
        <p:txBody>
          <a:bodyPr wrap="square" rtlCol="0">
            <a:spAutoFit/>
          </a:bodyPr>
          <a:lstStyle/>
          <a:p>
            <a:pPr>
              <a:lnSpc>
                <a:spcPct val="107000"/>
              </a:lnSpc>
              <a:spcAft>
                <a:spcPts val="0"/>
              </a:spcAft>
              <a:tabLst>
                <a:tab pos="1104900" algn="l"/>
              </a:tabLst>
            </a:pPr>
            <a:r>
              <a:rPr lang="en-GB" sz="1200" dirty="0"/>
              <a:t>Reparations</a:t>
            </a:r>
          </a:p>
          <a:p>
            <a:pPr>
              <a:lnSpc>
                <a:spcPct val="107000"/>
              </a:lnSpc>
              <a:spcAft>
                <a:spcPts val="0"/>
              </a:spcAft>
              <a:tabLst>
                <a:tab pos="1104900" algn="l"/>
              </a:tabLst>
            </a:pPr>
            <a:r>
              <a:rPr lang="en-GB" sz="1200" dirty="0">
                <a:latin typeface="Calibri" panose="020F0502020204030204" pitchFamily="34" charset="0"/>
                <a:ea typeface="Calibri" panose="020F0502020204030204" pitchFamily="34" charset="0"/>
                <a:cs typeface="Times New Roman" panose="02020603050405020304" pitchFamily="18" charset="0"/>
              </a:rPr>
              <a:t>Economy</a:t>
            </a:r>
          </a:p>
        </p:txBody>
      </p:sp>
      <p:sp>
        <p:nvSpPr>
          <p:cNvPr id="6" name="TextBox 5">
            <a:extLst>
              <a:ext uri="{FF2B5EF4-FFF2-40B4-BE49-F238E27FC236}">
                <a16:creationId xmlns:a16="http://schemas.microsoft.com/office/drawing/2014/main" id="{886930FE-BF79-400B-AE61-4260F8F79C5A}"/>
              </a:ext>
            </a:extLst>
          </p:cNvPr>
          <p:cNvSpPr txBox="1"/>
          <p:nvPr/>
        </p:nvSpPr>
        <p:spPr>
          <a:xfrm>
            <a:off x="3129566" y="3219718"/>
            <a:ext cx="965916" cy="276999"/>
          </a:xfrm>
          <a:prstGeom prst="rect">
            <a:avLst/>
          </a:prstGeom>
          <a:noFill/>
        </p:spPr>
        <p:txBody>
          <a:bodyPr wrap="square" rtlCol="0">
            <a:spAutoFit/>
          </a:bodyPr>
          <a:lstStyle/>
          <a:p>
            <a:r>
              <a:rPr lang="en-GB" sz="1200" dirty="0"/>
              <a:t>Reparations</a:t>
            </a:r>
          </a:p>
        </p:txBody>
      </p:sp>
      <p:sp>
        <p:nvSpPr>
          <p:cNvPr id="7" name="TextBox 6">
            <a:extLst>
              <a:ext uri="{FF2B5EF4-FFF2-40B4-BE49-F238E27FC236}">
                <a16:creationId xmlns:a16="http://schemas.microsoft.com/office/drawing/2014/main" id="{BF38ECBB-9DDB-4476-8D21-F0F25CBE061B}"/>
              </a:ext>
            </a:extLst>
          </p:cNvPr>
          <p:cNvSpPr txBox="1"/>
          <p:nvPr/>
        </p:nvSpPr>
        <p:spPr>
          <a:xfrm>
            <a:off x="3129566" y="4378817"/>
            <a:ext cx="965916" cy="523220"/>
          </a:xfrm>
          <a:prstGeom prst="rect">
            <a:avLst/>
          </a:prstGeom>
          <a:noFill/>
        </p:spPr>
        <p:txBody>
          <a:bodyPr wrap="square" rtlCol="0">
            <a:spAutoFit/>
          </a:bodyPr>
          <a:lstStyle/>
          <a:p>
            <a:r>
              <a:rPr lang="en-GB" sz="1400" dirty="0"/>
              <a:t>Foreign Relations</a:t>
            </a:r>
          </a:p>
        </p:txBody>
      </p:sp>
      <p:sp>
        <p:nvSpPr>
          <p:cNvPr id="8" name="TextBox 7">
            <a:extLst>
              <a:ext uri="{FF2B5EF4-FFF2-40B4-BE49-F238E27FC236}">
                <a16:creationId xmlns:a16="http://schemas.microsoft.com/office/drawing/2014/main" id="{9C68741C-351A-4F0E-96E8-E7A7E30DEE2E}"/>
              </a:ext>
            </a:extLst>
          </p:cNvPr>
          <p:cNvSpPr txBox="1"/>
          <p:nvPr/>
        </p:nvSpPr>
        <p:spPr>
          <a:xfrm>
            <a:off x="3129566" y="5396559"/>
            <a:ext cx="965916" cy="523220"/>
          </a:xfrm>
          <a:prstGeom prst="rect">
            <a:avLst/>
          </a:prstGeom>
          <a:noFill/>
        </p:spPr>
        <p:txBody>
          <a:bodyPr wrap="square" rtlCol="0">
            <a:spAutoFit/>
          </a:bodyPr>
          <a:lstStyle/>
          <a:p>
            <a:r>
              <a:rPr lang="en-GB" sz="1400" dirty="0"/>
              <a:t>Foreign Relations</a:t>
            </a:r>
          </a:p>
        </p:txBody>
      </p:sp>
      <p:sp>
        <p:nvSpPr>
          <p:cNvPr id="9" name="TextBox 8">
            <a:extLst>
              <a:ext uri="{FF2B5EF4-FFF2-40B4-BE49-F238E27FC236}">
                <a16:creationId xmlns:a16="http://schemas.microsoft.com/office/drawing/2014/main" id="{426AB4D5-13EC-444E-A4C5-3D3A1BFDBF9E}"/>
              </a:ext>
            </a:extLst>
          </p:cNvPr>
          <p:cNvSpPr txBox="1"/>
          <p:nvPr/>
        </p:nvSpPr>
        <p:spPr>
          <a:xfrm>
            <a:off x="3129566" y="6269653"/>
            <a:ext cx="965916" cy="523220"/>
          </a:xfrm>
          <a:prstGeom prst="rect">
            <a:avLst/>
          </a:prstGeom>
          <a:noFill/>
        </p:spPr>
        <p:txBody>
          <a:bodyPr wrap="square" rtlCol="0">
            <a:spAutoFit/>
          </a:bodyPr>
          <a:lstStyle/>
          <a:p>
            <a:r>
              <a:rPr lang="en-GB" sz="1400" dirty="0"/>
              <a:t>Foreign Relations</a:t>
            </a:r>
          </a:p>
        </p:txBody>
      </p:sp>
    </p:spTree>
    <p:extLst>
      <p:ext uri="{BB962C8B-B14F-4D97-AF65-F5344CB8AC3E}">
        <p14:creationId xmlns:p14="http://schemas.microsoft.com/office/powerpoint/2010/main" val="7633076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5" grpId="0"/>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nvGraphicFramePr>
        <p:xfrm>
          <a:off x="0" y="188845"/>
          <a:ext cx="12192000" cy="6617525"/>
        </p:xfrm>
        <a:graphic>
          <a:graphicData uri="http://schemas.openxmlformats.org/drawingml/2006/table">
            <a:tbl>
              <a:tblPr firstRow="1" bandRow="1">
                <a:tableStyleId>{5940675A-B579-460E-94D1-54222C63F5DA}</a:tableStyleId>
              </a:tblPr>
              <a:tblGrid>
                <a:gridCol w="1337279">
                  <a:extLst>
                    <a:ext uri="{9D8B030D-6E8A-4147-A177-3AD203B41FA5}">
                      <a16:colId xmlns:a16="http://schemas.microsoft.com/office/drawing/2014/main" val="20000"/>
                    </a:ext>
                  </a:extLst>
                </a:gridCol>
                <a:gridCol w="7999904">
                  <a:extLst>
                    <a:ext uri="{9D8B030D-6E8A-4147-A177-3AD203B41FA5}">
                      <a16:colId xmlns:a16="http://schemas.microsoft.com/office/drawing/2014/main" val="20001"/>
                    </a:ext>
                  </a:extLst>
                </a:gridCol>
                <a:gridCol w="2854817">
                  <a:extLst>
                    <a:ext uri="{9D8B030D-6E8A-4147-A177-3AD203B41FA5}">
                      <a16:colId xmlns:a16="http://schemas.microsoft.com/office/drawing/2014/main" val="2138652186"/>
                    </a:ext>
                  </a:extLst>
                </a:gridCol>
              </a:tblGrid>
              <a:tr h="374500">
                <a:tc>
                  <a:txBody>
                    <a:bodyPr/>
                    <a:lstStyle/>
                    <a:p>
                      <a:pPr algn="ctr"/>
                      <a:r>
                        <a:rPr lang="en-GB" sz="1800" b="1" dirty="0"/>
                        <a:t>Problem</a:t>
                      </a:r>
                    </a:p>
                  </a:txBody>
                  <a:tcPr/>
                </a:tc>
                <a:tc>
                  <a:txBody>
                    <a:bodyPr/>
                    <a:lstStyle/>
                    <a:p>
                      <a:pPr algn="ctr"/>
                      <a:r>
                        <a:rPr lang="en-GB" sz="1600" b="1" dirty="0"/>
                        <a:t>Solution</a:t>
                      </a:r>
                    </a:p>
                  </a:txBody>
                  <a:tcPr/>
                </a:tc>
                <a:tc>
                  <a:txBody>
                    <a:bodyPr/>
                    <a:lstStyle/>
                    <a:p>
                      <a:pPr algn="ctr"/>
                      <a:r>
                        <a:rPr lang="en-GB" sz="1600" b="1" dirty="0"/>
                        <a:t>Negatives</a:t>
                      </a:r>
                    </a:p>
                  </a:txBody>
                  <a:tcPr/>
                </a:tc>
                <a:extLst>
                  <a:ext uri="{0D108BD9-81ED-4DB2-BD59-A6C34878D82A}">
                    <a16:rowId xmlns:a16="http://schemas.microsoft.com/office/drawing/2014/main" val="10000"/>
                  </a:ext>
                </a:extLst>
              </a:tr>
              <a:tr h="655375">
                <a:tc>
                  <a:txBody>
                    <a:bodyPr/>
                    <a:lstStyle/>
                    <a:p>
                      <a:r>
                        <a:rPr lang="en-GB" sz="1400" dirty="0"/>
                        <a:t>Hyperinflation </a:t>
                      </a:r>
                    </a:p>
                  </a:txBody>
                  <a:tcPr/>
                </a:tc>
                <a:tc>
                  <a:txBody>
                    <a:bodyPr/>
                    <a:lstStyle/>
                    <a:p>
                      <a:endParaRPr lang="en-GB" sz="1400" b="1" dirty="0">
                        <a:solidFill>
                          <a:srgbClr val="00B050"/>
                        </a:solidFill>
                      </a:endParaRPr>
                    </a:p>
                  </a:txBody>
                  <a:tcPr/>
                </a:tc>
                <a:tc>
                  <a:txBody>
                    <a:bodyPr/>
                    <a:lstStyle/>
                    <a:p>
                      <a:endParaRPr lang="en-GB" sz="1400" b="1" dirty="0">
                        <a:solidFill>
                          <a:srgbClr val="00B050"/>
                        </a:solidFill>
                      </a:endParaRPr>
                    </a:p>
                  </a:txBody>
                  <a:tcPr/>
                </a:tc>
                <a:extLst>
                  <a:ext uri="{0D108BD9-81ED-4DB2-BD59-A6C34878D82A}">
                    <a16:rowId xmlns:a16="http://schemas.microsoft.com/office/drawing/2014/main" val="10001"/>
                  </a:ext>
                </a:extLst>
              </a:tr>
              <a:tr h="655375">
                <a:tc>
                  <a:txBody>
                    <a:bodyPr/>
                    <a:lstStyle/>
                    <a:p>
                      <a:r>
                        <a:rPr lang="en-GB" sz="1800" dirty="0"/>
                        <a:t>Occupation of the Ruhr</a:t>
                      </a:r>
                    </a:p>
                  </a:txBody>
                  <a:tcPr/>
                </a:tc>
                <a:tc>
                  <a:txBody>
                    <a:bodyPr/>
                    <a:lstStyle/>
                    <a:p>
                      <a:endParaRPr lang="en-GB" sz="1400" b="1" dirty="0">
                        <a:solidFill>
                          <a:srgbClr val="00B050"/>
                        </a:solidFill>
                      </a:endParaRPr>
                    </a:p>
                  </a:txBody>
                  <a:tcPr/>
                </a:tc>
                <a:tc>
                  <a:txBody>
                    <a:bodyPr/>
                    <a:lstStyle/>
                    <a:p>
                      <a:endParaRPr lang="en-GB" sz="1400" b="1" dirty="0">
                        <a:solidFill>
                          <a:srgbClr val="00B050"/>
                        </a:solidFill>
                      </a:endParaRPr>
                    </a:p>
                  </a:txBody>
                  <a:tcPr/>
                </a:tc>
                <a:extLst>
                  <a:ext uri="{0D108BD9-81ED-4DB2-BD59-A6C34878D82A}">
                    <a16:rowId xmlns:a16="http://schemas.microsoft.com/office/drawing/2014/main" val="10002"/>
                  </a:ext>
                </a:extLst>
              </a:tr>
              <a:tr h="736848">
                <a:tc>
                  <a:txBody>
                    <a:bodyPr/>
                    <a:lstStyle/>
                    <a:p>
                      <a:r>
                        <a:rPr lang="en-GB" sz="1800" dirty="0"/>
                        <a:t>Germany is not trusted abroad</a:t>
                      </a:r>
                    </a:p>
                  </a:txBody>
                  <a:tcPr/>
                </a:tc>
                <a:tc>
                  <a:txBody>
                    <a:bodyPr/>
                    <a:lstStyle/>
                    <a:p>
                      <a:endParaRPr lang="en-GB" sz="1400" b="1" dirty="0">
                        <a:solidFill>
                          <a:srgbClr val="00B050"/>
                        </a:solidFill>
                      </a:endParaRPr>
                    </a:p>
                  </a:txBody>
                  <a:tcPr/>
                </a:tc>
                <a:tc>
                  <a:txBody>
                    <a:bodyPr/>
                    <a:lstStyle/>
                    <a:p>
                      <a:endParaRPr lang="en-GB" sz="1400" b="1" dirty="0">
                        <a:solidFill>
                          <a:srgbClr val="00B050"/>
                        </a:solidFill>
                      </a:endParaRPr>
                    </a:p>
                  </a:txBody>
                  <a:tcPr/>
                </a:tc>
                <a:extLst>
                  <a:ext uri="{0D108BD9-81ED-4DB2-BD59-A6C34878D82A}">
                    <a16:rowId xmlns:a16="http://schemas.microsoft.com/office/drawing/2014/main" val="10003"/>
                  </a:ext>
                </a:extLst>
              </a:tr>
              <a:tr h="343217">
                <a:tc>
                  <a:txBody>
                    <a:bodyPr/>
                    <a:lstStyle/>
                    <a:p>
                      <a:r>
                        <a:rPr lang="en-GB" sz="1800" dirty="0"/>
                        <a:t>Reparations</a:t>
                      </a:r>
                    </a:p>
                  </a:txBody>
                  <a:tcPr/>
                </a:tc>
                <a:tc>
                  <a:txBody>
                    <a:bodyPr/>
                    <a:lstStyle/>
                    <a:p>
                      <a:endParaRPr lang="en-GB" sz="1400" b="1" dirty="0">
                        <a:solidFill>
                          <a:srgbClr val="00B050"/>
                        </a:solidFill>
                      </a:endParaRPr>
                    </a:p>
                  </a:txBody>
                  <a:tcPr/>
                </a:tc>
                <a:tc>
                  <a:txBody>
                    <a:bodyPr/>
                    <a:lstStyle/>
                    <a:p>
                      <a:endParaRPr lang="en-GB" sz="1400" b="1" dirty="0">
                        <a:solidFill>
                          <a:srgbClr val="00B050"/>
                        </a:solidFill>
                      </a:endParaRPr>
                    </a:p>
                    <a:p>
                      <a:endParaRPr lang="en-GB" sz="1400" b="1" dirty="0">
                        <a:solidFill>
                          <a:srgbClr val="00B050"/>
                        </a:solidFill>
                      </a:endParaRPr>
                    </a:p>
                    <a:p>
                      <a:endParaRPr lang="en-GB" sz="1400" b="1" dirty="0">
                        <a:solidFill>
                          <a:srgbClr val="00B050"/>
                        </a:solidFill>
                      </a:endParaRPr>
                    </a:p>
                    <a:p>
                      <a:endParaRPr lang="en-GB" sz="1400" b="1" dirty="0">
                        <a:solidFill>
                          <a:srgbClr val="00B050"/>
                        </a:solidFill>
                      </a:endParaRPr>
                    </a:p>
                  </a:txBody>
                  <a:tcPr/>
                </a:tc>
                <a:extLst>
                  <a:ext uri="{0D108BD9-81ED-4DB2-BD59-A6C34878D82A}">
                    <a16:rowId xmlns:a16="http://schemas.microsoft.com/office/drawing/2014/main" val="10004"/>
                  </a:ext>
                </a:extLst>
              </a:tr>
              <a:tr h="0">
                <a:tc>
                  <a:txBody>
                    <a:bodyPr/>
                    <a:lstStyle/>
                    <a:p>
                      <a:r>
                        <a:rPr lang="en-GB" sz="1800" dirty="0"/>
                        <a:t>Economy</a:t>
                      </a:r>
                    </a:p>
                  </a:txBody>
                  <a:tcPr/>
                </a:tc>
                <a:tc>
                  <a:txBody>
                    <a:bodyPr/>
                    <a:lstStyle/>
                    <a:p>
                      <a:endParaRPr lang="en-GB" sz="1400" b="1" baseline="0" dirty="0">
                        <a:solidFill>
                          <a:srgbClr val="00B050"/>
                        </a:solidFill>
                      </a:endParaRPr>
                    </a:p>
                    <a:p>
                      <a:endParaRPr lang="en-GB" sz="1400" b="1" baseline="0" dirty="0">
                        <a:solidFill>
                          <a:srgbClr val="00B050"/>
                        </a:solidFill>
                      </a:endParaRPr>
                    </a:p>
                    <a:p>
                      <a:endParaRPr lang="en-GB" sz="1400" b="1" baseline="0" dirty="0">
                        <a:solidFill>
                          <a:srgbClr val="00B050"/>
                        </a:solidFill>
                      </a:endParaRPr>
                    </a:p>
                    <a:p>
                      <a:endParaRPr lang="en-GB" sz="1400" b="1" baseline="0" dirty="0">
                        <a:solidFill>
                          <a:srgbClr val="00B050"/>
                        </a:solidFill>
                      </a:endParaRPr>
                    </a:p>
                    <a:p>
                      <a:endParaRPr lang="en-GB" sz="1400" b="1" baseline="0" dirty="0">
                        <a:solidFill>
                          <a:srgbClr val="00B050"/>
                        </a:solidFill>
                      </a:endParaRPr>
                    </a:p>
                    <a:p>
                      <a:endParaRPr lang="en-GB" sz="1400" b="1" baseline="0" dirty="0">
                        <a:solidFill>
                          <a:srgbClr val="00B050"/>
                        </a:solidFill>
                      </a:endParaRPr>
                    </a:p>
                    <a:p>
                      <a:endParaRPr lang="en-GB" sz="1400" b="1" baseline="0" dirty="0">
                        <a:solidFill>
                          <a:srgbClr val="00B050"/>
                        </a:solidFill>
                      </a:endParaRPr>
                    </a:p>
                  </a:txBody>
                  <a:tcPr/>
                </a:tc>
                <a:tc>
                  <a:txBody>
                    <a:bodyPr/>
                    <a:lstStyle/>
                    <a:p>
                      <a:endParaRPr lang="en-GB" sz="1400" b="1" dirty="0">
                        <a:solidFill>
                          <a:srgbClr val="00B050"/>
                        </a:solidFill>
                      </a:endParaRPr>
                    </a:p>
                  </a:txBody>
                  <a:tcPr/>
                </a:tc>
                <a:extLst>
                  <a:ext uri="{0D108BD9-81ED-4DB2-BD59-A6C34878D82A}">
                    <a16:rowId xmlns:a16="http://schemas.microsoft.com/office/drawing/2014/main" val="10005"/>
                  </a:ext>
                </a:extLst>
              </a:tr>
              <a:tr h="1488035">
                <a:tc>
                  <a:txBody>
                    <a:bodyPr/>
                    <a:lstStyle/>
                    <a:p>
                      <a:r>
                        <a:rPr lang="en-GB" sz="1800" dirty="0"/>
                        <a:t>Politics</a:t>
                      </a:r>
                    </a:p>
                  </a:txBody>
                  <a:tcPr/>
                </a:tc>
                <a:tc>
                  <a:txBody>
                    <a:bodyPr/>
                    <a:lstStyle/>
                    <a:p>
                      <a:endParaRPr lang="en-GB" sz="1200" b="1" dirty="0">
                        <a:solidFill>
                          <a:srgbClr val="00B050"/>
                        </a:solidFill>
                      </a:endParaRPr>
                    </a:p>
                  </a:txBody>
                  <a:tcPr/>
                </a:tc>
                <a:tc>
                  <a:txBody>
                    <a:bodyPr/>
                    <a:lstStyle/>
                    <a:p>
                      <a:endParaRPr lang="en-GB" sz="1400" b="1" dirty="0">
                        <a:solidFill>
                          <a:srgbClr val="00B050"/>
                        </a:solidFill>
                      </a:endParaRPr>
                    </a:p>
                  </a:txBody>
                  <a:tcPr/>
                </a:tc>
                <a:extLst>
                  <a:ext uri="{0D108BD9-81ED-4DB2-BD59-A6C34878D82A}">
                    <a16:rowId xmlns:a16="http://schemas.microsoft.com/office/drawing/2014/main" val="10006"/>
                  </a:ext>
                </a:extLst>
              </a:tr>
            </a:tbl>
          </a:graphicData>
        </a:graphic>
      </p:graphicFrame>
      <p:sp>
        <p:nvSpPr>
          <p:cNvPr id="2" name="TextBox 1">
            <a:extLst>
              <a:ext uri="{FF2B5EF4-FFF2-40B4-BE49-F238E27FC236}">
                <a16:creationId xmlns:a16="http://schemas.microsoft.com/office/drawing/2014/main" id="{14C05789-5FCD-4902-A89C-49231BB9AA7B}"/>
              </a:ext>
            </a:extLst>
          </p:cNvPr>
          <p:cNvSpPr txBox="1"/>
          <p:nvPr/>
        </p:nvSpPr>
        <p:spPr>
          <a:xfrm>
            <a:off x="5640636" y="2974554"/>
            <a:ext cx="914400" cy="914400"/>
          </a:xfrm>
          <a:prstGeom prst="rect">
            <a:avLst/>
          </a:prstGeom>
          <a:noFill/>
        </p:spPr>
        <p:txBody>
          <a:bodyPr wrap="square" rtlCol="0">
            <a:spAutoFit/>
          </a:bodyPr>
          <a:lstStyle/>
          <a:p>
            <a:endParaRPr lang="en-GB" dirty="0"/>
          </a:p>
        </p:txBody>
      </p:sp>
      <p:sp>
        <p:nvSpPr>
          <p:cNvPr id="3" name="TextBox 2">
            <a:extLst>
              <a:ext uri="{FF2B5EF4-FFF2-40B4-BE49-F238E27FC236}">
                <a16:creationId xmlns:a16="http://schemas.microsoft.com/office/drawing/2014/main" id="{8F5C4011-6080-4C33-BD63-F27D02AC4B42}"/>
              </a:ext>
            </a:extLst>
          </p:cNvPr>
          <p:cNvSpPr txBox="1"/>
          <p:nvPr/>
        </p:nvSpPr>
        <p:spPr>
          <a:xfrm>
            <a:off x="1355075" y="612203"/>
            <a:ext cx="7601638" cy="646331"/>
          </a:xfrm>
          <a:prstGeom prst="rect">
            <a:avLst/>
          </a:prstGeom>
          <a:noFill/>
        </p:spPr>
        <p:txBody>
          <a:bodyPr wrap="square" rtlCol="0">
            <a:spAutoFit/>
          </a:bodyPr>
          <a:lstStyle/>
          <a:p>
            <a:r>
              <a:rPr lang="en-GB" b="1" dirty="0" err="1">
                <a:solidFill>
                  <a:srgbClr val="002060"/>
                </a:solidFill>
              </a:rPr>
              <a:t>Rentenmark</a:t>
            </a:r>
            <a:r>
              <a:rPr lang="en-GB" b="1" dirty="0">
                <a:solidFill>
                  <a:srgbClr val="002060"/>
                </a:solidFill>
              </a:rPr>
              <a:t> (renamed Reichsmark) backed by gold, industrial and agricultural products</a:t>
            </a:r>
          </a:p>
        </p:txBody>
      </p:sp>
      <p:sp>
        <p:nvSpPr>
          <p:cNvPr id="4" name="TextBox 3">
            <a:extLst>
              <a:ext uri="{FF2B5EF4-FFF2-40B4-BE49-F238E27FC236}">
                <a16:creationId xmlns:a16="http://schemas.microsoft.com/office/drawing/2014/main" id="{0FB7A95D-BC08-47E4-943D-B84A6D1B1058}"/>
              </a:ext>
            </a:extLst>
          </p:cNvPr>
          <p:cNvSpPr txBox="1"/>
          <p:nvPr/>
        </p:nvSpPr>
        <p:spPr>
          <a:xfrm>
            <a:off x="9408404" y="519870"/>
            <a:ext cx="2783595" cy="738664"/>
          </a:xfrm>
          <a:prstGeom prst="rect">
            <a:avLst/>
          </a:prstGeom>
          <a:noFill/>
        </p:spPr>
        <p:txBody>
          <a:bodyPr wrap="square" rtlCol="0">
            <a:spAutoFit/>
          </a:bodyPr>
          <a:lstStyle/>
          <a:p>
            <a:pPr lvl="0"/>
            <a:r>
              <a:rPr lang="en-GB" sz="1400" b="1" dirty="0">
                <a:solidFill>
                  <a:srgbClr val="002060"/>
                </a:solidFill>
              </a:rPr>
              <a:t>Germans didn’t forget </a:t>
            </a:r>
          </a:p>
          <a:p>
            <a:pPr lvl="0"/>
            <a:r>
              <a:rPr lang="en-GB" sz="1400" b="1" dirty="0">
                <a:solidFill>
                  <a:srgbClr val="002060"/>
                </a:solidFill>
              </a:rPr>
              <a:t>People who lost savings weren’t compensated.</a:t>
            </a:r>
          </a:p>
        </p:txBody>
      </p:sp>
      <p:sp>
        <p:nvSpPr>
          <p:cNvPr id="6" name="TextBox 5">
            <a:extLst>
              <a:ext uri="{FF2B5EF4-FFF2-40B4-BE49-F238E27FC236}">
                <a16:creationId xmlns:a16="http://schemas.microsoft.com/office/drawing/2014/main" id="{A111E9C7-618D-4BE3-9BDD-D62B89D8EF4C}"/>
              </a:ext>
            </a:extLst>
          </p:cNvPr>
          <p:cNvSpPr txBox="1"/>
          <p:nvPr/>
        </p:nvSpPr>
        <p:spPr>
          <a:xfrm>
            <a:off x="1355074" y="1258534"/>
            <a:ext cx="7392318" cy="369332"/>
          </a:xfrm>
          <a:prstGeom prst="rect">
            <a:avLst/>
          </a:prstGeom>
          <a:noFill/>
        </p:spPr>
        <p:txBody>
          <a:bodyPr wrap="square" rtlCol="0">
            <a:spAutoFit/>
          </a:bodyPr>
          <a:lstStyle/>
          <a:p>
            <a:pPr lvl="0"/>
            <a:r>
              <a:rPr lang="en-GB" b="1" dirty="0">
                <a:solidFill>
                  <a:srgbClr val="002060"/>
                </a:solidFill>
              </a:rPr>
              <a:t>Started paying reparations</a:t>
            </a:r>
          </a:p>
        </p:txBody>
      </p:sp>
      <p:sp>
        <p:nvSpPr>
          <p:cNvPr id="7" name="TextBox 6">
            <a:extLst>
              <a:ext uri="{FF2B5EF4-FFF2-40B4-BE49-F238E27FC236}">
                <a16:creationId xmlns:a16="http://schemas.microsoft.com/office/drawing/2014/main" id="{8553A3D0-F878-4DBE-83CA-AD5F463B7C27}"/>
              </a:ext>
            </a:extLst>
          </p:cNvPr>
          <p:cNvSpPr txBox="1"/>
          <p:nvPr/>
        </p:nvSpPr>
        <p:spPr>
          <a:xfrm>
            <a:off x="9408404" y="1258534"/>
            <a:ext cx="2783595" cy="537215"/>
          </a:xfrm>
          <a:prstGeom prst="rect">
            <a:avLst/>
          </a:prstGeom>
          <a:noFill/>
        </p:spPr>
        <p:txBody>
          <a:bodyPr wrap="square" rtlCol="0">
            <a:spAutoFit/>
          </a:bodyPr>
          <a:lstStyle/>
          <a:p>
            <a:pPr lvl="0"/>
            <a:r>
              <a:rPr lang="en-GB" sz="1400" b="1">
                <a:solidFill>
                  <a:srgbClr val="002060"/>
                </a:solidFill>
              </a:rPr>
              <a:t>Very unpopular. Weak government ‘giving’ in to French.</a:t>
            </a:r>
            <a:endParaRPr lang="en-GB" sz="1400" b="1" dirty="0">
              <a:solidFill>
                <a:srgbClr val="002060"/>
              </a:solidFill>
            </a:endParaRPr>
          </a:p>
        </p:txBody>
      </p:sp>
      <p:sp>
        <p:nvSpPr>
          <p:cNvPr id="8" name="TextBox 7">
            <a:extLst>
              <a:ext uri="{FF2B5EF4-FFF2-40B4-BE49-F238E27FC236}">
                <a16:creationId xmlns:a16="http://schemas.microsoft.com/office/drawing/2014/main" id="{3AA0E979-9DC1-46D7-9746-A7AE9421E0C6}"/>
              </a:ext>
            </a:extLst>
          </p:cNvPr>
          <p:cNvSpPr txBox="1"/>
          <p:nvPr/>
        </p:nvSpPr>
        <p:spPr>
          <a:xfrm>
            <a:off x="1355074" y="1927952"/>
            <a:ext cx="7777908" cy="738664"/>
          </a:xfrm>
          <a:prstGeom prst="rect">
            <a:avLst/>
          </a:prstGeom>
          <a:noFill/>
        </p:spPr>
        <p:txBody>
          <a:bodyPr wrap="square" rtlCol="0">
            <a:spAutoFit/>
          </a:bodyPr>
          <a:lstStyle/>
          <a:p>
            <a:pPr lvl="0"/>
            <a:r>
              <a:rPr lang="en-GB" sz="1400" b="1" dirty="0">
                <a:solidFill>
                  <a:srgbClr val="002060"/>
                </a:solidFill>
              </a:rPr>
              <a:t>1925 Locarno Pact- agreed Western borders Britain, France, Belgium and Italy –T of V.</a:t>
            </a:r>
          </a:p>
          <a:p>
            <a:pPr lvl="0"/>
            <a:r>
              <a:rPr lang="en-GB" sz="1400" b="1" dirty="0">
                <a:solidFill>
                  <a:srgbClr val="002060"/>
                </a:solidFill>
              </a:rPr>
              <a:t>1926 League of Nations and Nobel Peace Prize</a:t>
            </a:r>
          </a:p>
          <a:p>
            <a:pPr lvl="0"/>
            <a:r>
              <a:rPr lang="en-GB" sz="1400" b="1" dirty="0">
                <a:solidFill>
                  <a:srgbClr val="002060"/>
                </a:solidFill>
              </a:rPr>
              <a:t>1928 Kellogg Briand Pact – 61 countries agreed not to go to war</a:t>
            </a:r>
          </a:p>
        </p:txBody>
      </p:sp>
      <p:sp>
        <p:nvSpPr>
          <p:cNvPr id="9" name="TextBox 8">
            <a:extLst>
              <a:ext uri="{FF2B5EF4-FFF2-40B4-BE49-F238E27FC236}">
                <a16:creationId xmlns:a16="http://schemas.microsoft.com/office/drawing/2014/main" id="{47CC53BD-68C7-42B1-8B13-2701DB4EEBE0}"/>
              </a:ext>
            </a:extLst>
          </p:cNvPr>
          <p:cNvSpPr txBox="1"/>
          <p:nvPr/>
        </p:nvSpPr>
        <p:spPr>
          <a:xfrm>
            <a:off x="9408404" y="1927952"/>
            <a:ext cx="2544897" cy="830997"/>
          </a:xfrm>
          <a:prstGeom prst="rect">
            <a:avLst/>
          </a:prstGeom>
          <a:noFill/>
        </p:spPr>
        <p:txBody>
          <a:bodyPr wrap="square" rtlCol="0">
            <a:spAutoFit/>
          </a:bodyPr>
          <a:lstStyle/>
          <a:p>
            <a:pPr lvl="0"/>
            <a:r>
              <a:rPr lang="en-GB" sz="1600" b="1" dirty="0">
                <a:solidFill>
                  <a:srgbClr val="002060"/>
                </a:solidFill>
              </a:rPr>
              <a:t>Weak. Should have tried to regain land and built up army lost in T of V.</a:t>
            </a:r>
          </a:p>
        </p:txBody>
      </p:sp>
      <p:sp>
        <p:nvSpPr>
          <p:cNvPr id="10" name="TextBox 9">
            <a:extLst>
              <a:ext uri="{FF2B5EF4-FFF2-40B4-BE49-F238E27FC236}">
                <a16:creationId xmlns:a16="http://schemas.microsoft.com/office/drawing/2014/main" id="{D9454E59-BA80-4B72-BB0B-EEDA3B621C57}"/>
              </a:ext>
            </a:extLst>
          </p:cNvPr>
          <p:cNvSpPr txBox="1"/>
          <p:nvPr/>
        </p:nvSpPr>
        <p:spPr>
          <a:xfrm>
            <a:off x="1355074" y="2820318"/>
            <a:ext cx="7877061" cy="646331"/>
          </a:xfrm>
          <a:prstGeom prst="rect">
            <a:avLst/>
          </a:prstGeom>
          <a:noFill/>
        </p:spPr>
        <p:txBody>
          <a:bodyPr wrap="square" rtlCol="0">
            <a:spAutoFit/>
          </a:bodyPr>
          <a:lstStyle/>
          <a:p>
            <a:r>
              <a:rPr lang="en-GB" b="1" dirty="0">
                <a:solidFill>
                  <a:srgbClr val="002060"/>
                </a:solidFill>
              </a:rPr>
              <a:t>1924 Dawes Plan- rearranged payments and given longer to repay.</a:t>
            </a:r>
          </a:p>
          <a:p>
            <a:r>
              <a:rPr lang="en-GB" b="1" dirty="0">
                <a:solidFill>
                  <a:srgbClr val="002060"/>
                </a:solidFill>
              </a:rPr>
              <a:t>1929 the Young Plan – 2/3 reduction and got until 1988 to pay. £6.6bn to £2.2 bn</a:t>
            </a:r>
          </a:p>
        </p:txBody>
      </p:sp>
      <p:sp>
        <p:nvSpPr>
          <p:cNvPr id="11" name="TextBox 10">
            <a:extLst>
              <a:ext uri="{FF2B5EF4-FFF2-40B4-BE49-F238E27FC236}">
                <a16:creationId xmlns:a16="http://schemas.microsoft.com/office/drawing/2014/main" id="{AD89ACA1-A8F4-4CB6-BC4F-229AC9E8C951}"/>
              </a:ext>
            </a:extLst>
          </p:cNvPr>
          <p:cNvSpPr txBox="1"/>
          <p:nvPr/>
        </p:nvSpPr>
        <p:spPr>
          <a:xfrm>
            <a:off x="9395551" y="2798819"/>
            <a:ext cx="2633032" cy="954107"/>
          </a:xfrm>
          <a:prstGeom prst="rect">
            <a:avLst/>
          </a:prstGeom>
          <a:noFill/>
        </p:spPr>
        <p:txBody>
          <a:bodyPr wrap="square" rtlCol="0">
            <a:spAutoFit/>
          </a:bodyPr>
          <a:lstStyle/>
          <a:p>
            <a:pPr lvl="0"/>
            <a:r>
              <a:rPr lang="en-GB" sz="1400" b="1" dirty="0">
                <a:solidFill>
                  <a:srgbClr val="002060"/>
                </a:solidFill>
              </a:rPr>
              <a:t>Many Germans thought Germany shouldn’t be paying reparations at all. Second Versailles.</a:t>
            </a:r>
          </a:p>
        </p:txBody>
      </p:sp>
      <p:sp>
        <p:nvSpPr>
          <p:cNvPr id="12" name="TextBox 11">
            <a:extLst>
              <a:ext uri="{FF2B5EF4-FFF2-40B4-BE49-F238E27FC236}">
                <a16:creationId xmlns:a16="http://schemas.microsoft.com/office/drawing/2014/main" id="{A2E480CD-F067-4393-B28D-89F7DF12B3CC}"/>
              </a:ext>
            </a:extLst>
          </p:cNvPr>
          <p:cNvSpPr txBox="1"/>
          <p:nvPr/>
        </p:nvSpPr>
        <p:spPr>
          <a:xfrm>
            <a:off x="1355073" y="3752926"/>
            <a:ext cx="7877061" cy="1600438"/>
          </a:xfrm>
          <a:prstGeom prst="rect">
            <a:avLst/>
          </a:prstGeom>
          <a:noFill/>
        </p:spPr>
        <p:txBody>
          <a:bodyPr wrap="square" rtlCol="0">
            <a:spAutoFit/>
          </a:bodyPr>
          <a:lstStyle/>
          <a:p>
            <a:pPr lvl="0"/>
            <a:r>
              <a:rPr lang="en-GB" sz="1400" b="1">
                <a:solidFill>
                  <a:srgbClr val="002060"/>
                </a:solidFill>
              </a:rPr>
              <a:t>The Dawes Plan 1924 and the Young Plan 1929</a:t>
            </a:r>
          </a:p>
          <a:p>
            <a:pPr lvl="0"/>
            <a:r>
              <a:rPr lang="en-GB" sz="1400" b="1">
                <a:solidFill>
                  <a:srgbClr val="002060"/>
                </a:solidFill>
              </a:rPr>
              <a:t>800 million marks used to build schools, hospitals, housing and roads</a:t>
            </a:r>
          </a:p>
          <a:p>
            <a:pPr lvl="0"/>
            <a:r>
              <a:rPr lang="en-GB" sz="1400" b="1">
                <a:solidFill>
                  <a:srgbClr val="002060"/>
                </a:solidFill>
              </a:rPr>
              <a:t>Loans given to private German firms</a:t>
            </a:r>
          </a:p>
          <a:p>
            <a:pPr lvl="0"/>
            <a:r>
              <a:rPr lang="en-GB" sz="1400" b="1">
                <a:solidFill>
                  <a:srgbClr val="002060"/>
                </a:solidFill>
              </a:rPr>
              <a:t>US firms set up factories in Germany</a:t>
            </a:r>
          </a:p>
          <a:p>
            <a:pPr lvl="0"/>
            <a:r>
              <a:rPr lang="en-GB" sz="1400" b="1">
                <a:solidFill>
                  <a:srgbClr val="002060"/>
                </a:solidFill>
              </a:rPr>
              <a:t>Pensions and wages rose</a:t>
            </a:r>
          </a:p>
          <a:p>
            <a:pPr lvl="0"/>
            <a:r>
              <a:rPr lang="en-GB" sz="1400" b="1">
                <a:solidFill>
                  <a:srgbClr val="002060"/>
                </a:solidFill>
              </a:rPr>
              <a:t>Industry grew 1924-29 by 40%</a:t>
            </a:r>
          </a:p>
          <a:p>
            <a:pPr lvl="0"/>
            <a:r>
              <a:rPr lang="en-GB" sz="1400" b="1">
                <a:solidFill>
                  <a:srgbClr val="002060"/>
                </a:solidFill>
              </a:rPr>
              <a:t>Wages increased but working hours didn’t = happy</a:t>
            </a:r>
            <a:endParaRPr lang="en-GB" sz="1400" b="1" dirty="0">
              <a:solidFill>
                <a:srgbClr val="002060"/>
              </a:solidFill>
            </a:endParaRPr>
          </a:p>
        </p:txBody>
      </p:sp>
      <p:sp>
        <p:nvSpPr>
          <p:cNvPr id="13" name="TextBox 12">
            <a:extLst>
              <a:ext uri="{FF2B5EF4-FFF2-40B4-BE49-F238E27FC236}">
                <a16:creationId xmlns:a16="http://schemas.microsoft.com/office/drawing/2014/main" id="{07738222-63CD-4297-B681-1AA9C2AE2BBF}"/>
              </a:ext>
            </a:extLst>
          </p:cNvPr>
          <p:cNvSpPr txBox="1"/>
          <p:nvPr/>
        </p:nvSpPr>
        <p:spPr>
          <a:xfrm>
            <a:off x="9395551" y="3752926"/>
            <a:ext cx="2783595" cy="1600438"/>
          </a:xfrm>
          <a:prstGeom prst="rect">
            <a:avLst/>
          </a:prstGeom>
          <a:noFill/>
        </p:spPr>
        <p:txBody>
          <a:bodyPr wrap="square" rtlCol="0">
            <a:spAutoFit/>
          </a:bodyPr>
          <a:lstStyle/>
          <a:p>
            <a:pPr lvl="0"/>
            <a:r>
              <a:rPr lang="en-GB" sz="1400" b="1">
                <a:solidFill>
                  <a:srgbClr val="002060"/>
                </a:solidFill>
              </a:rPr>
              <a:t>Dependent on USA, wages didn’t rise for farmers, because food prices stayed the same, unemployment didn’t fall below 1 million (peaked at 10% in 1927), higher taxes to help pay for unemployment benefit.</a:t>
            </a:r>
            <a:endParaRPr lang="en-GB" sz="1400" b="1" dirty="0">
              <a:solidFill>
                <a:srgbClr val="002060"/>
              </a:solidFill>
            </a:endParaRPr>
          </a:p>
        </p:txBody>
      </p:sp>
      <p:sp>
        <p:nvSpPr>
          <p:cNvPr id="14" name="TextBox 13">
            <a:extLst>
              <a:ext uri="{FF2B5EF4-FFF2-40B4-BE49-F238E27FC236}">
                <a16:creationId xmlns:a16="http://schemas.microsoft.com/office/drawing/2014/main" id="{7D5C33A1-1FC7-4AD0-8B61-D039F16659BA}"/>
              </a:ext>
            </a:extLst>
          </p:cNvPr>
          <p:cNvSpPr txBox="1"/>
          <p:nvPr/>
        </p:nvSpPr>
        <p:spPr>
          <a:xfrm>
            <a:off x="1342219" y="5288340"/>
            <a:ext cx="7877061" cy="1569660"/>
          </a:xfrm>
          <a:prstGeom prst="rect">
            <a:avLst/>
          </a:prstGeom>
          <a:noFill/>
        </p:spPr>
        <p:txBody>
          <a:bodyPr wrap="square" rtlCol="0">
            <a:spAutoFit/>
          </a:bodyPr>
          <a:lstStyle/>
          <a:p>
            <a:pPr lvl="0"/>
            <a:r>
              <a:rPr lang="en-GB" sz="1600" b="1" dirty="0">
                <a:solidFill>
                  <a:srgbClr val="002060"/>
                </a:solidFill>
              </a:rPr>
              <a:t>Extreme parties such as the Nazis gained fewer seat in the elections e.g. in 1928 they </a:t>
            </a:r>
            <a:r>
              <a:rPr lang="en-GB" sz="1600" b="1" u="sng" dirty="0">
                <a:solidFill>
                  <a:srgbClr val="002060"/>
                </a:solidFill>
              </a:rPr>
              <a:t>got 2.6% of </a:t>
            </a:r>
            <a:r>
              <a:rPr lang="en-GB" sz="1600" b="1" dirty="0">
                <a:solidFill>
                  <a:srgbClr val="002060"/>
                </a:solidFill>
              </a:rPr>
              <a:t>the vote. Political parties who were committed to the Weimar Republic e.g. SOCIAL DEMOCRATS did much better in the 1928 elections than in previous ones. Democratic government was more popular than before. By 1928 moderate parties had 136 more seats. There were less elections during this period. No more attempted revolutions after 1923. 25 governments in 14 years.</a:t>
            </a:r>
            <a:endParaRPr lang="en-GB" sz="1400" b="1" dirty="0">
              <a:solidFill>
                <a:srgbClr val="002060"/>
              </a:solidFill>
            </a:endParaRPr>
          </a:p>
        </p:txBody>
      </p:sp>
      <p:sp>
        <p:nvSpPr>
          <p:cNvPr id="15" name="TextBox 14">
            <a:extLst>
              <a:ext uri="{FF2B5EF4-FFF2-40B4-BE49-F238E27FC236}">
                <a16:creationId xmlns:a16="http://schemas.microsoft.com/office/drawing/2014/main" id="{34E9C2A9-1D80-4189-B1F1-3AF8DDF318CF}"/>
              </a:ext>
            </a:extLst>
          </p:cNvPr>
          <p:cNvSpPr txBox="1"/>
          <p:nvPr/>
        </p:nvSpPr>
        <p:spPr>
          <a:xfrm>
            <a:off x="9395551" y="5288340"/>
            <a:ext cx="2783595" cy="1600438"/>
          </a:xfrm>
          <a:prstGeom prst="rect">
            <a:avLst/>
          </a:prstGeom>
          <a:noFill/>
        </p:spPr>
        <p:txBody>
          <a:bodyPr wrap="square" rtlCol="0">
            <a:spAutoFit/>
          </a:bodyPr>
          <a:lstStyle/>
          <a:p>
            <a:pPr lvl="0"/>
            <a:r>
              <a:rPr lang="en-GB" sz="1400" b="1">
                <a:solidFill>
                  <a:srgbClr val="002060"/>
                </a:solidFill>
              </a:rPr>
              <a:t>Extremist politicians were not won over by the good times.  Right-wing nationalists still hated the Republic as the 'November criminals'  AND  wanted to overthrow of Treaty of Versailles not a revision. </a:t>
            </a:r>
            <a:endParaRPr lang="en-GB" sz="1400" b="1" dirty="0">
              <a:solidFill>
                <a:srgbClr val="002060"/>
              </a:solidFill>
            </a:endParaRPr>
          </a:p>
        </p:txBody>
      </p:sp>
    </p:spTree>
    <p:extLst>
      <p:ext uri="{BB962C8B-B14F-4D97-AF65-F5344CB8AC3E}">
        <p14:creationId xmlns:p14="http://schemas.microsoft.com/office/powerpoint/2010/main" val="11332387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4" grpId="0"/>
      <p:bldP spid="6" grpId="0"/>
      <p:bldP spid="7" grpId="0"/>
      <p:bldP spid="8" grpId="0"/>
      <p:bldP spid="9" grpId="0"/>
      <p:bldP spid="10" grpId="0"/>
      <p:bldP spid="11" grpId="0"/>
      <p:bldP spid="12" grpId="0"/>
      <p:bldP spid="13" grpId="0"/>
      <p:bldP spid="14" grpId="0"/>
      <p:bldP spid="1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2"/>
          <p:cNvSpPr>
            <a:spLocks noGrp="1"/>
          </p:cNvSpPr>
          <p:nvPr/>
        </p:nvSpPr>
        <p:spPr>
          <a:xfrm>
            <a:off x="496887" y="1951354"/>
            <a:ext cx="4156901" cy="3056890"/>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sz="20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Source B From a speech by Stresemann, 1929</a:t>
            </a:r>
            <a:endParaRPr kumimoji="0" lang="en-GB" sz="18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670"/>
              </a:spcBef>
              <a:spcAft>
                <a:spcPts val="0"/>
              </a:spcAft>
              <a:buClrTx/>
              <a:buSzTx/>
              <a:buFontTx/>
              <a:buNone/>
              <a:tabLst/>
              <a:defRPr/>
            </a:pPr>
            <a:r>
              <a:rPr kumimoji="0" lang="en-GB" sz="20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The economic position is only flourishing on the surface. Germany is in fact dancing on a volcano. If the short term loans are called in by America, a large selection of our economy would collapse.</a:t>
            </a:r>
            <a:endParaRPr kumimoji="0" lang="en-GB" sz="20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5" name="Content Placeholder 3"/>
          <p:cNvSpPr>
            <a:spLocks noGrp="1"/>
          </p:cNvSpPr>
          <p:nvPr/>
        </p:nvSpPr>
        <p:spPr>
          <a:xfrm>
            <a:off x="4843462" y="1951354"/>
            <a:ext cx="6653594" cy="4412869"/>
          </a:xfrm>
          <a:prstGeom prst="rect">
            <a:avLst/>
          </a:prstGeom>
        </p:spPr>
        <p:style>
          <a:lnRef idx="2">
            <a:schemeClr val="dk1"/>
          </a:lnRef>
          <a:fillRef idx="1">
            <a:schemeClr val="lt1"/>
          </a:fillRef>
          <a:effectRef idx="0">
            <a:schemeClr val="dk1"/>
          </a:effectRef>
          <a:fontRef idx="minor">
            <a:schemeClr val="dk1"/>
          </a:fontRef>
        </p:style>
        <p:txBody>
          <a:bodyPr vert="horz" wrap="square" lIns="91440" tIns="45720" rIns="91440" bIns="45720" rtlCol="0">
            <a:noAutofit/>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kumimoji="0" lang="en-GB" sz="2400" b="1" i="0" u="none" strike="noStrike" kern="1200" cap="none" spc="0" normalizeH="0" baseline="0" noProof="0" dirty="0">
                <a:ln>
                  <a:noFill/>
                </a:ln>
                <a:solidFill>
                  <a:srgbClr val="000000"/>
                </a:solidFill>
                <a:effectLst/>
                <a:uLnTx/>
                <a:uFillTx/>
                <a:latin typeface="Calibri" panose="020F0502020204030204"/>
                <a:ea typeface="Calibri" panose="020F0502020204030204" pitchFamily="34" charset="0"/>
                <a:cs typeface="Times New Roman" panose="02020603050405020304" pitchFamily="18" charset="0"/>
              </a:rPr>
              <a:t>Source C From a German journalist, written in 1930</a:t>
            </a:r>
            <a:endParaRPr kumimoji="0" lang="en-GB" sz="2000" b="0" i="0" u="none" strike="noStrike" kern="1200" cap="none" spc="0" normalizeH="0" baseline="0" noProof="0" dirty="0">
              <a:ln>
                <a:noFill/>
              </a:ln>
              <a:solidFill>
                <a:prstClr val="black"/>
              </a:solidFill>
              <a:effectLst/>
              <a:uLnTx/>
              <a:uFillTx/>
              <a:latin typeface="Calibri" panose="020F0502020204030204"/>
              <a:ea typeface="Calibri" panose="020F0502020204030204" pitchFamily="34" charset="0"/>
              <a:cs typeface="Times New Roman" panose="02020603050405020304" pitchFamily="18" charset="0"/>
            </a:endParaRPr>
          </a:p>
          <a:p>
            <a:pPr marL="0" marR="0" lvl="0" indent="0" algn="l" defTabSz="914400" rtl="0" eaLnBrk="1" fontAlgn="auto" latinLnBrk="0" hangingPunct="1">
              <a:lnSpc>
                <a:spcPct val="100000"/>
              </a:lnSpc>
              <a:spcBef>
                <a:spcPts val="670"/>
              </a:spcBef>
              <a:spcAft>
                <a:spcPts val="0"/>
              </a:spcAft>
              <a:buClrTx/>
              <a:buSzTx/>
              <a:buFontTx/>
              <a:buNone/>
              <a:tabLst/>
              <a:defRPr/>
            </a:pPr>
            <a:r>
              <a:rPr kumimoji="0" lang="en-GB" sz="24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In comparison with what we expected after Versailles, Germany has raised herself up to shoulder the terrific burden of this peace in a way we would never have thought possible. So that today after ten years we may say with certainty ‘Even so, it might have been worse.’ The stage of convalescence from Versailles is a very long road to go and we have</a:t>
            </a:r>
            <a:r>
              <a:rPr kumimoji="0" lang="en-GB" sz="48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 </a:t>
            </a:r>
            <a:r>
              <a:rPr kumimoji="0" lang="en-GB" sz="2400" b="0" i="0" u="none" strike="noStrike" kern="1200" cap="none" spc="0" normalizeH="0" baseline="0" noProof="0" dirty="0">
                <a:ln>
                  <a:noFill/>
                </a:ln>
                <a:solidFill>
                  <a:srgbClr val="000000"/>
                </a:solidFill>
                <a:effectLst/>
                <a:uLnTx/>
                <a:uFillTx/>
                <a:latin typeface="Calibri" panose="020F0502020204030204"/>
                <a:ea typeface="Times New Roman" panose="02020603050405020304" pitchFamily="18" charset="0"/>
                <a:cs typeface="Times New Roman" panose="02020603050405020304" pitchFamily="18" charset="0"/>
              </a:rPr>
              <a:t>travelled it surprisingly quickly.</a:t>
            </a:r>
            <a:endParaRPr kumimoji="0" lang="en-GB" sz="24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sp>
        <p:nvSpPr>
          <p:cNvPr id="6" name="Title 1"/>
          <p:cNvSpPr>
            <a:spLocks noGrp="1"/>
          </p:cNvSpPr>
          <p:nvPr>
            <p:ph type="title"/>
          </p:nvPr>
        </p:nvSpPr>
        <p:spPr>
          <a:xfrm>
            <a:off x="496887" y="355499"/>
            <a:ext cx="11000169" cy="1325563"/>
          </a:xfrm>
          <a:solidFill>
            <a:srgbClr val="002060"/>
          </a:solidFill>
          <a:ln>
            <a:solidFill>
              <a:schemeClr val="accent1"/>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2800" dirty="0">
                <a:solidFill>
                  <a:schemeClr val="bg1"/>
                </a:solidFill>
                <a:latin typeface="Trebuchet MS" panose="020B0603020202020204" pitchFamily="34" charset="0"/>
              </a:rPr>
              <a:t>Question 3a:</a:t>
            </a:r>
            <a:br>
              <a:rPr lang="en-US" sz="2800" dirty="0">
                <a:solidFill>
                  <a:schemeClr val="bg1"/>
                </a:solidFill>
                <a:latin typeface="Trebuchet MS" panose="020B0603020202020204" pitchFamily="34" charset="0"/>
              </a:rPr>
            </a:br>
            <a:r>
              <a:rPr lang="en-US" sz="2000" dirty="0">
                <a:solidFill>
                  <a:schemeClr val="bg1"/>
                </a:solidFill>
                <a:latin typeface="Trebuchet MS" panose="020B0603020202020204" pitchFamily="34" charset="0"/>
              </a:rPr>
              <a:t>How useful are Sources B and C for an enquiry into the extent of German recovery in the years 1924-29. Explain your answer using Sources B and C and your own knowledge of historical context.                  [8 marks]</a:t>
            </a:r>
            <a:endParaRPr lang="en-GB" dirty="0">
              <a:solidFill>
                <a:schemeClr val="bg1"/>
              </a:solidFill>
              <a:latin typeface="Trebuchet MS" panose="020B0603020202020204" pitchFamily="34" charset="0"/>
            </a:endParaRPr>
          </a:p>
        </p:txBody>
      </p:sp>
    </p:spTree>
    <p:extLst>
      <p:ext uri="{BB962C8B-B14F-4D97-AF65-F5344CB8AC3E}">
        <p14:creationId xmlns:p14="http://schemas.microsoft.com/office/powerpoint/2010/main" val="36154731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199" y="157019"/>
            <a:ext cx="10744199" cy="1533670"/>
          </a:xfrm>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Autofit/>
          </a:bodyPr>
          <a:lstStyle/>
          <a:p>
            <a:r>
              <a:rPr lang="en-US" sz="3200" dirty="0">
                <a:solidFill>
                  <a:schemeClr val="bg1"/>
                </a:solidFill>
                <a:latin typeface="Trebuchet MS" panose="020B0603020202020204" pitchFamily="34" charset="0"/>
              </a:rPr>
              <a:t>WRITING FRAME 3a:</a:t>
            </a:r>
            <a:br>
              <a:rPr lang="en-US" sz="3200" dirty="0">
                <a:solidFill>
                  <a:schemeClr val="bg1"/>
                </a:solidFill>
                <a:latin typeface="Trebuchet MS" panose="020B0603020202020204" pitchFamily="34" charset="0"/>
              </a:rPr>
            </a:br>
            <a:r>
              <a:rPr lang="en-US" sz="2400" dirty="0">
                <a:solidFill>
                  <a:schemeClr val="bg1"/>
                </a:solidFill>
                <a:latin typeface="Trebuchet MS" panose="020B0603020202020204" pitchFamily="34" charset="0"/>
              </a:rPr>
              <a:t>How useful are Sources B and C for an enquiry into the extent of German recovery in the years 1924-29. Explain your answer using Sources B and C and your own knowledge of historical context.                  [8 marks]</a:t>
            </a:r>
            <a:endParaRPr lang="en-GB" sz="4800" dirty="0">
              <a:solidFill>
                <a:schemeClr val="bg1"/>
              </a:solidFill>
              <a:latin typeface="Trebuchet MS" panose="020B0603020202020204" pitchFamily="34" charset="0"/>
            </a:endParaRPr>
          </a:p>
        </p:txBody>
      </p:sp>
      <p:sp>
        <p:nvSpPr>
          <p:cNvPr id="5" name="Text Box 57367"/>
          <p:cNvSpPr txBox="1"/>
          <p:nvPr/>
        </p:nvSpPr>
        <p:spPr>
          <a:xfrm>
            <a:off x="838199" y="1814030"/>
            <a:ext cx="5658854" cy="4451155"/>
          </a:xfrm>
          <a:prstGeom prst="rect">
            <a:avLst/>
          </a:prstGeom>
          <a:solidFill>
            <a:schemeClr val="accent1">
              <a:lumMod val="20000"/>
              <a:lumOff val="80000"/>
            </a:schemeClr>
          </a:solidFill>
          <a:ln/>
        </p:spPr>
        <p:style>
          <a:lnRef idx="2">
            <a:schemeClr val="dk1"/>
          </a:lnRef>
          <a:fillRef idx="1">
            <a:schemeClr val="lt1"/>
          </a:fillRef>
          <a:effectRef idx="0">
            <a:schemeClr val="dk1"/>
          </a:effectRef>
          <a:fontRef idx="minor">
            <a:schemeClr val="dk1"/>
          </a:fontRef>
        </p:style>
        <p:txBody>
          <a:bodyPr rot="0" spcFirstLastPara="0" vert="horz" wrap="square" lIns="91440" tIns="45720" rIns="91440" bIns="45720" numCol="1" spcCol="0" rtlCol="0" fromWordArt="0" anchor="t" anchorCtr="0" forceAA="0" compatLnSpc="1">
            <a:prstTxWarp prst="textNoShape">
              <a:avLst/>
            </a:prstTxWarp>
            <a:spAutoFit/>
          </a:bodyPr>
          <a:lstStyle/>
          <a:p>
            <a:pPr>
              <a:lnSpc>
                <a:spcPct val="107000"/>
              </a:lnSpc>
              <a:spcAft>
                <a:spcPts val="800"/>
              </a:spcAft>
              <a:tabLst>
                <a:tab pos="2451735" algn="l"/>
              </a:tabLst>
            </a:pPr>
            <a:r>
              <a:rPr lang="en-GB" b="1" u="sng" dirty="0">
                <a:effectLst/>
                <a:latin typeface="Calibri" panose="020F0502020204030204" pitchFamily="34" charset="0"/>
                <a:ea typeface="Calibri" panose="020F0502020204030204" pitchFamily="34" charset="0"/>
                <a:cs typeface="Times New Roman" panose="02020603050405020304" pitchFamily="18" charset="0"/>
              </a:rPr>
              <a:t>Paper 3, Section B: 3a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GB" sz="1600" b="1" dirty="0">
                <a:effectLst/>
                <a:latin typeface="Calibri" panose="020F0502020204030204" pitchFamily="34" charset="0"/>
                <a:ea typeface="Calibri" panose="020F0502020204030204" pitchFamily="34" charset="0"/>
                <a:cs typeface="Times New Roman" panose="02020603050405020304" pitchFamily="18" charset="0"/>
              </a:rPr>
              <a:t>How useful are Sources B and C for an enquiry into…. (8 marks)</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US" dirty="0">
                <a:effectLst/>
                <a:latin typeface="Calibri" panose="020F0502020204030204" pitchFamily="34" charset="0"/>
                <a:ea typeface="Calibri" panose="020F0502020204030204" pitchFamily="34" charset="0"/>
                <a:cs typeface="Times New Roman" panose="02020603050405020304" pitchFamily="18" charset="0"/>
              </a:rPr>
              <a:t>Source… is useful because it suggests (quotes or paraphrase th</a:t>
            </a:r>
            <a:r>
              <a:rPr lang="en-US" dirty="0">
                <a:latin typeface="Calibri" panose="020F0502020204030204" pitchFamily="34" charset="0"/>
                <a:ea typeface="Calibri" panose="020F0502020204030204" pitchFamily="34" charset="0"/>
                <a:cs typeface="Times New Roman" panose="02020603050405020304" pitchFamily="18" charset="0"/>
              </a:rPr>
              <a:t>e source </a:t>
            </a:r>
            <a:r>
              <a:rPr lang="en-US" dirty="0">
                <a:effectLst/>
                <a:latin typeface="Calibri" panose="020F0502020204030204" pitchFamily="34" charset="0"/>
                <a:ea typeface="Calibri" panose="020F0502020204030204" pitchFamily="34" charset="0"/>
                <a:cs typeface="Times New Roman" panose="02020603050405020304" pitchFamily="18" charset="0"/>
              </a:rPr>
              <a:t>x2)…</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US" dirty="0">
                <a:effectLst/>
                <a:latin typeface="Calibri" panose="020F0502020204030204" pitchFamily="34" charset="0"/>
                <a:ea typeface="Calibri" panose="020F0502020204030204" pitchFamily="34" charset="0"/>
                <a:cs typeface="Times New Roman" panose="02020603050405020304" pitchFamily="18" charset="0"/>
              </a:rPr>
              <a:t>This </a:t>
            </a:r>
            <a:r>
              <a:rPr lang="en-US" dirty="0">
                <a:latin typeface="Calibri" panose="020F0502020204030204" pitchFamily="34" charset="0"/>
                <a:ea typeface="Calibri" panose="020F0502020204030204" pitchFamily="34" charset="0"/>
                <a:cs typeface="Times New Roman" panose="02020603050405020304" pitchFamily="18" charset="0"/>
              </a:rPr>
              <a:t>is </a:t>
            </a:r>
            <a:r>
              <a:rPr lang="en-US" dirty="0">
                <a:effectLst/>
                <a:latin typeface="Calibri" panose="020F0502020204030204" pitchFamily="34" charset="0"/>
                <a:ea typeface="Calibri" panose="020F0502020204030204" pitchFamily="34" charset="0"/>
                <a:cs typeface="Times New Roman" panose="02020603050405020304" pitchFamily="18" charset="0"/>
              </a:rPr>
              <a:t>supported by my contextual knowledge…. (</a:t>
            </a:r>
            <a:r>
              <a:rPr lang="en-US" dirty="0">
                <a:latin typeface="Calibri" panose="020F0502020204030204" pitchFamily="34" charset="0"/>
                <a:ea typeface="Calibri" panose="020F0502020204030204" pitchFamily="34" charset="0"/>
                <a:cs typeface="Times New Roman" panose="02020603050405020304" pitchFamily="18" charset="0"/>
              </a:rPr>
              <a:t>a fact to support each </a:t>
            </a:r>
            <a:r>
              <a:rPr lang="en-US">
                <a:latin typeface="Calibri" panose="020F0502020204030204" pitchFamily="34" charset="0"/>
                <a:ea typeface="Calibri" panose="020F0502020204030204" pitchFamily="34" charset="0"/>
                <a:cs typeface="Times New Roman" panose="02020603050405020304" pitchFamily="18" charset="0"/>
              </a:rPr>
              <a:t>quote x2</a:t>
            </a:r>
            <a:r>
              <a:rPr lang="en-US">
                <a:effectLst/>
                <a:latin typeface="Calibri" panose="020F0502020204030204" pitchFamily="34" charset="0"/>
                <a:ea typeface="Calibri" panose="020F0502020204030204" pitchFamily="34" charset="0"/>
                <a:cs typeface="Times New Roman" panose="02020603050405020304" pitchFamily="18" charset="0"/>
              </a:rPr>
              <a:t>)</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US" dirty="0">
                <a:effectLst/>
                <a:latin typeface="Calibri" panose="020F0502020204030204" pitchFamily="34" charset="0"/>
                <a:ea typeface="Calibri" panose="020F0502020204030204" pitchFamily="34" charset="0"/>
                <a:cs typeface="Times New Roman" panose="02020603050405020304" pitchFamily="18" charset="0"/>
              </a:rPr>
              <a:t>Moreover Source... is also useful </a:t>
            </a:r>
            <a:r>
              <a:rPr lang="en-US" b="1" dirty="0">
                <a:effectLst/>
                <a:latin typeface="Calibri" panose="020F0502020204030204" pitchFamily="34" charset="0"/>
                <a:ea typeface="Calibri" panose="020F0502020204030204" pitchFamily="34" charset="0"/>
                <a:cs typeface="Times New Roman" panose="02020603050405020304" pitchFamily="18" charset="0"/>
              </a:rPr>
              <a:t>AND/OR</a:t>
            </a:r>
            <a:r>
              <a:rPr lang="en-US" dirty="0">
                <a:effectLst/>
                <a:latin typeface="Calibri" panose="020F0502020204030204" pitchFamily="34" charset="0"/>
                <a:ea typeface="Calibri" panose="020F0502020204030204" pitchFamily="34" charset="0"/>
                <a:cs typeface="Times New Roman" panose="02020603050405020304" pitchFamily="18" charset="0"/>
              </a:rPr>
              <a:t> less useful because… (NATURE/ORIGIN/PURPOSE)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US" dirty="0">
                <a:effectLst/>
                <a:latin typeface="Calibri" panose="020F0502020204030204" pitchFamily="34" charset="0"/>
                <a:ea typeface="Calibri" panose="020F0502020204030204" pitchFamily="34" charset="0"/>
                <a:cs typeface="Times New Roman" panose="02020603050405020304" pitchFamily="18" charset="0"/>
              </a:rPr>
              <a:t>This is supported by (my contextual knowledge)….</a:t>
            </a:r>
          </a:p>
          <a:p>
            <a:pPr>
              <a:lnSpc>
                <a:spcPct val="107000"/>
              </a:lnSpc>
              <a:spcAft>
                <a:spcPts val="800"/>
              </a:spcAft>
              <a:tabLst>
                <a:tab pos="2451735" algn="l"/>
              </a:tabLst>
            </a:pPr>
            <a:r>
              <a:rPr lang="en-US" dirty="0">
                <a:latin typeface="Calibri" panose="020F0502020204030204" pitchFamily="34" charset="0"/>
                <a:ea typeface="Calibri" panose="020F0502020204030204" pitchFamily="34" charset="0"/>
                <a:cs typeface="Times New Roman" panose="02020603050405020304" pitchFamily="18" charset="0"/>
              </a:rPr>
              <a:t>Overall, I think Source __ is very useful/ quite useful/ not very useful because…</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tabLst>
                <a:tab pos="2451735" algn="l"/>
              </a:tabLst>
            </a:pPr>
            <a:r>
              <a:rPr lang="en-US" b="1" dirty="0">
                <a:effectLst/>
                <a:latin typeface="Calibri" panose="020F0502020204030204" pitchFamily="34" charset="0"/>
                <a:ea typeface="Calibri" panose="020F0502020204030204" pitchFamily="34" charset="0"/>
                <a:cs typeface="Times New Roman" panose="02020603050405020304" pitchFamily="18" charset="0"/>
              </a:rPr>
              <a:t>REPEAT FOR THE OTHER SOURCE</a:t>
            </a:r>
            <a:r>
              <a:rPr lang="en-US" b="1" u="sng" dirty="0">
                <a:effectLst/>
                <a:latin typeface="Calibri" panose="020F0502020204030204" pitchFamily="34" charset="0"/>
                <a:ea typeface="Calibri" panose="020F0502020204030204" pitchFamily="34" charset="0"/>
                <a:cs typeface="Times New Roman" panose="02020603050405020304" pitchFamily="18" charset="0"/>
              </a:rPr>
              <a:t> </a:t>
            </a:r>
            <a:endParaRPr lang="en-GB" sz="16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6" name="Content Placeholder 4">
            <a:extLst>
              <a:ext uri="{FF2B5EF4-FFF2-40B4-BE49-F238E27FC236}">
                <a16:creationId xmlns:a16="http://schemas.microsoft.com/office/drawing/2014/main" id="{07142113-DA18-4FEE-BA29-E88FD54701A9}"/>
              </a:ext>
            </a:extLst>
          </p:cNvPr>
          <p:cNvGraphicFramePr>
            <a:graphicFrameLocks noGrp="1"/>
          </p:cNvGraphicFramePr>
          <p:nvPr>
            <p:ph sz="half" idx="1"/>
            <p:extLst>
              <p:ext uri="{D42A27DB-BD31-4B8C-83A1-F6EECF244321}">
                <p14:modId xmlns:p14="http://schemas.microsoft.com/office/powerpoint/2010/main" val="1713890414"/>
              </p:ext>
            </p:extLst>
          </p:nvPr>
        </p:nvGraphicFramePr>
        <p:xfrm>
          <a:off x="6814685" y="1814030"/>
          <a:ext cx="4697129" cy="4579583"/>
        </p:xfrm>
        <a:graphic>
          <a:graphicData uri="http://schemas.openxmlformats.org/drawingml/2006/table">
            <a:tbl>
              <a:tblPr firstRow="1" bandRow="1">
                <a:tableStyleId>{5940675A-B579-460E-94D1-54222C63F5DA}</a:tableStyleId>
              </a:tblPr>
              <a:tblGrid>
                <a:gridCol w="937546">
                  <a:extLst>
                    <a:ext uri="{9D8B030D-6E8A-4147-A177-3AD203B41FA5}">
                      <a16:colId xmlns:a16="http://schemas.microsoft.com/office/drawing/2014/main" val="940879656"/>
                    </a:ext>
                  </a:extLst>
                </a:gridCol>
                <a:gridCol w="3759583">
                  <a:extLst>
                    <a:ext uri="{9D8B030D-6E8A-4147-A177-3AD203B41FA5}">
                      <a16:colId xmlns:a16="http://schemas.microsoft.com/office/drawing/2014/main" val="2931154582"/>
                    </a:ext>
                  </a:extLst>
                </a:gridCol>
              </a:tblGrid>
              <a:tr h="602015">
                <a:tc>
                  <a:txBody>
                    <a:bodyPr/>
                    <a:lstStyle/>
                    <a:p>
                      <a:pPr algn="ctr">
                        <a:lnSpc>
                          <a:spcPct val="107000"/>
                        </a:lnSpc>
                        <a:spcAft>
                          <a:spcPts val="0"/>
                        </a:spcAft>
                      </a:pPr>
                      <a:r>
                        <a:rPr lang="en-GB" sz="1050" b="1" u="sng" kern="1200" dirty="0">
                          <a:effectLst/>
                        </a:rPr>
                        <a:t>Level/</a:t>
                      </a:r>
                      <a:endParaRPr lang="en-GB" sz="1050" b="1" dirty="0">
                        <a:effectLst/>
                      </a:endParaRPr>
                    </a:p>
                    <a:p>
                      <a:pPr algn="ctr">
                        <a:lnSpc>
                          <a:spcPct val="107000"/>
                        </a:lnSpc>
                        <a:spcAft>
                          <a:spcPts val="0"/>
                        </a:spcAft>
                      </a:pPr>
                      <a:r>
                        <a:rPr lang="en-GB" sz="1050" b="1" u="sng" kern="1200" dirty="0">
                          <a:effectLst/>
                        </a:rPr>
                        <a:t>Mark</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43813" marR="43813" marT="21907" marB="21907">
                    <a:solidFill>
                      <a:schemeClr val="accent1">
                        <a:lumMod val="20000"/>
                        <a:lumOff val="80000"/>
                      </a:schemeClr>
                    </a:solidFill>
                  </a:tcPr>
                </a:tc>
                <a:tc>
                  <a:txBody>
                    <a:bodyPr/>
                    <a:lstStyle/>
                    <a:p>
                      <a:pPr algn="ctr">
                        <a:lnSpc>
                          <a:spcPct val="107000"/>
                        </a:lnSpc>
                        <a:spcAft>
                          <a:spcPts val="0"/>
                        </a:spcAft>
                      </a:pPr>
                      <a:r>
                        <a:rPr lang="en-GB" sz="1050" b="1" u="sng" kern="1200" dirty="0">
                          <a:effectLst/>
                        </a:rPr>
                        <a:t>Utility… Criteria</a:t>
                      </a:r>
                      <a:endParaRPr lang="en-GB" sz="1050" b="1" dirty="0">
                        <a:effectLst/>
                      </a:endParaRPr>
                    </a:p>
                    <a:p>
                      <a:pPr>
                        <a:lnSpc>
                          <a:spcPct val="107000"/>
                        </a:lnSpc>
                        <a:spcAft>
                          <a:spcPts val="0"/>
                        </a:spcAft>
                      </a:pPr>
                      <a:r>
                        <a:rPr lang="en-GB" sz="1050" b="1" kern="1200" dirty="0">
                          <a:effectLst/>
                        </a:rPr>
                        <a:t>Analysis and evaluation of source utility AO3</a:t>
                      </a:r>
                      <a:endParaRPr lang="en-GB" sz="1050" b="1" dirty="0">
                        <a:effectLst/>
                        <a:latin typeface="Calibri" panose="020F0502020204030204" pitchFamily="34" charset="0"/>
                        <a:ea typeface="Calibri" panose="020F0502020204030204" pitchFamily="34" charset="0"/>
                        <a:cs typeface="Times New Roman" panose="02020603050405020304" pitchFamily="18" charset="0"/>
                      </a:endParaRPr>
                    </a:p>
                  </a:txBody>
                  <a:tcPr marL="43813" marR="43813" marT="21907" marB="21907">
                    <a:solidFill>
                      <a:schemeClr val="accent1">
                        <a:lumMod val="20000"/>
                        <a:lumOff val="80000"/>
                      </a:schemeClr>
                    </a:solidFill>
                  </a:tcPr>
                </a:tc>
                <a:extLst>
                  <a:ext uri="{0D108BD9-81ED-4DB2-BD59-A6C34878D82A}">
                    <a16:rowId xmlns:a16="http://schemas.microsoft.com/office/drawing/2014/main" val="2088467403"/>
                  </a:ext>
                </a:extLst>
              </a:tr>
              <a:tr h="1167694">
                <a:tc>
                  <a:txBody>
                    <a:bodyPr/>
                    <a:lstStyle/>
                    <a:p>
                      <a:pPr algn="ctr">
                        <a:lnSpc>
                          <a:spcPct val="107000"/>
                        </a:lnSpc>
                        <a:spcAft>
                          <a:spcPts val="0"/>
                        </a:spcAft>
                      </a:pPr>
                      <a:r>
                        <a:rPr lang="en-GB" sz="1050" kern="1200" dirty="0">
                          <a:effectLst/>
                        </a:rPr>
                        <a:t>Level 1</a:t>
                      </a:r>
                      <a:endParaRPr lang="en-GB" sz="1050" dirty="0">
                        <a:effectLst/>
                      </a:endParaRPr>
                    </a:p>
                    <a:p>
                      <a:pPr algn="ctr">
                        <a:lnSpc>
                          <a:spcPct val="107000"/>
                        </a:lnSpc>
                        <a:spcAft>
                          <a:spcPts val="0"/>
                        </a:spcAft>
                      </a:pPr>
                      <a:r>
                        <a:rPr lang="en-GB" sz="1050" kern="1200" dirty="0">
                          <a:effectLst/>
                        </a:rPr>
                        <a:t>(1-2 marks)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3813" marR="43813" marT="21907" marB="21907">
                    <a:solidFill>
                      <a:schemeClr val="bg1"/>
                    </a:solidFill>
                  </a:tcPr>
                </a:tc>
                <a:tc>
                  <a:txBody>
                    <a:bodyPr/>
                    <a:lstStyle/>
                    <a:p>
                      <a:pPr marL="342900" lvl="0" indent="-342900">
                        <a:lnSpc>
                          <a:spcPct val="107000"/>
                        </a:lnSpc>
                        <a:spcAft>
                          <a:spcPts val="0"/>
                        </a:spcAft>
                        <a:buFont typeface="Symbol" panose="05050102010706020507" pitchFamily="18" charset="2"/>
                        <a:buChar char=""/>
                      </a:pPr>
                      <a:r>
                        <a:rPr lang="en-GB" sz="1050" kern="1200" dirty="0">
                          <a:effectLst/>
                        </a:rPr>
                        <a:t>A simple judgement on utility is given and supported by undeveloped comment on the content of the sources and/or their provenance. </a:t>
                      </a:r>
                      <a:endParaRPr lang="en-GB" sz="1050" dirty="0">
                        <a:effectLst/>
                      </a:endParaRPr>
                    </a:p>
                    <a:p>
                      <a:pPr marL="342900" lvl="0" indent="-342900">
                        <a:lnSpc>
                          <a:spcPct val="107000"/>
                        </a:lnSpc>
                        <a:spcAft>
                          <a:spcPts val="0"/>
                        </a:spcAft>
                        <a:buFont typeface="Symbol" panose="05050102010706020507" pitchFamily="18" charset="2"/>
                        <a:buChar char=""/>
                      </a:pPr>
                      <a:r>
                        <a:rPr lang="en-GB" sz="1050" kern="1200" dirty="0">
                          <a:effectLst/>
                        </a:rPr>
                        <a:t>Simple understanding of the source shown by picking out, repeating or summing up. (quote or paraphrase used)</a:t>
                      </a:r>
                      <a:endParaRPr lang="en-GB" sz="1050" dirty="0">
                        <a:effectLst/>
                      </a:endParaRPr>
                    </a:p>
                    <a:p>
                      <a:pPr marL="342900" lvl="0" indent="-342900">
                        <a:lnSpc>
                          <a:spcPct val="107000"/>
                        </a:lnSpc>
                        <a:spcAft>
                          <a:spcPts val="0"/>
                        </a:spcAft>
                        <a:buFont typeface="Symbol" panose="05050102010706020507" pitchFamily="18" charset="2"/>
                        <a:buChar char=""/>
                      </a:pPr>
                      <a:r>
                        <a:rPr lang="en-GB" sz="1050" kern="1200" dirty="0">
                          <a:effectLst/>
                        </a:rPr>
                        <a:t>Limited own knowledge and some links to the sources.</a:t>
                      </a:r>
                      <a:endParaRPr lang="en-GB"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813" marR="43813" marT="21907" marB="21907">
                    <a:solidFill>
                      <a:schemeClr val="bg1"/>
                    </a:solidFill>
                  </a:tcPr>
                </a:tc>
                <a:extLst>
                  <a:ext uri="{0D108BD9-81ED-4DB2-BD59-A6C34878D82A}">
                    <a16:rowId xmlns:a16="http://schemas.microsoft.com/office/drawing/2014/main" val="4224880623"/>
                  </a:ext>
                </a:extLst>
              </a:tr>
              <a:tr h="1167694">
                <a:tc>
                  <a:txBody>
                    <a:bodyPr/>
                    <a:lstStyle/>
                    <a:p>
                      <a:pPr algn="ctr">
                        <a:lnSpc>
                          <a:spcPct val="107000"/>
                        </a:lnSpc>
                        <a:spcAft>
                          <a:spcPts val="0"/>
                        </a:spcAft>
                      </a:pPr>
                      <a:r>
                        <a:rPr lang="en-GB" sz="1050" kern="1200" dirty="0">
                          <a:effectLst/>
                        </a:rPr>
                        <a:t>Level 2</a:t>
                      </a:r>
                      <a:endParaRPr lang="en-GB" sz="1050" dirty="0">
                        <a:effectLst/>
                      </a:endParaRPr>
                    </a:p>
                    <a:p>
                      <a:pPr algn="ctr">
                        <a:lnSpc>
                          <a:spcPct val="107000"/>
                        </a:lnSpc>
                        <a:spcAft>
                          <a:spcPts val="0"/>
                        </a:spcAft>
                      </a:pPr>
                      <a:r>
                        <a:rPr lang="en-GB" sz="1050" kern="1200" dirty="0">
                          <a:effectLst/>
                        </a:rPr>
                        <a:t>(3-5 marks)</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3813" marR="43813" marT="21907" marB="21907">
                    <a:solidFill>
                      <a:schemeClr val="bg1"/>
                    </a:solidFill>
                  </a:tcPr>
                </a:tc>
                <a:tc>
                  <a:txBody>
                    <a:bodyPr/>
                    <a:lstStyle/>
                    <a:p>
                      <a:pPr marL="342900" lvl="0" indent="-342900">
                        <a:lnSpc>
                          <a:spcPct val="107000"/>
                        </a:lnSpc>
                        <a:spcAft>
                          <a:spcPts val="0"/>
                        </a:spcAft>
                        <a:buFont typeface="Symbol" panose="05050102010706020507" pitchFamily="18" charset="2"/>
                        <a:buChar char=""/>
                      </a:pPr>
                      <a:r>
                        <a:rPr lang="en-GB" sz="1050" kern="1200" dirty="0">
                          <a:effectLst/>
                        </a:rPr>
                        <a:t>Judgement on how useful the sources are using some criteria (e.g. accuracy, completeness or objectivity) is made.</a:t>
                      </a:r>
                      <a:endParaRPr lang="en-GB" sz="1050" dirty="0">
                        <a:effectLst/>
                      </a:endParaRPr>
                    </a:p>
                    <a:p>
                      <a:pPr marL="342900" lvl="0" indent="-342900">
                        <a:lnSpc>
                          <a:spcPct val="107000"/>
                        </a:lnSpc>
                        <a:spcAft>
                          <a:spcPts val="0"/>
                        </a:spcAft>
                        <a:buFont typeface="Symbol" panose="05050102010706020507" pitchFamily="18" charset="2"/>
                        <a:buChar char=""/>
                      </a:pPr>
                      <a:r>
                        <a:rPr lang="en-GB" sz="1050" kern="1200" dirty="0">
                          <a:effectLst/>
                        </a:rPr>
                        <a:t>Some analyses/explanation of the source content using quotes and description</a:t>
                      </a:r>
                      <a:endParaRPr lang="en-GB" sz="1050" dirty="0">
                        <a:effectLst/>
                      </a:endParaRPr>
                    </a:p>
                    <a:p>
                      <a:pPr marL="342900" lvl="0" indent="-342900">
                        <a:lnSpc>
                          <a:spcPct val="107000"/>
                        </a:lnSpc>
                        <a:spcAft>
                          <a:spcPts val="0"/>
                        </a:spcAft>
                        <a:buFont typeface="Symbol" panose="05050102010706020507" pitchFamily="18" charset="2"/>
                        <a:buChar char=""/>
                      </a:pPr>
                      <a:r>
                        <a:rPr lang="en-GB" sz="1050" kern="1200" dirty="0">
                          <a:effectLst/>
                        </a:rPr>
                        <a:t>Using some own knowledge to evaluate the source and/or provenance (NOP).</a:t>
                      </a:r>
                      <a:endParaRPr lang="en-GB" sz="1050" dirty="0">
                        <a:effectLst/>
                      </a:endParaRPr>
                    </a:p>
                    <a:p>
                      <a:pPr marL="342900" lvl="0" indent="-342900">
                        <a:lnSpc>
                          <a:spcPct val="107000"/>
                        </a:lnSpc>
                        <a:spcAft>
                          <a:spcPts val="0"/>
                        </a:spcAft>
                        <a:buFont typeface="Symbol" panose="05050102010706020507" pitchFamily="18" charset="2"/>
                        <a:buChar char=""/>
                      </a:pPr>
                      <a:r>
                        <a:rPr lang="en-GB" sz="1050" kern="1200" dirty="0">
                          <a:effectLst/>
                        </a:rPr>
                        <a:t>Own knowledge sometimes directly links to the usefulness and/or provenance.</a:t>
                      </a:r>
                      <a:endParaRPr lang="en-GB"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813" marR="43813" marT="21907" marB="21907">
                    <a:solidFill>
                      <a:schemeClr val="bg1"/>
                    </a:solidFill>
                  </a:tcPr>
                </a:tc>
                <a:extLst>
                  <a:ext uri="{0D108BD9-81ED-4DB2-BD59-A6C34878D82A}">
                    <a16:rowId xmlns:a16="http://schemas.microsoft.com/office/drawing/2014/main" val="3685510450"/>
                  </a:ext>
                </a:extLst>
              </a:tr>
              <a:tr h="1391966">
                <a:tc>
                  <a:txBody>
                    <a:bodyPr/>
                    <a:lstStyle/>
                    <a:p>
                      <a:pPr algn="ctr">
                        <a:lnSpc>
                          <a:spcPct val="107000"/>
                        </a:lnSpc>
                        <a:spcAft>
                          <a:spcPts val="0"/>
                        </a:spcAft>
                      </a:pPr>
                      <a:r>
                        <a:rPr lang="en-GB" sz="1050" kern="1200">
                          <a:effectLst/>
                        </a:rPr>
                        <a:t>Level 3</a:t>
                      </a:r>
                      <a:endParaRPr lang="en-GB" sz="1050">
                        <a:effectLst/>
                      </a:endParaRPr>
                    </a:p>
                    <a:p>
                      <a:pPr algn="ctr">
                        <a:lnSpc>
                          <a:spcPct val="107000"/>
                        </a:lnSpc>
                        <a:spcAft>
                          <a:spcPts val="0"/>
                        </a:spcAft>
                      </a:pPr>
                      <a:r>
                        <a:rPr lang="en-GB" sz="1050" kern="1200">
                          <a:effectLst/>
                        </a:rPr>
                        <a:t>(6-8 marks)</a:t>
                      </a:r>
                      <a:endParaRPr lang="en-GB" sz="1050">
                        <a:effectLst/>
                        <a:latin typeface="Calibri" panose="020F0502020204030204" pitchFamily="34" charset="0"/>
                        <a:ea typeface="Calibri" panose="020F0502020204030204" pitchFamily="34" charset="0"/>
                        <a:cs typeface="Times New Roman" panose="02020603050405020304" pitchFamily="18" charset="0"/>
                      </a:endParaRPr>
                    </a:p>
                  </a:txBody>
                  <a:tcPr marL="43813" marR="43813" marT="21907" marB="21907">
                    <a:solidFill>
                      <a:schemeClr val="bg1"/>
                    </a:solidFill>
                  </a:tcPr>
                </a:tc>
                <a:tc>
                  <a:txBody>
                    <a:bodyPr/>
                    <a:lstStyle/>
                    <a:p>
                      <a:pPr marL="342900" lvl="0" indent="-342900">
                        <a:lnSpc>
                          <a:spcPct val="107000"/>
                        </a:lnSpc>
                        <a:spcAft>
                          <a:spcPts val="0"/>
                        </a:spcAft>
                        <a:buFont typeface="Symbol" panose="05050102010706020507" pitchFamily="18" charset="2"/>
                        <a:buChar char=""/>
                      </a:pPr>
                      <a:r>
                        <a:rPr lang="en-GB" sz="1050" kern="1200" dirty="0">
                          <a:effectLst/>
                        </a:rPr>
                        <a:t>Clear judgement on how useful the sources are using clear criteria (e.g. accuracy, completeness, objectivity) is explained.</a:t>
                      </a:r>
                      <a:endParaRPr lang="en-GB" sz="1050" dirty="0">
                        <a:effectLst/>
                      </a:endParaRPr>
                    </a:p>
                    <a:p>
                      <a:pPr marL="342900" lvl="0" indent="-342900">
                        <a:lnSpc>
                          <a:spcPct val="107000"/>
                        </a:lnSpc>
                        <a:spcAft>
                          <a:spcPts val="0"/>
                        </a:spcAft>
                        <a:buFont typeface="Symbol" panose="05050102010706020507" pitchFamily="18" charset="2"/>
                        <a:buChar char=""/>
                      </a:pPr>
                      <a:r>
                        <a:rPr lang="en-GB" sz="1050" kern="1200" dirty="0">
                          <a:effectLst/>
                        </a:rPr>
                        <a:t>It is supported with clear inferences about the content which is analysed well to argue about how useful the source is</a:t>
                      </a:r>
                      <a:endParaRPr lang="en-GB" sz="1050" dirty="0">
                        <a:effectLst/>
                      </a:endParaRPr>
                    </a:p>
                    <a:p>
                      <a:pPr marL="342900" lvl="0" indent="-342900">
                        <a:lnSpc>
                          <a:spcPct val="107000"/>
                        </a:lnSpc>
                        <a:spcAft>
                          <a:spcPts val="0"/>
                        </a:spcAft>
                        <a:buFont typeface="Symbol" panose="05050102010706020507" pitchFamily="18" charset="2"/>
                        <a:buChar char=""/>
                      </a:pPr>
                      <a:r>
                        <a:rPr lang="en-GB" sz="1050" kern="1200" dirty="0">
                          <a:effectLst/>
                        </a:rPr>
                        <a:t>Own knowledge used to evaluate.</a:t>
                      </a:r>
                      <a:endParaRPr lang="en-GB" sz="1050" dirty="0">
                        <a:effectLst/>
                      </a:endParaRPr>
                    </a:p>
                    <a:p>
                      <a:pPr marL="342900" lvl="0" indent="-342900">
                        <a:lnSpc>
                          <a:spcPct val="107000"/>
                        </a:lnSpc>
                        <a:spcAft>
                          <a:spcPts val="0"/>
                        </a:spcAft>
                        <a:buFont typeface="Symbol" panose="05050102010706020507" pitchFamily="18" charset="2"/>
                        <a:buChar char=""/>
                      </a:pPr>
                      <a:r>
                        <a:rPr lang="en-GB" sz="1050" kern="1200" dirty="0">
                          <a:effectLst/>
                        </a:rPr>
                        <a:t>The impact of the provenance (NOP) on the content is explained.</a:t>
                      </a:r>
                      <a:endParaRPr lang="en-GB" sz="105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43813" marR="43813" marT="21907" marB="21907">
                    <a:solidFill>
                      <a:schemeClr val="bg1"/>
                    </a:solidFill>
                  </a:tcPr>
                </a:tc>
                <a:extLst>
                  <a:ext uri="{0D108BD9-81ED-4DB2-BD59-A6C34878D82A}">
                    <a16:rowId xmlns:a16="http://schemas.microsoft.com/office/drawing/2014/main" val="4137490083"/>
                  </a:ext>
                </a:extLst>
              </a:tr>
            </a:tbl>
          </a:graphicData>
        </a:graphic>
      </p:graphicFrame>
    </p:spTree>
    <p:extLst>
      <p:ext uri="{BB962C8B-B14F-4D97-AF65-F5344CB8AC3E}">
        <p14:creationId xmlns:p14="http://schemas.microsoft.com/office/powerpoint/2010/main" val="16774403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rgbClr val="002060"/>
          </a:solidFill>
          <a:ln>
            <a:solidFill>
              <a:srgbClr val="002060"/>
            </a:solidFill>
          </a:ln>
        </p:spPr>
        <p:style>
          <a:lnRef idx="1">
            <a:schemeClr val="accent2"/>
          </a:lnRef>
          <a:fillRef idx="2">
            <a:schemeClr val="accent2"/>
          </a:fillRef>
          <a:effectRef idx="1">
            <a:schemeClr val="accent2"/>
          </a:effectRef>
          <a:fontRef idx="minor">
            <a:schemeClr val="dk1"/>
          </a:fontRef>
        </p:style>
        <p:txBody>
          <a:bodyPr>
            <a:normAutofit fontScale="90000"/>
          </a:bodyPr>
          <a:lstStyle/>
          <a:p>
            <a:r>
              <a:rPr lang="en-US" sz="2700" dirty="0">
                <a:solidFill>
                  <a:schemeClr val="bg1"/>
                </a:solidFill>
                <a:latin typeface="Trebuchet MS" panose="020B0603020202020204" pitchFamily="34" charset="0"/>
              </a:rPr>
              <a:t>EXEMPLAR 3a:</a:t>
            </a:r>
            <a:br>
              <a:rPr lang="en-US" sz="3100" dirty="0">
                <a:solidFill>
                  <a:schemeClr val="bg1"/>
                </a:solidFill>
                <a:latin typeface="Trebuchet MS" panose="020B0603020202020204" pitchFamily="34" charset="0"/>
              </a:rPr>
            </a:br>
            <a:r>
              <a:rPr lang="en-US" sz="2200" dirty="0">
                <a:solidFill>
                  <a:schemeClr val="bg1"/>
                </a:solidFill>
                <a:latin typeface="Trebuchet MS" panose="020B0603020202020204" pitchFamily="34" charset="0"/>
              </a:rPr>
              <a:t>How useful are Sources B and C for an enquiry into the extent of German recovery in the years 1924-29. Explain your answer using Sources B and C and your own knowledge of historical context.                  [8 marks]</a:t>
            </a:r>
            <a:endParaRPr lang="en-GB" dirty="0">
              <a:solidFill>
                <a:schemeClr val="bg1"/>
              </a:solidFill>
              <a:latin typeface="Trebuchet MS" panose="020B0603020202020204" pitchFamily="34" charset="0"/>
            </a:endParaRPr>
          </a:p>
        </p:txBody>
      </p:sp>
      <p:sp>
        <p:nvSpPr>
          <p:cNvPr id="4" name="Content Placeholder 3"/>
          <p:cNvSpPr>
            <a:spLocks noGrp="1"/>
          </p:cNvSpPr>
          <p:nvPr>
            <p:ph sz="half" idx="1"/>
          </p:nvPr>
        </p:nvSpPr>
        <p:spPr>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r>
              <a:rPr lang="en-US" dirty="0"/>
              <a:t>Source B is useful because it tells us that the recovery of Germany during 1924-29 was not going to be long lasting. The source tells us that although the economy appeared to be doing better this could all end quickly ‘dancing on a volcano’. From my own knowledge I know that Germany had taken out 800 million marks worth of loans from America under the Dawes Plan in 1924.  However it is true that these loans could be recalled by America at any point. This was a fragile recovery. Although the loans were used for investment into the German economy wages didn’t rise for all farm workers because food prices didn’t go up and unemployment didn’t fall below 1 million and had started to rise at this point.</a:t>
            </a:r>
          </a:p>
          <a:p>
            <a:r>
              <a:rPr lang="en-US" dirty="0"/>
              <a:t>Source B is useful because it was written by Stresemann who had arranged these loans in the first place. Stresemann was the Foreign Secretary. This is a very useful source as you would expect him to be very positive about his own policies but instead he is critical. However he is writing in 1929, 5 years after the loans were taken out. He is using hindsight to judge the extent of Germany’s recovery. As this is a speech he is being very honest to a large audience giving his </a:t>
            </a:r>
            <a:r>
              <a:rPr lang="en-US" dirty="0" err="1"/>
              <a:t>judgement</a:t>
            </a:r>
            <a:r>
              <a:rPr lang="en-US" dirty="0"/>
              <a:t> more value. However he hasn’t mentioned some of the positives like the acceptance of Germany into the League of Nations in 1926 or the investment </a:t>
            </a:r>
            <a:r>
              <a:rPr lang="en-US" dirty="0" err="1"/>
              <a:t>programme</a:t>
            </a:r>
            <a:r>
              <a:rPr lang="en-US" dirty="0"/>
              <a:t> by his government, this may have been in other parts of his speech.</a:t>
            </a:r>
          </a:p>
          <a:p>
            <a:endParaRPr lang="en-GB" dirty="0"/>
          </a:p>
        </p:txBody>
      </p:sp>
      <p:sp>
        <p:nvSpPr>
          <p:cNvPr id="5" name="Content Placeholder 4"/>
          <p:cNvSpPr>
            <a:spLocks noGrp="1"/>
          </p:cNvSpPr>
          <p:nvPr>
            <p:ph sz="half" idx="2"/>
          </p:nvPr>
        </p:nvSpPr>
        <p:spPr>
          <a:solidFill>
            <a:schemeClr val="accent1">
              <a:lumMod val="20000"/>
              <a:lumOff val="80000"/>
            </a:schemeClr>
          </a:solidFill>
        </p:spPr>
        <p:style>
          <a:lnRef idx="1">
            <a:schemeClr val="accent1"/>
          </a:lnRef>
          <a:fillRef idx="2">
            <a:schemeClr val="accent1"/>
          </a:fillRef>
          <a:effectRef idx="1">
            <a:schemeClr val="accent1"/>
          </a:effectRef>
          <a:fontRef idx="minor">
            <a:schemeClr val="dk1"/>
          </a:fontRef>
        </p:style>
        <p:txBody>
          <a:bodyPr>
            <a:normAutofit fontScale="55000" lnSpcReduction="20000"/>
          </a:bodyPr>
          <a:lstStyle/>
          <a:p>
            <a:r>
              <a:rPr lang="en-US" dirty="0"/>
              <a:t>Source C is useful because it tells us about the positives of the recovery of Germany between 1924- 1929. From my own knowledge I know that Germany invested money from the Dawes Plan in creating jobs by building schools, hospitals and factories. However the source admits that ‘there is a long way to go.’ This honesty gives more value to the source. Although he does try to put a positive spin on it by saying ‘it might have been worse’, this does acknowledge that everything isn’t perfect. It focuses the blame for Germany’s poor condition on the Treaty of Versailles, which gives us an insight into the attitudes of German people towards their economic condition. </a:t>
            </a:r>
          </a:p>
          <a:p>
            <a:r>
              <a:rPr lang="en-US" dirty="0"/>
              <a:t>As the source is written by a German journalist he is likely to take pride in Germany’s recover and will want to promote this idea to the world and the German people. The writer may have been covering up for some of the negatives so as not to create tensions in society and go back to rebellions and tensions of 1919-23 e.g. the </a:t>
            </a:r>
            <a:r>
              <a:rPr lang="en-US" dirty="0" err="1"/>
              <a:t>Kapp</a:t>
            </a:r>
            <a:r>
              <a:rPr lang="en-US" dirty="0"/>
              <a:t> Putsch in 1920. Also the Wall Street Crash had happened in October and this source may have been written early on in 1930. Therefore it was early days and the Great Depression had not fully developed. Unemployment did not reach its peak of 6 million until 1932.</a:t>
            </a:r>
          </a:p>
          <a:p>
            <a:endParaRPr lang="en-GB" dirty="0"/>
          </a:p>
        </p:txBody>
      </p:sp>
    </p:spTree>
    <p:extLst>
      <p:ext uri="{BB962C8B-B14F-4D97-AF65-F5344CB8AC3E}">
        <p14:creationId xmlns:p14="http://schemas.microsoft.com/office/powerpoint/2010/main" val="32355457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c4b36aa3-f524-4cec-8bb1-a15ad62b87bb">
      <Terms xmlns="http://schemas.microsoft.com/office/infopath/2007/PartnerControls"/>
    </lcf76f155ced4ddcb4097134ff3c332f>
    <TaxCatchAll xmlns="6be5f149-e6b2-4152-ab5a-b0f3bf156791"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BB6D2F278743643B2BAD7F0BD00AC99" ma:contentTypeVersion="18" ma:contentTypeDescription="Create a new document." ma:contentTypeScope="" ma:versionID="7eea2b2ed86b7525969c820a1b6e4602">
  <xsd:schema xmlns:xsd="http://www.w3.org/2001/XMLSchema" xmlns:xs="http://www.w3.org/2001/XMLSchema" xmlns:p="http://schemas.microsoft.com/office/2006/metadata/properties" xmlns:ns2="6be5f149-e6b2-4152-ab5a-b0f3bf156791" xmlns:ns3="c4b36aa3-f524-4cec-8bb1-a15ad62b87bb" targetNamespace="http://schemas.microsoft.com/office/2006/metadata/properties" ma:root="true" ma:fieldsID="b72c3eedb5406cbefe2ce7347cde32ed" ns2:_="" ns3:_="">
    <xsd:import namespace="6be5f149-e6b2-4152-ab5a-b0f3bf156791"/>
    <xsd:import namespace="c4b36aa3-f524-4cec-8bb1-a15ad62b87bb"/>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DateTaken" minOccurs="0"/>
                <xsd:element ref="ns3:MediaLengthInSeconds"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lcf76f155ced4ddcb4097134ff3c332f" minOccurs="0"/>
                <xsd:element ref="ns2:TaxCatchAll"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be5f149-e6b2-4152-ab5a-b0f3bf156791" elementFormDefault="qualified">
    <xsd:import namespace="http://schemas.microsoft.com/office/2006/documentManagement/types"/>
    <xsd:import namespace="http://schemas.microsoft.com/office/infopath/2007/PartnerControls"/>
    <xsd:element name="SharedWithUsers" ma:index="8" nillable="true" ma:displayName="Shared With" ma:SearchPeopleOnly="false" ma:SharePointGroup="0" ma:internalName="SharedWithUsers" ma:readOnly="true" ma:showField="ImnNam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915bee77-6d5d-4aca-a628-6f9cc974b9b9}" ma:internalName="TaxCatchAll" ma:showField="CatchAllData" ma:web="6be5f149-e6b2-4152-ab5a-b0f3bf15679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b36aa3-f524-4cec-8bb1-a15ad62b87bb"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Length (seconds)" ma:internalName="MediaLengthInSeconds" ma:readOnly="true">
      <xsd:simpleType>
        <xsd:restriction base="dms:Unknown"/>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AutoTags" ma:index="16" nillable="true" ma:displayName="Tags" ma:internalName="MediaServiceAutoTags"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6470d78a-a434-4c6f-b27f-71902a55d64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D74C4B-1055-4104-BFA9-B6071467F487}">
  <ds:schemaRefs>
    <ds:schemaRef ds:uri="http://schemas.microsoft.com/office/2006/metadata/properties"/>
    <ds:schemaRef ds:uri="http://schemas.microsoft.com/office/infopath/2007/PartnerControls"/>
    <ds:schemaRef ds:uri="c4b36aa3-f524-4cec-8bb1-a15ad62b87bb"/>
    <ds:schemaRef ds:uri="6be5f149-e6b2-4152-ab5a-b0f3bf156791"/>
  </ds:schemaRefs>
</ds:datastoreItem>
</file>

<file path=customXml/itemProps2.xml><?xml version="1.0" encoding="utf-8"?>
<ds:datastoreItem xmlns:ds="http://schemas.openxmlformats.org/officeDocument/2006/customXml" ds:itemID="{44D64AF2-7032-40DE-9AE1-23325C96657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be5f149-e6b2-4152-ab5a-b0f3bf156791"/>
    <ds:schemaRef ds:uri="c4b36aa3-f524-4cec-8bb1-a15ad62b87b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61DC0F9-1494-466F-88A5-DE90D486CD5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765</TotalTime>
  <Words>7226</Words>
  <Application>Microsoft Office PowerPoint</Application>
  <PresentationFormat>Widescreen</PresentationFormat>
  <Paragraphs>350</Paragraphs>
  <Slides>23</Slides>
  <Notes>1</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23</vt:i4>
      </vt:variant>
    </vt:vector>
  </HeadingPairs>
  <TitlesOfParts>
    <vt:vector size="33" baseType="lpstr">
      <vt:lpstr>Arial</vt:lpstr>
      <vt:lpstr>Calibri</vt:lpstr>
      <vt:lpstr>Calibri Light</vt:lpstr>
      <vt:lpstr>Century Gothic</vt:lpstr>
      <vt:lpstr>Elementary SF</vt:lpstr>
      <vt:lpstr>Symbol</vt:lpstr>
      <vt:lpstr>Times New Roman</vt:lpstr>
      <vt:lpstr>Trebuchet MS</vt:lpstr>
      <vt:lpstr>Wingdings 3</vt:lpstr>
      <vt:lpstr>Office Theme</vt:lpstr>
      <vt:lpstr>Germany 1918-39</vt:lpstr>
      <vt:lpstr>MOCK OPTION 1</vt:lpstr>
      <vt:lpstr>PowerPoint Presentation</vt:lpstr>
      <vt:lpstr>PowerPoint Presentation</vt:lpstr>
      <vt:lpstr>PowerPoint Presentation</vt:lpstr>
      <vt:lpstr>PowerPoint Presentation</vt:lpstr>
      <vt:lpstr>Question 3a: How useful are Sources B and C for an enquiry into the extent of German recovery in the years 1924-29. Explain your answer using Sources B and C and your own knowledge of historical context.                  [8 marks]</vt:lpstr>
      <vt:lpstr>WRITING FRAME 3a: How useful are Sources B and C for an enquiry into the extent of German recovery in the years 1924-29. Explain your answer using Sources B and C and your own knowledge of historical context.                  [8 marks]</vt:lpstr>
      <vt:lpstr>EXEMPLAR 3a: How useful are Sources B and C for an enquiry into the extent of German recovery in the years 1924-29. Explain your answer using Sources B and C and your own knowledge of historical context.                  [8 marks]</vt:lpstr>
      <vt:lpstr>EXEMPLAR 3a: How useful are Sources B and C for an enquiry into the extent of German recovery in the years 1924-29. Explain your answer using Sources B and C and your own knowledge of historical context.                  [8 marks]</vt:lpstr>
      <vt:lpstr>EXEMPLAR 3a: How useful are Sources B and C for an enquiry into the extent of German recovery in the years 1924-29. Explain your answer using Sources B and C and your own knowledge of historical context.                  [8 marks]</vt:lpstr>
      <vt:lpstr>3b. Study Interpretation 1 and 2. They give different views about the extent of German recovery in the years 1924-29. What is the main difference between these views? Explain your answer, using details from both interpretations. </vt:lpstr>
      <vt:lpstr>WRITING FRAME 3b: Study interpretations 1 and 2. They give different views about the extent of German recovery in the years 1924-29.  What is the main difference between these views?  Explain your answer using details from both interpretations.  [4 marks] </vt:lpstr>
      <vt:lpstr>EXEMPLAR 3b: Study interpretations 1 and 2. They give different views about the extent of German recovery in the years 1924-29.  What is the main difference between these views?  Explain your answer using details from both interpretations.  [4 marks] </vt:lpstr>
      <vt:lpstr>Question 3c: Suggest one reason why interpretations 1 and 2 give different views the extent of German recovery in the years 1924-29. You may use Sources B and C to help explain your answer. [4 marks]</vt:lpstr>
      <vt:lpstr>WRITING FRAME 3c: Suggest one reason why interpretations 1 and 2 give different views the extent of German recovery in the years 1924-29. You may use Sources B and C to help explain your answer. [4 marks] </vt:lpstr>
      <vt:lpstr>EXEMPLAR Question 3c: Suggest one reason why interpretations 1 and 2 give different views the extent of German recovery in the years 1924-29. You may use Sources B and C to help explain your answer. [4 marks] </vt:lpstr>
      <vt:lpstr>Question 3d: How far do you agree with Interpretation 2 about the extent of German recovery in the years 1924-29?  Explain your answer, using both interpretations and your knowledge of the historical context.  [16 marks + 4 SPAG] </vt:lpstr>
      <vt:lpstr>WRITING FRAME 3d: How far do you agree with Interpretation 2 about the extent of German recovery in the years 1924-29?  Explain your answer, using both interpretations and your knowledge of the historical context. [16 marks + 4 SPAG]</vt:lpstr>
      <vt:lpstr>EXEMPLAR 3d: How far do you agree with Interpretation 2 about the extent of German recovery in the years 1924-29?  Explain your answer, using both interpretations and your knowledge of the historical context. [16 marks + 4 SPAG]</vt:lpstr>
      <vt:lpstr>EXEMPLAR 3d: How far do you agree with Interpretation 2 about the extent of German recovery in the years 1924-29?  Explain your answer, using both interpretations and your knowledge of the historical context. [16 marks + 4 SPAG]</vt:lpstr>
      <vt:lpstr>EXEMPLAR 3d: How far do you agree with Interpretation 2 about the extent of German recovery in the years 1924-29?  Explain your answer, using both interpretations and your knowledge of the historical context. [16 marks + 4 SPAG]</vt:lpstr>
      <vt:lpstr>EXEMPLAR 3d: How far do you agree with Interpretation 2 about the extent of German recovery in the years 1924-29?  Explain your answer, using both interpretations and your knowledge of the historical context. [16 marks + 4 SPAG]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Germany 1918-39</dc:title>
  <dc:creator>Eva Vassiliades</dc:creator>
  <cp:lastModifiedBy>Michelle Tromans (Staff - The Dukeries Academy)</cp:lastModifiedBy>
  <cp:revision>34</cp:revision>
  <cp:lastPrinted>2023-10-20T09:34:10Z</cp:lastPrinted>
  <dcterms:created xsi:type="dcterms:W3CDTF">2021-04-01T21:46:29Z</dcterms:created>
  <dcterms:modified xsi:type="dcterms:W3CDTF">2025-10-17T12:00:04Z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0x0101009BB6D2F278743643B2BAD7F0BD00AC99</vt:lpwstr>
  </property>
</Properties>
</file>