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D1149-91D2-4DD6-99C1-AE95F4CD0B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CBF6D4F-8D15-47BD-8704-0193EF5398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32582E1-C3E0-4C4B-B051-001395A35F31}"/>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5" name="Footer Placeholder 4">
            <a:extLst>
              <a:ext uri="{FF2B5EF4-FFF2-40B4-BE49-F238E27FC236}">
                <a16:creationId xmlns:a16="http://schemas.microsoft.com/office/drawing/2014/main" id="{0B89647A-E198-4F38-A9B0-9624F80FAA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03B299-5FC9-4DD0-86F2-6C03834EE1FA}"/>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77551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2F8F8-7BB8-4053-A88C-C4318C950B7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285277-E8D6-447F-A0B6-C01BDCAE10C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16A8CA-214B-493B-9E66-42099673ABEC}"/>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5" name="Footer Placeholder 4">
            <a:extLst>
              <a:ext uri="{FF2B5EF4-FFF2-40B4-BE49-F238E27FC236}">
                <a16:creationId xmlns:a16="http://schemas.microsoft.com/office/drawing/2014/main" id="{570176D7-E0AB-4CF1-B474-3E435837F1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CBAB2D-C3DD-4850-93AC-9F24B501126D}"/>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4167793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6030C3-876C-4BD3-9CB2-38DBF5DC844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A568091-971E-4143-A19F-454B2FAF527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654786-D6CA-49D4-BB0F-742A36847DB9}"/>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5" name="Footer Placeholder 4">
            <a:extLst>
              <a:ext uri="{FF2B5EF4-FFF2-40B4-BE49-F238E27FC236}">
                <a16:creationId xmlns:a16="http://schemas.microsoft.com/office/drawing/2014/main" id="{E78C1EF9-5043-4C3D-8DDC-02A06696F5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D3887A-5774-4E0F-872F-F04A13EC5D4A}"/>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2824524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38585-3BE9-4747-A158-FA71A2899BC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96CECF-B25D-4EA1-B6E1-6E0A7C4FDB8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3E3572-A384-4BD4-88D2-0FDD9966E512}"/>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5" name="Footer Placeholder 4">
            <a:extLst>
              <a:ext uri="{FF2B5EF4-FFF2-40B4-BE49-F238E27FC236}">
                <a16:creationId xmlns:a16="http://schemas.microsoft.com/office/drawing/2014/main" id="{7608EF15-912A-4B81-9CDD-8A51D2AE36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FACA99-F4F2-4402-98F1-891F7C4A010F}"/>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115238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48FAC-B2BB-42C9-B613-3A774E22E0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7ABD37B-5036-40B6-867C-48273C166C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7F5E75B-DBB6-4010-A559-E871022C50C0}"/>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5" name="Footer Placeholder 4">
            <a:extLst>
              <a:ext uri="{FF2B5EF4-FFF2-40B4-BE49-F238E27FC236}">
                <a16:creationId xmlns:a16="http://schemas.microsoft.com/office/drawing/2014/main" id="{00271266-8571-44BA-A980-A55C92CED5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C6477A-2F3A-47E2-B6BA-CE3F61E08870}"/>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21789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D4784-814E-4461-A186-286F68D49A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2064E2-C114-434E-904C-71B80DAF34A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ABCC3A-4A7D-40DC-9362-F2D8B04A954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72620FF-4CC1-45AF-9880-4772EA73F922}"/>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6" name="Footer Placeholder 5">
            <a:extLst>
              <a:ext uri="{FF2B5EF4-FFF2-40B4-BE49-F238E27FC236}">
                <a16:creationId xmlns:a16="http://schemas.microsoft.com/office/drawing/2014/main" id="{62ABDC26-A1FC-4EFE-885F-0B14CC4C89F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2119826-E5F5-44C0-952F-D0764A7A19F0}"/>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1702366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56E52-2B7D-4165-80F2-1780A1DF0EB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DB4656B-0FF5-4454-AA4E-5098248CE2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45805A7-0517-4251-81F0-D540611D9F9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A7E7523-2209-49E3-B97A-7FFC6DFC1A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4CAC1B9-2391-4A29-9648-3F46BF4B26B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B9262A-3B5F-4DC1-94A1-F6128C5D4568}"/>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8" name="Footer Placeholder 7">
            <a:extLst>
              <a:ext uri="{FF2B5EF4-FFF2-40B4-BE49-F238E27FC236}">
                <a16:creationId xmlns:a16="http://schemas.microsoft.com/office/drawing/2014/main" id="{343649D6-544D-48CA-8E68-F879D94F348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8E13E02-9081-4F6F-9BB5-FD6E08358144}"/>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4141298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604F6-6EF6-4177-B8DD-54128C73DC4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EF2DD3B-45D5-4365-BDE4-53888AA07397}"/>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4" name="Footer Placeholder 3">
            <a:extLst>
              <a:ext uri="{FF2B5EF4-FFF2-40B4-BE49-F238E27FC236}">
                <a16:creationId xmlns:a16="http://schemas.microsoft.com/office/drawing/2014/main" id="{F9A88B80-843B-4B6A-936D-4CB408BCCDC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D5DBFB6-C75C-4837-B294-1674C4F95D00}"/>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3044837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BEAEBD-EE64-4DA9-BED0-2BA3CC62D5D6}"/>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3" name="Footer Placeholder 2">
            <a:extLst>
              <a:ext uri="{FF2B5EF4-FFF2-40B4-BE49-F238E27FC236}">
                <a16:creationId xmlns:a16="http://schemas.microsoft.com/office/drawing/2014/main" id="{4CF56C76-74AB-43A7-844B-DC272C3BA72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899AB00-F82C-4B4D-B1F8-910A8425E6D9}"/>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1916874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5337B-A665-4D9D-B04E-5E1BB28454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D19CA38-E608-4578-929F-2351A0FA58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CC2CFB2-C2B3-4912-A126-93630EECC6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815D9B-7B4D-49F6-A8F5-5046EAA275A7}"/>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6" name="Footer Placeholder 5">
            <a:extLst>
              <a:ext uri="{FF2B5EF4-FFF2-40B4-BE49-F238E27FC236}">
                <a16:creationId xmlns:a16="http://schemas.microsoft.com/office/drawing/2014/main" id="{D6010BE3-8AA0-42CA-A620-79CFEFC4CB8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A4EF6B-85C6-43C9-B214-C5568AE97893}"/>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2944857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0C172-0278-438F-B2E8-68C1A7265E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437F35-CF31-43FA-AD9E-3929570E3B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9A83591-7F3B-44A6-80C0-925F06CA8A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A9271B-4E78-4CDE-9482-4C062AFF2938}"/>
              </a:ext>
            </a:extLst>
          </p:cNvPr>
          <p:cNvSpPr>
            <a:spLocks noGrp="1"/>
          </p:cNvSpPr>
          <p:nvPr>
            <p:ph type="dt" sz="half" idx="10"/>
          </p:nvPr>
        </p:nvSpPr>
        <p:spPr/>
        <p:txBody>
          <a:bodyPr/>
          <a:lstStyle/>
          <a:p>
            <a:fld id="{F9CC8D8B-7D67-4E3D-882E-5DFDD1B952AA}" type="datetimeFigureOut">
              <a:rPr lang="en-GB" smtClean="0"/>
              <a:t>17/10/2025</a:t>
            </a:fld>
            <a:endParaRPr lang="en-GB"/>
          </a:p>
        </p:txBody>
      </p:sp>
      <p:sp>
        <p:nvSpPr>
          <p:cNvPr id="6" name="Footer Placeholder 5">
            <a:extLst>
              <a:ext uri="{FF2B5EF4-FFF2-40B4-BE49-F238E27FC236}">
                <a16:creationId xmlns:a16="http://schemas.microsoft.com/office/drawing/2014/main" id="{20FBF015-6786-4835-983E-2E7D2A3C1AF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3A38BE-BAB3-4E36-93F9-54150B2E9C26}"/>
              </a:ext>
            </a:extLst>
          </p:cNvPr>
          <p:cNvSpPr>
            <a:spLocks noGrp="1"/>
          </p:cNvSpPr>
          <p:nvPr>
            <p:ph type="sldNum" sz="quarter" idx="12"/>
          </p:nvPr>
        </p:nvSpPr>
        <p:spPr/>
        <p:txBody>
          <a:bodyPr/>
          <a:lstStyle/>
          <a:p>
            <a:fld id="{01EE9685-9239-4083-A28F-D100EF920D16}" type="slidenum">
              <a:rPr lang="en-GB" smtClean="0"/>
              <a:t>‹#›</a:t>
            </a:fld>
            <a:endParaRPr lang="en-GB"/>
          </a:p>
        </p:txBody>
      </p:sp>
    </p:spTree>
    <p:extLst>
      <p:ext uri="{BB962C8B-B14F-4D97-AF65-F5344CB8AC3E}">
        <p14:creationId xmlns:p14="http://schemas.microsoft.com/office/powerpoint/2010/main" val="350592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A0E8B1-0D3E-4250-B4B5-E4C3054ABD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C538636-4ED5-41F8-959F-46BDDD5C7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33016C-38B7-446B-9A40-39CE16F080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CC8D8B-7D67-4E3D-882E-5DFDD1B952AA}" type="datetimeFigureOut">
              <a:rPr lang="en-GB" smtClean="0"/>
              <a:t>17/10/2025</a:t>
            </a:fld>
            <a:endParaRPr lang="en-GB"/>
          </a:p>
        </p:txBody>
      </p:sp>
      <p:sp>
        <p:nvSpPr>
          <p:cNvPr id="5" name="Footer Placeholder 4">
            <a:extLst>
              <a:ext uri="{FF2B5EF4-FFF2-40B4-BE49-F238E27FC236}">
                <a16:creationId xmlns:a16="http://schemas.microsoft.com/office/drawing/2014/main" id="{4BD94B57-67B0-48E9-8A12-6E148B1025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A407A39-0A85-4568-9B48-8B7A0E4692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EE9685-9239-4083-A28F-D100EF920D16}" type="slidenum">
              <a:rPr lang="en-GB" smtClean="0"/>
              <a:t>‹#›</a:t>
            </a:fld>
            <a:endParaRPr lang="en-GB"/>
          </a:p>
        </p:txBody>
      </p:sp>
    </p:spTree>
    <p:extLst>
      <p:ext uri="{BB962C8B-B14F-4D97-AF65-F5344CB8AC3E}">
        <p14:creationId xmlns:p14="http://schemas.microsoft.com/office/powerpoint/2010/main" val="1396182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63CDCF5-A876-46AF-B639-3543D97F7ECC}"/>
              </a:ext>
            </a:extLst>
          </p:cNvPr>
          <p:cNvSpPr txBox="1"/>
          <p:nvPr/>
        </p:nvSpPr>
        <p:spPr>
          <a:xfrm>
            <a:off x="4513180" y="0"/>
            <a:ext cx="4274685" cy="338554"/>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GB" sz="1600" b="1" dirty="0">
                <a:latin typeface="Trebuchet MS" panose="020B0603020202020204" pitchFamily="34" charset="0"/>
              </a:rPr>
              <a:t>WW1 Experiences Knowledge Organiser</a:t>
            </a:r>
          </a:p>
        </p:txBody>
      </p:sp>
      <p:graphicFrame>
        <p:nvGraphicFramePr>
          <p:cNvPr id="9" name="Table 8">
            <a:extLst>
              <a:ext uri="{FF2B5EF4-FFF2-40B4-BE49-F238E27FC236}">
                <a16:creationId xmlns:a16="http://schemas.microsoft.com/office/drawing/2014/main" id="{311BB542-3E95-4E03-A9B4-6B89A111891E}"/>
              </a:ext>
            </a:extLst>
          </p:cNvPr>
          <p:cNvGraphicFramePr>
            <a:graphicFrameLocks noGrp="1"/>
          </p:cNvGraphicFramePr>
          <p:nvPr>
            <p:extLst>
              <p:ext uri="{D42A27DB-BD31-4B8C-83A1-F6EECF244321}">
                <p14:modId xmlns:p14="http://schemas.microsoft.com/office/powerpoint/2010/main" val="67513925"/>
              </p:ext>
            </p:extLst>
          </p:nvPr>
        </p:nvGraphicFramePr>
        <p:xfrm>
          <a:off x="0" y="0"/>
          <a:ext cx="4513179" cy="2286000"/>
        </p:xfrm>
        <a:graphic>
          <a:graphicData uri="http://schemas.openxmlformats.org/drawingml/2006/table">
            <a:tbl>
              <a:tblPr firstRow="1" bandRow="1">
                <a:tableStyleId>{5940675A-B579-460E-94D1-54222C63F5DA}</a:tableStyleId>
              </a:tblPr>
              <a:tblGrid>
                <a:gridCol w="1597794">
                  <a:extLst>
                    <a:ext uri="{9D8B030D-6E8A-4147-A177-3AD203B41FA5}">
                      <a16:colId xmlns:a16="http://schemas.microsoft.com/office/drawing/2014/main" val="3434231052"/>
                    </a:ext>
                  </a:extLst>
                </a:gridCol>
                <a:gridCol w="2915385">
                  <a:extLst>
                    <a:ext uri="{9D8B030D-6E8A-4147-A177-3AD203B41FA5}">
                      <a16:colId xmlns:a16="http://schemas.microsoft.com/office/drawing/2014/main" val="2994398716"/>
                    </a:ext>
                  </a:extLst>
                </a:gridCol>
              </a:tblGrid>
              <a:tr h="225992">
                <a:tc>
                  <a:txBody>
                    <a:bodyPr/>
                    <a:lstStyle/>
                    <a:p>
                      <a:r>
                        <a:rPr lang="en-GB" sz="1000" b="1" dirty="0"/>
                        <a:t>Terms</a:t>
                      </a:r>
                    </a:p>
                  </a:txBody>
                  <a:tcPr>
                    <a:solidFill>
                      <a:schemeClr val="bg1">
                        <a:lumMod val="85000"/>
                      </a:schemeClr>
                    </a:solidFill>
                  </a:tcPr>
                </a:tc>
                <a:tc>
                  <a:txBody>
                    <a:bodyPr/>
                    <a:lstStyle/>
                    <a:p>
                      <a:r>
                        <a:rPr lang="en-GB" sz="1000" b="1" dirty="0"/>
                        <a:t>Definitions</a:t>
                      </a:r>
                    </a:p>
                  </a:txBody>
                  <a:tcPr>
                    <a:solidFill>
                      <a:schemeClr val="bg1">
                        <a:lumMod val="85000"/>
                      </a:schemeClr>
                    </a:solidFill>
                  </a:tcPr>
                </a:tc>
                <a:extLst>
                  <a:ext uri="{0D108BD9-81ED-4DB2-BD59-A6C34878D82A}">
                    <a16:rowId xmlns:a16="http://schemas.microsoft.com/office/drawing/2014/main" val="929875731"/>
                  </a:ext>
                </a:extLst>
              </a:tr>
              <a:tr h="367237">
                <a:tc>
                  <a:txBody>
                    <a:bodyPr/>
                    <a:lstStyle/>
                    <a:p>
                      <a:r>
                        <a:rPr lang="en-GB" sz="1000" b="1" dirty="0"/>
                        <a:t>Militarism</a:t>
                      </a:r>
                    </a:p>
                  </a:txBody>
                  <a:tcPr/>
                </a:tc>
                <a:tc>
                  <a:txBody>
                    <a:bodyPr/>
                    <a:lstStyle/>
                    <a:p>
                      <a:r>
                        <a:rPr lang="en-GB" sz="1000" b="1" dirty="0"/>
                        <a:t>1. The attempt to build up a strong army and navy gave nations the means and will to make war.</a:t>
                      </a:r>
                    </a:p>
                  </a:txBody>
                  <a:tcPr/>
                </a:tc>
                <a:extLst>
                  <a:ext uri="{0D108BD9-81ED-4DB2-BD59-A6C34878D82A}">
                    <a16:rowId xmlns:a16="http://schemas.microsoft.com/office/drawing/2014/main" val="1251205407"/>
                  </a:ext>
                </a:extLst>
              </a:tr>
              <a:tr h="517549">
                <a:tc>
                  <a:txBody>
                    <a:bodyPr/>
                    <a:lstStyle/>
                    <a:p>
                      <a:r>
                        <a:rPr lang="en-GB" sz="1000" b="1" dirty="0"/>
                        <a:t>Alliances</a:t>
                      </a:r>
                    </a:p>
                  </a:txBody>
                  <a:tcPr/>
                </a:tc>
                <a:tc>
                  <a:txBody>
                    <a:bodyPr/>
                    <a:lstStyle/>
                    <a:p>
                      <a:r>
                        <a:rPr lang="en-GB" sz="1000" b="1" dirty="0"/>
                        <a:t>2. In 1882, Germany, Austria-Hungary and Italy formed the Triple Alliance. By 1907 France, Britain and Russia had all joined the Triple Entente. </a:t>
                      </a:r>
                    </a:p>
                  </a:txBody>
                  <a:tcPr/>
                </a:tc>
                <a:extLst>
                  <a:ext uri="{0D108BD9-81ED-4DB2-BD59-A6C34878D82A}">
                    <a16:rowId xmlns:a16="http://schemas.microsoft.com/office/drawing/2014/main" val="2915151397"/>
                  </a:ext>
                </a:extLst>
              </a:tr>
              <a:tr h="508481">
                <a:tc>
                  <a:txBody>
                    <a:bodyPr/>
                    <a:lstStyle/>
                    <a:p>
                      <a:r>
                        <a:rPr lang="en-GB" sz="1000" b="1" dirty="0"/>
                        <a:t>Imperialism </a:t>
                      </a:r>
                    </a:p>
                  </a:txBody>
                  <a:tcPr/>
                </a:tc>
                <a:tc>
                  <a:txBody>
                    <a:bodyPr/>
                    <a:lstStyle/>
                    <a:p>
                      <a:r>
                        <a:rPr lang="en-GB" sz="1000" b="1" dirty="0"/>
                        <a:t>3. The desire to conquer colonies, especially in Africa. This brought the powers into conflict – Germany.</a:t>
                      </a:r>
                    </a:p>
                  </a:txBody>
                  <a:tcPr/>
                </a:tc>
                <a:extLst>
                  <a:ext uri="{0D108BD9-81ED-4DB2-BD59-A6C34878D82A}">
                    <a16:rowId xmlns:a16="http://schemas.microsoft.com/office/drawing/2014/main" val="1207722422"/>
                  </a:ext>
                </a:extLst>
              </a:tr>
              <a:tr h="517549">
                <a:tc>
                  <a:txBody>
                    <a:bodyPr/>
                    <a:lstStyle/>
                    <a:p>
                      <a:r>
                        <a:rPr lang="en-GB" sz="1000" b="1" dirty="0"/>
                        <a:t>Nationalism</a:t>
                      </a:r>
                    </a:p>
                  </a:txBody>
                  <a:tcPr/>
                </a:tc>
                <a:tc>
                  <a:txBody>
                    <a:bodyPr/>
                    <a:lstStyle/>
                    <a:p>
                      <a:r>
                        <a:rPr lang="en-GB" sz="1000" b="1" dirty="0"/>
                        <a:t>4. The belief that your country is better than others. This made nations assertive and aggressive.</a:t>
                      </a:r>
                    </a:p>
                    <a:p>
                      <a:endParaRPr lang="en-GB" sz="1000" b="1" dirty="0"/>
                    </a:p>
                  </a:txBody>
                  <a:tcPr/>
                </a:tc>
                <a:extLst>
                  <a:ext uri="{0D108BD9-81ED-4DB2-BD59-A6C34878D82A}">
                    <a16:rowId xmlns:a16="http://schemas.microsoft.com/office/drawing/2014/main" val="2822377984"/>
                  </a:ext>
                </a:extLst>
              </a:tr>
            </a:tbl>
          </a:graphicData>
        </a:graphic>
      </p:graphicFrame>
      <p:graphicFrame>
        <p:nvGraphicFramePr>
          <p:cNvPr id="10" name="Table 9">
            <a:extLst>
              <a:ext uri="{FF2B5EF4-FFF2-40B4-BE49-F238E27FC236}">
                <a16:creationId xmlns:a16="http://schemas.microsoft.com/office/drawing/2014/main" id="{A116AD95-F470-4AAC-A7D5-B64515E70EB0}"/>
              </a:ext>
            </a:extLst>
          </p:cNvPr>
          <p:cNvGraphicFramePr>
            <a:graphicFrameLocks noGrp="1"/>
          </p:cNvGraphicFramePr>
          <p:nvPr>
            <p:extLst>
              <p:ext uri="{D42A27DB-BD31-4B8C-83A1-F6EECF244321}">
                <p14:modId xmlns:p14="http://schemas.microsoft.com/office/powerpoint/2010/main" val="2576066227"/>
              </p:ext>
            </p:extLst>
          </p:nvPr>
        </p:nvGraphicFramePr>
        <p:xfrm>
          <a:off x="0" y="2308780"/>
          <a:ext cx="4513179" cy="4547657"/>
        </p:xfrm>
        <a:graphic>
          <a:graphicData uri="http://schemas.openxmlformats.org/drawingml/2006/table">
            <a:tbl>
              <a:tblPr firstRow="1" bandRow="1">
                <a:tableStyleId>{5940675A-B579-460E-94D1-54222C63F5DA}</a:tableStyleId>
              </a:tblPr>
              <a:tblGrid>
                <a:gridCol w="1504393">
                  <a:extLst>
                    <a:ext uri="{9D8B030D-6E8A-4147-A177-3AD203B41FA5}">
                      <a16:colId xmlns:a16="http://schemas.microsoft.com/office/drawing/2014/main" val="1118097630"/>
                    </a:ext>
                  </a:extLst>
                </a:gridCol>
                <a:gridCol w="1504393">
                  <a:extLst>
                    <a:ext uri="{9D8B030D-6E8A-4147-A177-3AD203B41FA5}">
                      <a16:colId xmlns:a16="http://schemas.microsoft.com/office/drawing/2014/main" val="2623165668"/>
                    </a:ext>
                  </a:extLst>
                </a:gridCol>
                <a:gridCol w="1504393">
                  <a:extLst>
                    <a:ext uri="{9D8B030D-6E8A-4147-A177-3AD203B41FA5}">
                      <a16:colId xmlns:a16="http://schemas.microsoft.com/office/drawing/2014/main" val="3826450151"/>
                    </a:ext>
                  </a:extLst>
                </a:gridCol>
              </a:tblGrid>
              <a:tr h="272837">
                <a:tc gridSpan="3">
                  <a:txBody>
                    <a:bodyPr/>
                    <a:lstStyle/>
                    <a:p>
                      <a:r>
                        <a:rPr lang="en-GB" sz="1050" b="1" dirty="0"/>
                        <a:t>Long Term Causes of WW1</a:t>
                      </a:r>
                    </a:p>
                  </a:txBody>
                  <a:tcPr>
                    <a:solidFill>
                      <a:schemeClr val="bg1">
                        <a:lumMod val="85000"/>
                      </a:schemeClr>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300501265"/>
                  </a:ext>
                </a:extLst>
              </a:tr>
              <a:tr h="1363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ln w="0">
                            <a:noFill/>
                            <a:prstDash val="lgDash"/>
                          </a:ln>
                          <a:effectLst/>
                        </a:rPr>
                        <a:t>1. In 1907 France, Russia and Britain signed the Triple Entente, which stated they would help each other if attacked.</a:t>
                      </a:r>
                      <a:endParaRPr lang="en-GB" sz="1050" dirty="0"/>
                    </a:p>
                    <a:p>
                      <a:endParaRPr lang="en-GB"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t>2. </a:t>
                      </a:r>
                      <a:r>
                        <a:rPr lang="en-GB" sz="1050" dirty="0">
                          <a:ln w="0">
                            <a:noFill/>
                            <a:prstDash val="lgDash"/>
                          </a:ln>
                          <a:effectLst/>
                        </a:rPr>
                        <a:t>In 1839 Britain signed an agreement with Belgium promising to help if Belgium was attacked by Germany</a:t>
                      </a:r>
                      <a:endParaRPr lang="en-GB" sz="1050" dirty="0">
                        <a:ln w="0">
                          <a:noFill/>
                          <a:prstDash val="lgDash"/>
                        </a:ln>
                        <a:effectLst/>
                        <a:latin typeface="Arial" panose="020B0604020202020204" pitchFamily="34" charset="0"/>
                        <a:ea typeface="Times New Roman"/>
                        <a:cs typeface="Arial" panose="020B0604020202020204" pitchFamily="34" charset="0"/>
                      </a:endParaRPr>
                    </a:p>
                    <a:p>
                      <a:endParaRPr lang="en-GB"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ln w="0">
                            <a:noFill/>
                            <a:prstDash val="lgDash"/>
                          </a:ln>
                          <a:effectLst/>
                        </a:rPr>
                        <a:t>3. France wanted revenge on Germany for when she took land after the Franco-Prussian War in 1871. They were eager to conquer Germany for pay back.</a:t>
                      </a:r>
                      <a:endParaRPr lang="en-GB" sz="1050" dirty="0"/>
                    </a:p>
                  </a:txBody>
                  <a:tcPr/>
                </a:tc>
                <a:extLst>
                  <a:ext uri="{0D108BD9-81ED-4DB2-BD59-A6C34878D82A}">
                    <a16:rowId xmlns:a16="http://schemas.microsoft.com/office/drawing/2014/main" val="3729676068"/>
                  </a:ext>
                </a:extLst>
              </a:tr>
              <a:tr h="15228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ln w="0">
                            <a:noFill/>
                            <a:prstDash val="lgDash"/>
                          </a:ln>
                          <a:effectLst/>
                        </a:rPr>
                        <a:t>4. In 1882 Germany, Austria-Hungary and Italy signed a military alliance called the Triple Alliance.  They promised to help each other if attacked.</a:t>
                      </a:r>
                      <a:endParaRPr lang="en-GB" sz="1050" dirty="0"/>
                    </a:p>
                    <a:p>
                      <a:endParaRPr lang="en-GB"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t>5. </a:t>
                      </a:r>
                      <a:r>
                        <a:rPr lang="en-GB" sz="1050" dirty="0">
                          <a:ln w="0">
                            <a:noFill/>
                            <a:prstDash val="lgDash"/>
                          </a:ln>
                          <a:effectLst/>
                        </a:rPr>
                        <a:t>In 1905 the Germans created the Schlieffen Plan; this was their strategy for fighting France and Russia.  They would invade France quickly before they fought Russia</a:t>
                      </a:r>
                    </a:p>
                    <a:p>
                      <a:endParaRPr lang="en-GB"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t>6. </a:t>
                      </a:r>
                      <a:r>
                        <a:rPr lang="en-GB" sz="1050" dirty="0">
                          <a:ln w="0">
                            <a:noFill/>
                            <a:prstDash val="lgDash"/>
                          </a:ln>
                          <a:effectLst/>
                        </a:rPr>
                        <a:t>Germany was jealous of Britain and France’s huge empire. They were determined to make their own massive empire. </a:t>
                      </a:r>
                      <a:endParaRPr lang="en-GB" sz="1050" dirty="0">
                        <a:ln w="0">
                          <a:noFill/>
                          <a:prstDash val="lgDash"/>
                        </a:ln>
                        <a:effectLst/>
                        <a:latin typeface="Arial" panose="020B0604020202020204" pitchFamily="34" charset="0"/>
                        <a:ea typeface="Times New Roman"/>
                        <a:cs typeface="Arial" panose="020B0604020202020204" pitchFamily="34" charset="0"/>
                      </a:endParaRPr>
                    </a:p>
                    <a:p>
                      <a:endParaRPr lang="en-GB" sz="1050" dirty="0"/>
                    </a:p>
                  </a:txBody>
                  <a:tcPr/>
                </a:tc>
                <a:extLst>
                  <a:ext uri="{0D108BD9-81ED-4DB2-BD59-A6C34878D82A}">
                    <a16:rowId xmlns:a16="http://schemas.microsoft.com/office/drawing/2014/main" val="3310179694"/>
                  </a:ext>
                </a:extLst>
              </a:tr>
              <a:tr h="1363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t>7. </a:t>
                      </a:r>
                      <a:r>
                        <a:rPr lang="en-GB" sz="1050" dirty="0">
                          <a:ln w="0">
                            <a:noFill/>
                            <a:prstDash val="lgDash"/>
                          </a:ln>
                          <a:effectLst/>
                        </a:rPr>
                        <a:t>In 1907 France, Russia and Britain signed the Triple Entente, which stated they would help each other if attacked.</a:t>
                      </a:r>
                      <a:endParaRPr lang="en-GB" sz="1050" dirty="0"/>
                    </a:p>
                    <a:p>
                      <a:endParaRPr lang="en-GB" sz="1050" dirty="0"/>
                    </a:p>
                    <a:p>
                      <a:endParaRPr lang="en-GB" sz="1050" dirty="0"/>
                    </a:p>
                  </a:txBody>
                  <a:tcPr/>
                </a:tc>
                <a:tc>
                  <a:txBody>
                    <a:bodyPr/>
                    <a:lstStyle/>
                    <a:p>
                      <a:r>
                        <a:rPr lang="en-GB" sz="1050" dirty="0"/>
                        <a:t>8. </a:t>
                      </a:r>
                      <a:r>
                        <a:rPr lang="en-GB" sz="1050" dirty="0">
                          <a:ln w="0">
                            <a:noFill/>
                            <a:prstDash val="lgDash"/>
                          </a:ln>
                          <a:effectLst/>
                        </a:rPr>
                        <a:t>An arms race began between Britain and Germany. They both</a:t>
                      </a:r>
                      <a:r>
                        <a:rPr lang="en-GB" sz="1050" baseline="0" dirty="0">
                          <a:ln w="0">
                            <a:noFill/>
                            <a:prstDash val="lgDash"/>
                          </a:ln>
                          <a:effectLst/>
                        </a:rPr>
                        <a:t> built </a:t>
                      </a:r>
                      <a:r>
                        <a:rPr lang="en-GB" sz="1050" dirty="0">
                          <a:ln w="0">
                            <a:noFill/>
                            <a:prstDash val="lgDash"/>
                          </a:ln>
                          <a:effectLst/>
                        </a:rPr>
                        <a:t>dreadnoughts, the biggest and most modern warships of their time. </a:t>
                      </a:r>
                      <a:endParaRPr lang="en-GB"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t>9.</a:t>
                      </a:r>
                      <a:r>
                        <a:rPr lang="en-GB" sz="1050" baseline="0" dirty="0"/>
                        <a:t> </a:t>
                      </a:r>
                      <a:r>
                        <a:rPr lang="en-GB" sz="1050" dirty="0">
                          <a:ln w="0">
                            <a:noFill/>
                            <a:prstDash val="lgDash"/>
                          </a:ln>
                          <a:effectLst/>
                        </a:rPr>
                        <a:t>Russia wanted a bigger empire.  It was an enemy of Austria-Hungary and wanted to conquer some land in Austria-Hungary.</a:t>
                      </a:r>
                      <a:endParaRPr lang="en-GB" sz="1050" dirty="0">
                        <a:ln w="0">
                          <a:noFill/>
                          <a:prstDash val="lgDash"/>
                        </a:ln>
                        <a:effectLst/>
                        <a:latin typeface="Arial" panose="020B0604020202020204" pitchFamily="34" charset="0"/>
                        <a:ea typeface="Times New Roman"/>
                        <a:cs typeface="Arial" panose="020B0604020202020204" pitchFamily="34" charset="0"/>
                      </a:endParaRPr>
                    </a:p>
                    <a:p>
                      <a:endParaRPr lang="en-GB" sz="1050" dirty="0"/>
                    </a:p>
                  </a:txBody>
                  <a:tcPr/>
                </a:tc>
                <a:extLst>
                  <a:ext uri="{0D108BD9-81ED-4DB2-BD59-A6C34878D82A}">
                    <a16:rowId xmlns:a16="http://schemas.microsoft.com/office/drawing/2014/main" val="2830751829"/>
                  </a:ext>
                </a:extLst>
              </a:tr>
            </a:tbl>
          </a:graphicData>
        </a:graphic>
      </p:graphicFrame>
      <p:sp>
        <p:nvSpPr>
          <p:cNvPr id="11" name="Rectangle 10">
            <a:extLst>
              <a:ext uri="{FF2B5EF4-FFF2-40B4-BE49-F238E27FC236}">
                <a16:creationId xmlns:a16="http://schemas.microsoft.com/office/drawing/2014/main" id="{D39F6790-6E88-4888-A6CF-BC38564FF651}"/>
              </a:ext>
            </a:extLst>
          </p:cNvPr>
          <p:cNvSpPr/>
          <p:nvPr/>
        </p:nvSpPr>
        <p:spPr>
          <a:xfrm>
            <a:off x="4513179" y="342863"/>
            <a:ext cx="4274685" cy="433965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200" b="1" dirty="0"/>
              <a:t>Long term causes:</a:t>
            </a:r>
            <a:r>
              <a:rPr lang="en-GB" sz="1200" dirty="0"/>
              <a:t> A need for the major European countries to compete with each other during the 19th Century led to a focus on larger empires. As many of the world’s countries had already been colonised attentions turned to Africa. These attempts to grab a piece of land became known as the ’Scramble for Africa’. Over time these rivalries intensified and led to paranoia. As paranoia grew the countries began developing their war machinery (infrastructure). The countries of mainland Europe began conscripting troops into their armies and developing new weaponry and methods of warfare. Great Britain and Germany entered into a race to build a new type of battle ship (Dreadnought) which was so sophisticated it made all previous battleships obsolete. This development further increased paranoia as now they feared attacks. The countries now looked to ‘friendly’ nations for support and began making agreements and alliances with each other. This in turn increased paranoia even further as these alliances feared the potential power of rival alliances. Europe was on the brink of war, all that was needed was a spark to ignite it.</a:t>
            </a:r>
          </a:p>
          <a:p>
            <a:endParaRPr lang="en-GB" sz="1200" dirty="0"/>
          </a:p>
          <a:p>
            <a:endParaRPr lang="en-GB" sz="1200" dirty="0"/>
          </a:p>
          <a:p>
            <a:endParaRPr lang="en-GB" sz="1200" dirty="0"/>
          </a:p>
          <a:p>
            <a:endParaRPr lang="en-GB" sz="1200" dirty="0"/>
          </a:p>
        </p:txBody>
      </p:sp>
      <p:sp>
        <p:nvSpPr>
          <p:cNvPr id="13" name="Rectangle 12">
            <a:extLst>
              <a:ext uri="{FF2B5EF4-FFF2-40B4-BE49-F238E27FC236}">
                <a16:creationId xmlns:a16="http://schemas.microsoft.com/office/drawing/2014/main" id="{A7B97A8F-3EF3-41DC-8031-72E6AA246D69}"/>
              </a:ext>
            </a:extLst>
          </p:cNvPr>
          <p:cNvSpPr/>
          <p:nvPr/>
        </p:nvSpPr>
        <p:spPr>
          <a:xfrm>
            <a:off x="8787865" y="0"/>
            <a:ext cx="3404136" cy="470898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200" b="1" dirty="0"/>
              <a:t>Short term (Trigger) causes</a:t>
            </a:r>
            <a:r>
              <a:rPr lang="en-GB" sz="1200" dirty="0"/>
              <a:t>: The spark came on 28th June 1914. The heir to the Austro - Hungarian throne, Archduke Franz Ferdinand and his wife Sophie, arrived at Sarajevo train station at 10am, ready for their goodwill tour. A group of young</a:t>
            </a:r>
          </a:p>
          <a:p>
            <a:r>
              <a:rPr lang="en-GB" sz="1200" dirty="0"/>
              <a:t>Serbian terrorists called the ‘Black hand’ were waiting along the route to assassinate him. They wanted Bosnia to be independent. The first assassination attempts went badly wrong. </a:t>
            </a:r>
            <a:r>
              <a:rPr lang="en-GB" sz="1200" dirty="0" err="1"/>
              <a:t>Nadeljko</a:t>
            </a:r>
            <a:r>
              <a:rPr lang="en-GB" sz="1200" dirty="0"/>
              <a:t> </a:t>
            </a:r>
            <a:r>
              <a:rPr lang="en-GB" sz="1200" dirty="0" err="1"/>
              <a:t>Cabrinovic</a:t>
            </a:r>
            <a:r>
              <a:rPr lang="en-GB" sz="1200" dirty="0"/>
              <a:t> threw his bomb but forgot it had a ten second fuse and Ferdinand was unharmed.</a:t>
            </a:r>
          </a:p>
          <a:p>
            <a:r>
              <a:rPr lang="en-GB" sz="1200" dirty="0"/>
              <a:t>The Archduke’s party carried on with the scheduled reception (dinner). After meeting in the park to discuss the failed assassination Gavrilo Princip, the leader of the Black Hand, wandered off. Unsure of what to do next he went to a deli and bought a sandwich. Whilst there he noticed the royal car down the street. The Archduke’s car had taken a wrong turn on the way back to the station and had ended up in a side street in front of Princip. Raising his gun Princip fired two shots killing both Ferdinand and his wife Sophie. Within a month of this event a war had broken out in Europe that would lead to the deaths of millions of young men.</a:t>
            </a:r>
          </a:p>
          <a:p>
            <a:endParaRPr lang="en-GB" sz="1200" dirty="0"/>
          </a:p>
        </p:txBody>
      </p:sp>
      <p:sp>
        <p:nvSpPr>
          <p:cNvPr id="12" name="Rectangle 11">
            <a:extLst>
              <a:ext uri="{FF2B5EF4-FFF2-40B4-BE49-F238E27FC236}">
                <a16:creationId xmlns:a16="http://schemas.microsoft.com/office/drawing/2014/main" id="{7D70FBBC-B122-4E63-9E60-69808113AC71}"/>
              </a:ext>
            </a:extLst>
          </p:cNvPr>
          <p:cNvSpPr/>
          <p:nvPr/>
        </p:nvSpPr>
        <p:spPr>
          <a:xfrm>
            <a:off x="4526012" y="4617363"/>
            <a:ext cx="7665988" cy="224676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b="1" dirty="0"/>
              <a:t>The road to war: </a:t>
            </a:r>
            <a:r>
              <a:rPr lang="en-GB" sz="1400" dirty="0"/>
              <a:t>The assassination of Archduke Franz Ferdinand and his pregnant wife Sophie set off a rapid chain of events, as Austria-Hungary immediately blamed the Serbian government for the attack. As the large and powerful Russia supported Serbia, Austria asked for assurances that Germany would step in on its side against Russia and its allies, including France and possibly Great Britain. The Austro-Hungarians sent a list of ten demands to the Serbian government knowing that the Serbians could not agree to them all. The Austrian military had made over twenty requests to their government during the previous two years for permission to invade Serbia. The Serbians could only agree to nine of these, the tenth demand was to allow the Austrian Hungarian army to police Serbia. On July 28, Austria-Hungary declared war on Serbia, and the fragile peace between Europe’s great powers collapsed, beginning the devastating conflict now known as the First World War.</a:t>
            </a:r>
          </a:p>
        </p:txBody>
      </p:sp>
    </p:spTree>
    <p:extLst>
      <p:ext uri="{BB962C8B-B14F-4D97-AF65-F5344CB8AC3E}">
        <p14:creationId xmlns:p14="http://schemas.microsoft.com/office/powerpoint/2010/main" val="1181630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F5291E82-AF65-49D5-849C-FA0C57BB8EDE}"/>
              </a:ext>
            </a:extLst>
          </p:cNvPr>
          <p:cNvSpPr txBox="1">
            <a:spLocks noChangeArrowheads="1"/>
          </p:cNvSpPr>
          <p:nvPr/>
        </p:nvSpPr>
        <p:spPr bwMode="auto">
          <a:xfrm>
            <a:off x="0" y="0"/>
            <a:ext cx="4928135" cy="3253339"/>
          </a:xfrm>
          <a:prstGeom prst="rect">
            <a:avLst/>
          </a:prstGeom>
          <a:ln>
            <a:headEnd/>
            <a:tailEnd/>
          </a:ln>
        </p:spPr>
        <p:style>
          <a:lnRef idx="2">
            <a:schemeClr val="dk1"/>
          </a:lnRef>
          <a:fillRef idx="1">
            <a:schemeClr val="lt1"/>
          </a:fillRef>
          <a:effectRef idx="0">
            <a:schemeClr val="dk1"/>
          </a:effectRef>
          <a:fontRef idx="minor">
            <a:schemeClr val="dk1"/>
          </a:fontRef>
        </p:style>
        <p:txBody>
          <a:bodyPr rot="0" vert="horz" wrap="square" lIns="91440" tIns="45720" rIns="91440" bIns="45720" anchor="t" anchorCtr="0">
            <a:noAutofit/>
          </a:bodyPr>
          <a:lstStyle/>
          <a:p>
            <a:pPr marL="67945">
              <a:lnSpc>
                <a:spcPct val="105000"/>
              </a:lnSpc>
              <a:spcBef>
                <a:spcPts val="80"/>
              </a:spcBef>
              <a:spcAft>
                <a:spcPts val="0"/>
              </a:spcAft>
            </a:pPr>
            <a:r>
              <a:rPr lang="en-GB" sz="1100" b="1" u="sng" dirty="0">
                <a:solidFill>
                  <a:schemeClr val="tx1"/>
                </a:solidFill>
                <a:effectLst/>
                <a:ea typeface="Arial" panose="020B0604020202020204" pitchFamily="34" charset="0"/>
              </a:rPr>
              <a:t>Recruitment and Propaganda</a:t>
            </a:r>
            <a:endParaRPr lang="en-GB" sz="1100" dirty="0">
              <a:solidFill>
                <a:schemeClr val="tx1"/>
              </a:solidFill>
              <a:effectLst/>
              <a:ea typeface="Arial" panose="020B0604020202020204" pitchFamily="34" charset="0"/>
            </a:endParaRPr>
          </a:p>
          <a:p>
            <a:pPr marL="67945">
              <a:lnSpc>
                <a:spcPct val="105000"/>
              </a:lnSpc>
              <a:spcBef>
                <a:spcPts val="80"/>
              </a:spcBef>
              <a:spcAft>
                <a:spcPts val="0"/>
              </a:spcAft>
            </a:pPr>
            <a:r>
              <a:rPr lang="en-GB" sz="1100" dirty="0">
                <a:effectLst/>
                <a:ea typeface="Arial" panose="020B0604020202020204" pitchFamily="34" charset="0"/>
              </a:rPr>
              <a:t>When</a:t>
            </a:r>
            <a:r>
              <a:rPr lang="en-GB" sz="1100" spc="-100" dirty="0">
                <a:effectLst/>
                <a:ea typeface="Arial" panose="020B0604020202020204" pitchFamily="34" charset="0"/>
              </a:rPr>
              <a:t> </a:t>
            </a:r>
            <a:r>
              <a:rPr lang="en-GB" sz="1100" dirty="0">
                <a:effectLst/>
                <a:ea typeface="Arial" panose="020B0604020202020204" pitchFamily="34" charset="0"/>
              </a:rPr>
              <a:t>war</a:t>
            </a:r>
            <a:r>
              <a:rPr lang="en-GB" sz="1100" spc="-110" dirty="0">
                <a:effectLst/>
                <a:ea typeface="Arial" panose="020B0604020202020204" pitchFamily="34" charset="0"/>
              </a:rPr>
              <a:t> </a:t>
            </a:r>
            <a:r>
              <a:rPr lang="en-GB" sz="1100" dirty="0">
                <a:effectLst/>
                <a:ea typeface="Arial" panose="020B0604020202020204" pitchFamily="34" charset="0"/>
              </a:rPr>
              <a:t>broke</a:t>
            </a:r>
            <a:r>
              <a:rPr lang="en-GB" sz="1100" spc="-105" dirty="0">
                <a:effectLst/>
                <a:ea typeface="Arial" panose="020B0604020202020204" pitchFamily="34" charset="0"/>
              </a:rPr>
              <a:t> </a:t>
            </a:r>
            <a:r>
              <a:rPr lang="en-GB" sz="1100" dirty="0">
                <a:effectLst/>
                <a:ea typeface="Arial" panose="020B0604020202020204" pitchFamily="34" charset="0"/>
              </a:rPr>
              <a:t>out,</a:t>
            </a:r>
            <a:r>
              <a:rPr lang="en-GB" sz="1100" spc="-90" dirty="0">
                <a:effectLst/>
                <a:ea typeface="Arial" panose="020B0604020202020204" pitchFamily="34" charset="0"/>
              </a:rPr>
              <a:t> </a:t>
            </a:r>
            <a:r>
              <a:rPr lang="en-GB" sz="1100" dirty="0">
                <a:effectLst/>
                <a:ea typeface="Arial" panose="020B0604020202020204" pitchFamily="34" charset="0"/>
              </a:rPr>
              <a:t>Britain</a:t>
            </a:r>
            <a:r>
              <a:rPr lang="en-GB" sz="1100" spc="-100" dirty="0">
                <a:effectLst/>
                <a:ea typeface="Arial" panose="020B0604020202020204" pitchFamily="34" charset="0"/>
              </a:rPr>
              <a:t> </a:t>
            </a:r>
            <a:r>
              <a:rPr lang="en-GB" sz="1100" dirty="0">
                <a:effectLst/>
                <a:ea typeface="Arial" panose="020B0604020202020204" pitchFamily="34" charset="0"/>
              </a:rPr>
              <a:t>had</a:t>
            </a:r>
            <a:r>
              <a:rPr lang="en-GB" sz="1100" spc="-105" dirty="0">
                <a:effectLst/>
                <a:ea typeface="Arial" panose="020B0604020202020204" pitchFamily="34" charset="0"/>
              </a:rPr>
              <a:t> </a:t>
            </a:r>
            <a:r>
              <a:rPr lang="en-GB" sz="1100" dirty="0">
                <a:effectLst/>
                <a:ea typeface="Arial" panose="020B0604020202020204" pitchFamily="34" charset="0"/>
              </a:rPr>
              <a:t>a</a:t>
            </a:r>
            <a:r>
              <a:rPr lang="en-GB" sz="1100" spc="-90" dirty="0">
                <a:effectLst/>
                <a:ea typeface="Arial" panose="020B0604020202020204" pitchFamily="34" charset="0"/>
              </a:rPr>
              <a:t> </a:t>
            </a:r>
            <a:r>
              <a:rPr lang="en-GB" sz="1100" dirty="0">
                <a:effectLst/>
                <a:ea typeface="Arial" panose="020B0604020202020204" pitchFamily="34" charset="0"/>
              </a:rPr>
              <a:t>small</a:t>
            </a:r>
            <a:r>
              <a:rPr lang="en-GB" sz="1100" spc="-105" dirty="0">
                <a:effectLst/>
                <a:ea typeface="Arial" panose="020B0604020202020204" pitchFamily="34" charset="0"/>
              </a:rPr>
              <a:t> </a:t>
            </a:r>
            <a:r>
              <a:rPr lang="en-GB" sz="1100" dirty="0">
                <a:effectLst/>
                <a:ea typeface="Arial" panose="020B0604020202020204" pitchFamily="34" charset="0"/>
              </a:rPr>
              <a:t>army</a:t>
            </a:r>
            <a:r>
              <a:rPr lang="en-GB" sz="1100" spc="-100" dirty="0">
                <a:effectLst/>
                <a:ea typeface="Arial" panose="020B0604020202020204" pitchFamily="34" charset="0"/>
              </a:rPr>
              <a:t> </a:t>
            </a:r>
            <a:r>
              <a:rPr lang="en-GB" sz="1100" dirty="0">
                <a:effectLst/>
                <a:ea typeface="Arial" panose="020B0604020202020204" pitchFamily="34" charset="0"/>
              </a:rPr>
              <a:t>of</a:t>
            </a:r>
            <a:r>
              <a:rPr lang="en-GB" sz="1100" spc="-100" dirty="0">
                <a:effectLst/>
                <a:ea typeface="Arial" panose="020B0604020202020204" pitchFamily="34" charset="0"/>
              </a:rPr>
              <a:t> </a:t>
            </a:r>
            <a:r>
              <a:rPr lang="en-GB" sz="1100" dirty="0">
                <a:effectLst/>
                <a:ea typeface="Arial" panose="020B0604020202020204" pitchFamily="34" charset="0"/>
              </a:rPr>
              <a:t>around</a:t>
            </a:r>
            <a:r>
              <a:rPr lang="en-GB" sz="1100" spc="-100" dirty="0">
                <a:effectLst/>
                <a:ea typeface="Arial" panose="020B0604020202020204" pitchFamily="34" charset="0"/>
              </a:rPr>
              <a:t> </a:t>
            </a:r>
            <a:r>
              <a:rPr lang="en-GB" sz="1100" dirty="0">
                <a:effectLst/>
                <a:ea typeface="Arial" panose="020B0604020202020204" pitchFamily="34" charset="0"/>
              </a:rPr>
              <a:t>250,000</a:t>
            </a:r>
            <a:r>
              <a:rPr lang="en-GB" sz="1100" spc="-100" dirty="0">
                <a:effectLst/>
                <a:ea typeface="Arial" panose="020B0604020202020204" pitchFamily="34" charset="0"/>
              </a:rPr>
              <a:t> </a:t>
            </a:r>
            <a:r>
              <a:rPr lang="en-GB" sz="1100" dirty="0">
                <a:effectLst/>
                <a:ea typeface="Arial" panose="020B0604020202020204" pitchFamily="34" charset="0"/>
              </a:rPr>
              <a:t>professional</a:t>
            </a:r>
            <a:r>
              <a:rPr lang="en-GB" sz="1100" spc="-110" dirty="0">
                <a:effectLst/>
                <a:ea typeface="Arial" panose="020B0604020202020204" pitchFamily="34" charset="0"/>
              </a:rPr>
              <a:t> </a:t>
            </a:r>
            <a:r>
              <a:rPr lang="en-GB" sz="1100" dirty="0">
                <a:effectLst/>
                <a:ea typeface="Arial" panose="020B0604020202020204" pitchFamily="34" charset="0"/>
              </a:rPr>
              <a:t>soldiers.</a:t>
            </a:r>
            <a:r>
              <a:rPr lang="en-GB" sz="1100" spc="-85" dirty="0">
                <a:effectLst/>
                <a:ea typeface="Arial" panose="020B0604020202020204" pitchFamily="34" charset="0"/>
              </a:rPr>
              <a:t> </a:t>
            </a:r>
            <a:r>
              <a:rPr lang="en-GB" sz="1100" dirty="0">
                <a:effectLst/>
                <a:ea typeface="Arial" panose="020B0604020202020204" pitchFamily="34" charset="0"/>
              </a:rPr>
              <a:t>Lord</a:t>
            </a:r>
            <a:r>
              <a:rPr lang="en-GB" sz="1100" spc="-105" dirty="0">
                <a:effectLst/>
                <a:ea typeface="Arial" panose="020B0604020202020204" pitchFamily="34" charset="0"/>
              </a:rPr>
              <a:t> </a:t>
            </a:r>
            <a:r>
              <a:rPr lang="en-GB" sz="1100" dirty="0">
                <a:effectLst/>
                <a:ea typeface="Arial" panose="020B0604020202020204" pitchFamily="34" charset="0"/>
              </a:rPr>
              <a:t>Kitchener,</a:t>
            </a:r>
            <a:r>
              <a:rPr lang="en-GB" sz="1100" spc="-105" dirty="0">
                <a:effectLst/>
                <a:ea typeface="Arial" panose="020B0604020202020204" pitchFamily="34" charset="0"/>
              </a:rPr>
              <a:t> </a:t>
            </a:r>
            <a:r>
              <a:rPr lang="en-GB" sz="1100" dirty="0">
                <a:effectLst/>
                <a:ea typeface="Arial" panose="020B0604020202020204" pitchFamily="34" charset="0"/>
              </a:rPr>
              <a:t>Secretary</a:t>
            </a:r>
            <a:r>
              <a:rPr lang="en-GB" sz="1100" spc="-105" dirty="0">
                <a:effectLst/>
                <a:ea typeface="Arial" panose="020B0604020202020204" pitchFamily="34" charset="0"/>
              </a:rPr>
              <a:t> </a:t>
            </a:r>
            <a:r>
              <a:rPr lang="en-GB" sz="1100" dirty="0">
                <a:effectLst/>
                <a:ea typeface="Arial" panose="020B0604020202020204" pitchFamily="34" charset="0"/>
              </a:rPr>
              <a:t>of State</a:t>
            </a:r>
            <a:r>
              <a:rPr lang="en-GB" sz="1100" spc="-185" dirty="0">
                <a:effectLst/>
                <a:ea typeface="Arial" panose="020B0604020202020204" pitchFamily="34" charset="0"/>
              </a:rPr>
              <a:t> </a:t>
            </a:r>
            <a:r>
              <a:rPr lang="en-GB" sz="1100" dirty="0">
                <a:effectLst/>
                <a:ea typeface="Arial" panose="020B0604020202020204" pitchFamily="34" charset="0"/>
              </a:rPr>
              <a:t>for</a:t>
            </a:r>
            <a:r>
              <a:rPr lang="en-GB" sz="1100" spc="-195" dirty="0">
                <a:effectLst/>
                <a:ea typeface="Arial" panose="020B0604020202020204" pitchFamily="34" charset="0"/>
              </a:rPr>
              <a:t> </a:t>
            </a:r>
            <a:r>
              <a:rPr lang="en-GB" sz="1100" dirty="0">
                <a:effectLst/>
                <a:ea typeface="Arial" panose="020B0604020202020204" pitchFamily="34" charset="0"/>
              </a:rPr>
              <a:t>War</a:t>
            </a:r>
            <a:r>
              <a:rPr lang="en-GB" sz="1100" spc="-185" dirty="0">
                <a:effectLst/>
                <a:ea typeface="Arial" panose="020B0604020202020204" pitchFamily="34" charset="0"/>
              </a:rPr>
              <a:t> </a:t>
            </a:r>
            <a:r>
              <a:rPr lang="en-GB" sz="1100" dirty="0">
                <a:effectLst/>
                <a:ea typeface="Arial" panose="020B0604020202020204" pitchFamily="34" charset="0"/>
              </a:rPr>
              <a:t>told</a:t>
            </a:r>
            <a:r>
              <a:rPr lang="en-GB" sz="1100" spc="-190" dirty="0">
                <a:effectLst/>
                <a:ea typeface="Arial" panose="020B0604020202020204" pitchFamily="34" charset="0"/>
              </a:rPr>
              <a:t> </a:t>
            </a:r>
            <a:r>
              <a:rPr lang="en-GB" sz="1100" dirty="0">
                <a:effectLst/>
                <a:ea typeface="Arial" panose="020B0604020202020204" pitchFamily="34" charset="0"/>
              </a:rPr>
              <a:t>the</a:t>
            </a:r>
            <a:r>
              <a:rPr lang="en-GB" sz="1100" spc="-185" dirty="0">
                <a:effectLst/>
                <a:ea typeface="Arial" panose="020B0604020202020204" pitchFamily="34" charset="0"/>
              </a:rPr>
              <a:t> </a:t>
            </a:r>
            <a:r>
              <a:rPr lang="en-GB" sz="1100" dirty="0">
                <a:effectLst/>
                <a:ea typeface="Arial" panose="020B0604020202020204" pitchFamily="34" charset="0"/>
              </a:rPr>
              <a:t>government</a:t>
            </a:r>
            <a:r>
              <a:rPr lang="en-GB" sz="1100" spc="-190" dirty="0">
                <a:effectLst/>
                <a:ea typeface="Arial" panose="020B0604020202020204" pitchFamily="34" charset="0"/>
              </a:rPr>
              <a:t> </a:t>
            </a:r>
            <a:r>
              <a:rPr lang="en-GB" sz="1100" dirty="0">
                <a:effectLst/>
                <a:ea typeface="Arial" panose="020B0604020202020204" pitchFamily="34" charset="0"/>
              </a:rPr>
              <a:t>that</a:t>
            </a:r>
            <a:r>
              <a:rPr lang="en-GB" sz="1100" spc="-185" dirty="0">
                <a:effectLst/>
                <a:ea typeface="Arial" panose="020B0604020202020204" pitchFamily="34" charset="0"/>
              </a:rPr>
              <a:t> </a:t>
            </a:r>
            <a:r>
              <a:rPr lang="en-GB" sz="1100" dirty="0">
                <a:effectLst/>
                <a:ea typeface="Arial" panose="020B0604020202020204" pitchFamily="34" charset="0"/>
              </a:rPr>
              <a:t>Britain</a:t>
            </a:r>
            <a:r>
              <a:rPr lang="en-GB" sz="1100" spc="-190" dirty="0">
                <a:effectLst/>
                <a:ea typeface="Arial" panose="020B0604020202020204" pitchFamily="34" charset="0"/>
              </a:rPr>
              <a:t> </a:t>
            </a:r>
            <a:r>
              <a:rPr lang="en-GB" sz="1100" dirty="0">
                <a:effectLst/>
                <a:ea typeface="Arial" panose="020B0604020202020204" pitchFamily="34" charset="0"/>
              </a:rPr>
              <a:t>needed</a:t>
            </a:r>
            <a:r>
              <a:rPr lang="en-GB" sz="1100" spc="-190" dirty="0">
                <a:effectLst/>
                <a:ea typeface="Arial" panose="020B0604020202020204" pitchFamily="34" charset="0"/>
              </a:rPr>
              <a:t> </a:t>
            </a:r>
            <a:r>
              <a:rPr lang="en-GB" sz="1100" dirty="0">
                <a:effectLst/>
                <a:ea typeface="Arial" panose="020B0604020202020204" pitchFamily="34" charset="0"/>
              </a:rPr>
              <a:t>at</a:t>
            </a:r>
            <a:r>
              <a:rPr lang="en-GB" sz="1100" spc="-185" dirty="0">
                <a:effectLst/>
                <a:ea typeface="Arial" panose="020B0604020202020204" pitchFamily="34" charset="0"/>
              </a:rPr>
              <a:t> </a:t>
            </a:r>
            <a:r>
              <a:rPr lang="en-GB" sz="1100" dirty="0">
                <a:effectLst/>
                <a:ea typeface="Arial" panose="020B0604020202020204" pitchFamily="34" charset="0"/>
              </a:rPr>
              <a:t>least</a:t>
            </a:r>
            <a:r>
              <a:rPr lang="en-GB" sz="1100" spc="-190" dirty="0">
                <a:effectLst/>
                <a:ea typeface="Arial" panose="020B0604020202020204" pitchFamily="34" charset="0"/>
              </a:rPr>
              <a:t> </a:t>
            </a:r>
            <a:r>
              <a:rPr lang="en-GB" sz="1100" dirty="0">
                <a:effectLst/>
                <a:ea typeface="Arial" panose="020B0604020202020204" pitchFamily="34" charset="0"/>
              </a:rPr>
              <a:t>one</a:t>
            </a:r>
            <a:r>
              <a:rPr lang="en-GB" sz="1100" spc="-190" dirty="0">
                <a:effectLst/>
                <a:ea typeface="Arial" panose="020B0604020202020204" pitchFamily="34" charset="0"/>
              </a:rPr>
              <a:t> </a:t>
            </a:r>
            <a:r>
              <a:rPr lang="en-GB" sz="1100" dirty="0">
                <a:effectLst/>
                <a:ea typeface="Arial" panose="020B0604020202020204" pitchFamily="34" charset="0"/>
              </a:rPr>
              <a:t>million</a:t>
            </a:r>
            <a:r>
              <a:rPr lang="en-GB" sz="1100" spc="-185" dirty="0">
                <a:effectLst/>
                <a:ea typeface="Arial" panose="020B0604020202020204" pitchFamily="34" charset="0"/>
              </a:rPr>
              <a:t> </a:t>
            </a:r>
            <a:r>
              <a:rPr lang="en-GB" sz="1100" dirty="0">
                <a:effectLst/>
                <a:ea typeface="Arial" panose="020B0604020202020204" pitchFamily="34" charset="0"/>
              </a:rPr>
              <a:t>men.</a:t>
            </a:r>
            <a:r>
              <a:rPr lang="en-GB" sz="1100" spc="-185" dirty="0">
                <a:effectLst/>
                <a:ea typeface="Arial" panose="020B0604020202020204" pitchFamily="34" charset="0"/>
              </a:rPr>
              <a:t> </a:t>
            </a:r>
            <a:r>
              <a:rPr lang="en-GB" sz="1100" dirty="0">
                <a:effectLst/>
                <a:ea typeface="Arial" panose="020B0604020202020204" pitchFamily="34" charset="0"/>
              </a:rPr>
              <a:t>The</a:t>
            </a:r>
            <a:r>
              <a:rPr lang="en-GB" sz="1100" spc="-185" dirty="0">
                <a:effectLst/>
                <a:ea typeface="Arial" panose="020B0604020202020204" pitchFamily="34" charset="0"/>
              </a:rPr>
              <a:t> </a:t>
            </a:r>
            <a:r>
              <a:rPr lang="en-GB" sz="1100" dirty="0">
                <a:effectLst/>
                <a:ea typeface="Arial" panose="020B0604020202020204" pitchFamily="34" charset="0"/>
              </a:rPr>
              <a:t>government</a:t>
            </a:r>
            <a:r>
              <a:rPr lang="en-GB" sz="1100" spc="-190" dirty="0">
                <a:effectLst/>
                <a:ea typeface="Arial" panose="020B0604020202020204" pitchFamily="34" charset="0"/>
              </a:rPr>
              <a:t> </a:t>
            </a:r>
            <a:r>
              <a:rPr lang="en-GB" sz="1100" dirty="0">
                <a:effectLst/>
                <a:ea typeface="Arial" panose="020B0604020202020204" pitchFamily="34" charset="0"/>
              </a:rPr>
              <a:t>began</a:t>
            </a:r>
            <a:r>
              <a:rPr lang="en-GB" sz="1100" spc="-190" dirty="0">
                <a:effectLst/>
                <a:ea typeface="Arial" panose="020B0604020202020204" pitchFamily="34" charset="0"/>
              </a:rPr>
              <a:t> </a:t>
            </a:r>
            <a:r>
              <a:rPr lang="en-GB" sz="1100" dirty="0">
                <a:effectLst/>
                <a:ea typeface="Arial" panose="020B0604020202020204" pitchFamily="34" charset="0"/>
              </a:rPr>
              <a:t>a</a:t>
            </a:r>
            <a:r>
              <a:rPr lang="en-GB" sz="1100" spc="-190" dirty="0">
                <a:effectLst/>
                <a:ea typeface="Arial" panose="020B0604020202020204" pitchFamily="34" charset="0"/>
              </a:rPr>
              <a:t> </a:t>
            </a:r>
            <a:r>
              <a:rPr lang="en-GB" sz="1100" dirty="0">
                <a:effectLst/>
                <a:ea typeface="Arial" panose="020B0604020202020204" pitchFamily="34" charset="0"/>
              </a:rPr>
              <a:t>massive recruitment</a:t>
            </a:r>
            <a:r>
              <a:rPr lang="en-GB" sz="1100" spc="-215" dirty="0">
                <a:effectLst/>
                <a:ea typeface="Arial" panose="020B0604020202020204" pitchFamily="34" charset="0"/>
              </a:rPr>
              <a:t> </a:t>
            </a:r>
            <a:r>
              <a:rPr lang="en-GB" sz="1100" dirty="0">
                <a:effectLst/>
                <a:ea typeface="Arial" panose="020B0604020202020204" pitchFamily="34" charset="0"/>
              </a:rPr>
              <a:t>drive.</a:t>
            </a:r>
            <a:r>
              <a:rPr lang="en-GB" sz="1100" spc="-215" dirty="0">
                <a:effectLst/>
                <a:ea typeface="Arial" panose="020B0604020202020204" pitchFamily="34" charset="0"/>
              </a:rPr>
              <a:t> </a:t>
            </a:r>
            <a:r>
              <a:rPr lang="en-GB" sz="1100" dirty="0">
                <a:effectLst/>
                <a:ea typeface="Arial" panose="020B0604020202020204" pitchFamily="34" charset="0"/>
              </a:rPr>
              <a:t>It</a:t>
            </a:r>
            <a:r>
              <a:rPr lang="en-GB" sz="1100" spc="-220" dirty="0">
                <a:effectLst/>
                <a:ea typeface="Arial" panose="020B0604020202020204" pitchFamily="34" charset="0"/>
              </a:rPr>
              <a:t> </a:t>
            </a:r>
            <a:r>
              <a:rPr lang="en-GB" sz="1100" dirty="0">
                <a:effectLst/>
                <a:ea typeface="Arial" panose="020B0604020202020204" pitchFamily="34" charset="0"/>
              </a:rPr>
              <a:t>set</a:t>
            </a:r>
            <a:r>
              <a:rPr lang="en-GB" sz="1100" spc="-215" dirty="0">
                <a:effectLst/>
                <a:ea typeface="Arial" panose="020B0604020202020204" pitchFamily="34" charset="0"/>
              </a:rPr>
              <a:t> </a:t>
            </a:r>
            <a:r>
              <a:rPr lang="en-GB" sz="1100" dirty="0">
                <a:effectLst/>
                <a:ea typeface="Arial" panose="020B0604020202020204" pitchFamily="34" charset="0"/>
              </a:rPr>
              <a:t>up</a:t>
            </a:r>
            <a:r>
              <a:rPr lang="en-GB" sz="1100" spc="-215" dirty="0">
                <a:effectLst/>
                <a:ea typeface="Arial" panose="020B0604020202020204" pitchFamily="34" charset="0"/>
              </a:rPr>
              <a:t> </a:t>
            </a:r>
            <a:r>
              <a:rPr lang="en-GB" sz="1100" dirty="0">
                <a:effectLst/>
                <a:ea typeface="Arial" panose="020B0604020202020204" pitchFamily="34" charset="0"/>
              </a:rPr>
              <a:t>recruitment</a:t>
            </a:r>
            <a:r>
              <a:rPr lang="en-GB" sz="1100" spc="-220" dirty="0">
                <a:effectLst/>
                <a:ea typeface="Arial" panose="020B0604020202020204" pitchFamily="34" charset="0"/>
              </a:rPr>
              <a:t> </a:t>
            </a:r>
            <a:r>
              <a:rPr lang="en-GB" sz="1100" dirty="0">
                <a:effectLst/>
                <a:ea typeface="Arial" panose="020B0604020202020204" pitchFamily="34" charset="0"/>
              </a:rPr>
              <a:t>offices</a:t>
            </a:r>
            <a:r>
              <a:rPr lang="en-GB" sz="1100" spc="-210" dirty="0">
                <a:effectLst/>
                <a:ea typeface="Arial" panose="020B0604020202020204" pitchFamily="34" charset="0"/>
              </a:rPr>
              <a:t> </a:t>
            </a:r>
            <a:r>
              <a:rPr lang="en-GB" sz="1100" dirty="0">
                <a:effectLst/>
                <a:ea typeface="Arial" panose="020B0604020202020204" pitchFamily="34" charset="0"/>
              </a:rPr>
              <a:t>in</a:t>
            </a:r>
            <a:r>
              <a:rPr lang="en-GB" sz="1100" spc="-220" dirty="0">
                <a:effectLst/>
                <a:ea typeface="Arial" panose="020B0604020202020204" pitchFamily="34" charset="0"/>
              </a:rPr>
              <a:t> </a:t>
            </a:r>
            <a:r>
              <a:rPr lang="en-GB" sz="1100" dirty="0">
                <a:effectLst/>
                <a:ea typeface="Arial" panose="020B0604020202020204" pitchFamily="34" charset="0"/>
              </a:rPr>
              <a:t>every</a:t>
            </a:r>
            <a:r>
              <a:rPr lang="en-GB" sz="1100" spc="-215" dirty="0">
                <a:effectLst/>
                <a:ea typeface="Arial" panose="020B0604020202020204" pitchFamily="34" charset="0"/>
              </a:rPr>
              <a:t> </a:t>
            </a:r>
            <a:r>
              <a:rPr lang="en-GB" sz="1100" dirty="0">
                <a:effectLst/>
                <a:ea typeface="Arial" panose="020B0604020202020204" pitchFamily="34" charset="0"/>
              </a:rPr>
              <a:t>town</a:t>
            </a:r>
            <a:r>
              <a:rPr lang="en-GB" sz="1100" spc="-215" dirty="0">
                <a:effectLst/>
                <a:ea typeface="Arial" panose="020B0604020202020204" pitchFamily="34" charset="0"/>
              </a:rPr>
              <a:t> </a:t>
            </a:r>
            <a:r>
              <a:rPr lang="en-GB" sz="1100" dirty="0">
                <a:effectLst/>
                <a:ea typeface="Arial" panose="020B0604020202020204" pitchFamily="34" charset="0"/>
              </a:rPr>
              <a:t>and</a:t>
            </a:r>
            <a:r>
              <a:rPr lang="en-GB" sz="1100" spc="-220" dirty="0">
                <a:effectLst/>
                <a:ea typeface="Arial" panose="020B0604020202020204" pitchFamily="34" charset="0"/>
              </a:rPr>
              <a:t> </a:t>
            </a:r>
            <a:r>
              <a:rPr lang="en-GB" sz="1100" dirty="0">
                <a:effectLst/>
                <a:ea typeface="Arial" panose="020B0604020202020204" pitchFamily="34" charset="0"/>
              </a:rPr>
              <a:t>city,</a:t>
            </a:r>
            <a:r>
              <a:rPr lang="en-GB" sz="1100" spc="-220" dirty="0">
                <a:effectLst/>
                <a:ea typeface="Arial" panose="020B0604020202020204" pitchFamily="34" charset="0"/>
              </a:rPr>
              <a:t> </a:t>
            </a:r>
            <a:r>
              <a:rPr lang="en-GB" sz="1100" dirty="0">
                <a:effectLst/>
                <a:ea typeface="Arial" panose="020B0604020202020204" pitchFamily="34" charset="0"/>
              </a:rPr>
              <a:t>it</a:t>
            </a:r>
            <a:r>
              <a:rPr lang="en-GB" sz="1100" spc="-215" dirty="0">
                <a:effectLst/>
                <a:ea typeface="Arial" panose="020B0604020202020204" pitchFamily="34" charset="0"/>
              </a:rPr>
              <a:t> </a:t>
            </a:r>
            <a:r>
              <a:rPr lang="en-GB" sz="1100" dirty="0">
                <a:effectLst/>
                <a:ea typeface="Arial" panose="020B0604020202020204" pitchFamily="34" charset="0"/>
              </a:rPr>
              <a:t>commissioned</a:t>
            </a:r>
            <a:r>
              <a:rPr lang="en-GB" sz="1100" spc="-215" dirty="0">
                <a:effectLst/>
                <a:ea typeface="Arial" panose="020B0604020202020204" pitchFamily="34" charset="0"/>
              </a:rPr>
              <a:t> </a:t>
            </a:r>
            <a:r>
              <a:rPr lang="en-GB" sz="1100" dirty="0">
                <a:effectLst/>
                <a:ea typeface="Arial" panose="020B0604020202020204" pitchFamily="34" charset="0"/>
              </a:rPr>
              <a:t>posters</a:t>
            </a:r>
            <a:r>
              <a:rPr lang="en-GB" sz="1100" spc="-220" dirty="0">
                <a:effectLst/>
                <a:ea typeface="Arial" panose="020B0604020202020204" pitchFamily="34" charset="0"/>
              </a:rPr>
              <a:t> </a:t>
            </a:r>
            <a:r>
              <a:rPr lang="en-GB" sz="1100" dirty="0">
                <a:effectLst/>
                <a:ea typeface="Arial" panose="020B0604020202020204" pitchFamily="34" charset="0"/>
              </a:rPr>
              <a:t>and</a:t>
            </a:r>
            <a:r>
              <a:rPr lang="en-GB" sz="1100" spc="-215" dirty="0">
                <a:effectLst/>
                <a:ea typeface="Arial" panose="020B0604020202020204" pitchFamily="34" charset="0"/>
              </a:rPr>
              <a:t> </a:t>
            </a:r>
            <a:r>
              <a:rPr lang="en-GB" sz="1100" dirty="0">
                <a:effectLst/>
                <a:ea typeface="Arial" panose="020B0604020202020204" pitchFamily="34" charset="0"/>
              </a:rPr>
              <a:t>pamphlets</a:t>
            </a:r>
            <a:r>
              <a:rPr lang="en-GB" sz="1100" spc="-215" dirty="0">
                <a:effectLst/>
                <a:ea typeface="Arial" panose="020B0604020202020204" pitchFamily="34" charset="0"/>
              </a:rPr>
              <a:t> </a:t>
            </a:r>
            <a:r>
              <a:rPr lang="en-GB" sz="1100" dirty="0">
                <a:effectLst/>
                <a:ea typeface="Arial" panose="020B0604020202020204" pitchFamily="34" charset="0"/>
              </a:rPr>
              <a:t>urging young</a:t>
            </a:r>
            <a:r>
              <a:rPr lang="en-GB" sz="1100" spc="-155" dirty="0">
                <a:effectLst/>
                <a:ea typeface="Arial" panose="020B0604020202020204" pitchFamily="34" charset="0"/>
              </a:rPr>
              <a:t> </a:t>
            </a:r>
            <a:r>
              <a:rPr lang="en-GB" sz="1100" dirty="0">
                <a:effectLst/>
                <a:ea typeface="Arial" panose="020B0604020202020204" pitchFamily="34" charset="0"/>
              </a:rPr>
              <a:t>men</a:t>
            </a:r>
            <a:r>
              <a:rPr lang="en-GB" sz="1100" spc="-145" dirty="0">
                <a:effectLst/>
                <a:ea typeface="Arial" panose="020B0604020202020204" pitchFamily="34" charset="0"/>
              </a:rPr>
              <a:t> </a:t>
            </a:r>
            <a:r>
              <a:rPr lang="en-GB" sz="1100" dirty="0">
                <a:effectLst/>
                <a:ea typeface="Arial" panose="020B0604020202020204" pitchFamily="34" charset="0"/>
              </a:rPr>
              <a:t>to</a:t>
            </a:r>
            <a:r>
              <a:rPr lang="en-GB" sz="1100" spc="-140" dirty="0">
                <a:effectLst/>
                <a:ea typeface="Arial" panose="020B0604020202020204" pitchFamily="34" charset="0"/>
              </a:rPr>
              <a:t> </a:t>
            </a:r>
            <a:r>
              <a:rPr lang="en-GB" sz="1100" dirty="0">
                <a:effectLst/>
                <a:ea typeface="Arial" panose="020B0604020202020204" pitchFamily="34" charset="0"/>
              </a:rPr>
              <a:t>join</a:t>
            </a:r>
            <a:r>
              <a:rPr lang="en-GB" sz="1100" spc="-145" dirty="0">
                <a:effectLst/>
                <a:ea typeface="Arial" panose="020B0604020202020204" pitchFamily="34" charset="0"/>
              </a:rPr>
              <a:t> </a:t>
            </a:r>
            <a:r>
              <a:rPr lang="en-GB" sz="1100" dirty="0">
                <a:effectLst/>
                <a:ea typeface="Arial" panose="020B0604020202020204" pitchFamily="34" charset="0"/>
              </a:rPr>
              <a:t>up.</a:t>
            </a:r>
            <a:r>
              <a:rPr lang="en-GB" sz="1100" spc="-140" dirty="0">
                <a:effectLst/>
                <a:ea typeface="Arial" panose="020B0604020202020204" pitchFamily="34" charset="0"/>
              </a:rPr>
              <a:t> </a:t>
            </a:r>
            <a:r>
              <a:rPr lang="en-GB" sz="1100" dirty="0">
                <a:effectLst/>
                <a:ea typeface="Arial" panose="020B0604020202020204" pitchFamily="34" charset="0"/>
              </a:rPr>
              <a:t>The</a:t>
            </a:r>
            <a:r>
              <a:rPr lang="en-GB" sz="1100" spc="-145" dirty="0">
                <a:effectLst/>
                <a:ea typeface="Arial" panose="020B0604020202020204" pitchFamily="34" charset="0"/>
              </a:rPr>
              <a:t> </a:t>
            </a:r>
            <a:r>
              <a:rPr lang="en-GB" sz="1100" dirty="0">
                <a:effectLst/>
                <a:ea typeface="Arial" panose="020B0604020202020204" pitchFamily="34" charset="0"/>
              </a:rPr>
              <a:t>campaign</a:t>
            </a:r>
            <a:r>
              <a:rPr lang="en-GB" sz="1100" spc="-140" dirty="0">
                <a:effectLst/>
                <a:ea typeface="Arial" panose="020B0604020202020204" pitchFamily="34" charset="0"/>
              </a:rPr>
              <a:t> </a:t>
            </a:r>
            <a:r>
              <a:rPr lang="en-GB" sz="1100" dirty="0">
                <a:effectLst/>
                <a:ea typeface="Arial" panose="020B0604020202020204" pitchFamily="34" charset="0"/>
              </a:rPr>
              <a:t>was</a:t>
            </a:r>
            <a:r>
              <a:rPr lang="en-GB" sz="1100" spc="-145" dirty="0">
                <a:effectLst/>
                <a:ea typeface="Arial" panose="020B0604020202020204" pitchFamily="34" charset="0"/>
              </a:rPr>
              <a:t> </a:t>
            </a:r>
            <a:r>
              <a:rPr lang="en-GB" sz="1100" dirty="0">
                <a:effectLst/>
                <a:ea typeface="Arial" panose="020B0604020202020204" pitchFamily="34" charset="0"/>
              </a:rPr>
              <a:t>hugely</a:t>
            </a:r>
            <a:r>
              <a:rPr lang="en-GB" sz="1100" spc="-140" dirty="0">
                <a:effectLst/>
                <a:ea typeface="Arial" panose="020B0604020202020204" pitchFamily="34" charset="0"/>
              </a:rPr>
              <a:t> </a:t>
            </a:r>
            <a:r>
              <a:rPr lang="en-GB" sz="1100" dirty="0">
                <a:effectLst/>
                <a:ea typeface="Arial" panose="020B0604020202020204" pitchFamily="34" charset="0"/>
              </a:rPr>
              <a:t>successful.</a:t>
            </a:r>
            <a:r>
              <a:rPr lang="en-GB" sz="1100" spc="-145" dirty="0">
                <a:effectLst/>
                <a:ea typeface="Arial" panose="020B0604020202020204" pitchFamily="34" charset="0"/>
              </a:rPr>
              <a:t> </a:t>
            </a:r>
            <a:r>
              <a:rPr lang="en-GB" sz="1100" dirty="0">
                <a:effectLst/>
                <a:ea typeface="Arial" panose="020B0604020202020204" pitchFamily="34" charset="0"/>
              </a:rPr>
              <a:t>There</a:t>
            </a:r>
            <a:r>
              <a:rPr lang="en-GB" sz="1100" spc="-140" dirty="0">
                <a:effectLst/>
                <a:ea typeface="Arial" panose="020B0604020202020204" pitchFamily="34" charset="0"/>
              </a:rPr>
              <a:t> </a:t>
            </a:r>
            <a:r>
              <a:rPr lang="en-GB" sz="1100" dirty="0">
                <a:effectLst/>
                <a:ea typeface="Arial" panose="020B0604020202020204" pitchFamily="34" charset="0"/>
              </a:rPr>
              <a:t>was</a:t>
            </a:r>
            <a:r>
              <a:rPr lang="en-GB" sz="1100" spc="-145" dirty="0">
                <a:effectLst/>
                <a:ea typeface="Arial" panose="020B0604020202020204" pitchFamily="34" charset="0"/>
              </a:rPr>
              <a:t> </a:t>
            </a:r>
            <a:r>
              <a:rPr lang="en-GB" sz="1100" dirty="0">
                <a:effectLst/>
                <a:ea typeface="Arial" panose="020B0604020202020204" pitchFamily="34" charset="0"/>
              </a:rPr>
              <a:t>a</a:t>
            </a:r>
            <a:r>
              <a:rPr lang="en-GB" sz="1100" spc="-140" dirty="0">
                <a:effectLst/>
                <a:ea typeface="Arial" panose="020B0604020202020204" pitchFamily="34" charset="0"/>
              </a:rPr>
              <a:t> </a:t>
            </a:r>
            <a:r>
              <a:rPr lang="en-GB" sz="1100" dirty="0">
                <a:effectLst/>
                <a:ea typeface="Arial" panose="020B0604020202020204" pitchFamily="34" charset="0"/>
              </a:rPr>
              <a:t>frenzy</a:t>
            </a:r>
            <a:r>
              <a:rPr lang="en-GB" sz="1100" spc="-145" dirty="0">
                <a:effectLst/>
                <a:ea typeface="Arial" panose="020B0604020202020204" pitchFamily="34" charset="0"/>
              </a:rPr>
              <a:t> </a:t>
            </a:r>
            <a:r>
              <a:rPr lang="en-GB" sz="1100" dirty="0">
                <a:effectLst/>
                <a:ea typeface="Arial" panose="020B0604020202020204" pitchFamily="34" charset="0"/>
              </a:rPr>
              <a:t>of</a:t>
            </a:r>
            <a:r>
              <a:rPr lang="en-GB" sz="1100" spc="-150" dirty="0">
                <a:effectLst/>
                <a:ea typeface="Arial" panose="020B0604020202020204" pitchFamily="34" charset="0"/>
              </a:rPr>
              <a:t> </a:t>
            </a:r>
            <a:r>
              <a:rPr lang="en-GB" sz="1100" dirty="0">
                <a:effectLst/>
                <a:ea typeface="Arial" panose="020B0604020202020204" pitchFamily="34" charset="0"/>
              </a:rPr>
              <a:t>enthusiasm.</a:t>
            </a:r>
            <a:r>
              <a:rPr lang="en-GB" sz="1100" spc="-140" dirty="0">
                <a:effectLst/>
                <a:ea typeface="Arial" panose="020B0604020202020204" pitchFamily="34" charset="0"/>
              </a:rPr>
              <a:t> </a:t>
            </a:r>
            <a:r>
              <a:rPr lang="en-GB" sz="1100" dirty="0">
                <a:effectLst/>
                <a:ea typeface="Arial" panose="020B0604020202020204" pitchFamily="34" charset="0"/>
              </a:rPr>
              <a:t>Football</a:t>
            </a:r>
            <a:r>
              <a:rPr lang="en-GB" sz="1100" spc="-145" dirty="0">
                <a:effectLst/>
                <a:ea typeface="Arial" panose="020B0604020202020204" pitchFamily="34" charset="0"/>
              </a:rPr>
              <a:t> </a:t>
            </a:r>
            <a:r>
              <a:rPr lang="en-GB" sz="1100" dirty="0">
                <a:effectLst/>
                <a:ea typeface="Arial" panose="020B0604020202020204" pitchFamily="34" charset="0"/>
              </a:rPr>
              <a:t>teams</a:t>
            </a:r>
            <a:r>
              <a:rPr lang="en-GB" sz="1100" spc="-145" dirty="0">
                <a:effectLst/>
                <a:ea typeface="Arial" panose="020B0604020202020204" pitchFamily="34" charset="0"/>
              </a:rPr>
              <a:t> </a:t>
            </a:r>
            <a:r>
              <a:rPr lang="en-GB" sz="1100" dirty="0">
                <a:effectLst/>
                <a:ea typeface="Arial" panose="020B0604020202020204" pitchFamily="34" charset="0"/>
              </a:rPr>
              <a:t>and</a:t>
            </a:r>
            <a:r>
              <a:rPr lang="en-GB" sz="1100" spc="-140" dirty="0">
                <a:effectLst/>
                <a:ea typeface="Arial" panose="020B0604020202020204" pitchFamily="34" charset="0"/>
              </a:rPr>
              <a:t> </a:t>
            </a:r>
            <a:r>
              <a:rPr lang="en-GB" sz="1100" dirty="0">
                <a:effectLst/>
                <a:ea typeface="Arial" panose="020B0604020202020204" pitchFamily="34" charset="0"/>
              </a:rPr>
              <a:t>bus depots</a:t>
            </a:r>
            <a:r>
              <a:rPr lang="en-GB" sz="1100" spc="-170" dirty="0">
                <a:effectLst/>
                <a:ea typeface="Arial" panose="020B0604020202020204" pitchFamily="34" charset="0"/>
              </a:rPr>
              <a:t> </a:t>
            </a:r>
            <a:r>
              <a:rPr lang="en-GB" sz="1100" dirty="0">
                <a:effectLst/>
                <a:ea typeface="Arial" panose="020B0604020202020204" pitchFamily="34" charset="0"/>
              </a:rPr>
              <a:t>joined</a:t>
            </a:r>
            <a:r>
              <a:rPr lang="en-GB" sz="1100" spc="-175" dirty="0">
                <a:effectLst/>
                <a:ea typeface="Arial" panose="020B0604020202020204" pitchFamily="34" charset="0"/>
              </a:rPr>
              <a:t> </a:t>
            </a:r>
            <a:r>
              <a:rPr lang="en-GB" sz="1100" dirty="0">
                <a:effectLst/>
                <a:ea typeface="Arial" panose="020B0604020202020204" pitchFamily="34" charset="0"/>
              </a:rPr>
              <a:t>up</a:t>
            </a:r>
            <a:r>
              <a:rPr lang="en-GB" sz="1100" spc="-180" dirty="0">
                <a:effectLst/>
                <a:ea typeface="Arial" panose="020B0604020202020204" pitchFamily="34" charset="0"/>
              </a:rPr>
              <a:t> </a:t>
            </a:r>
            <a:r>
              <a:rPr lang="en-GB" sz="1100" dirty="0">
                <a:effectLst/>
                <a:ea typeface="Arial" panose="020B0604020202020204" pitchFamily="34" charset="0"/>
              </a:rPr>
              <a:t>together</a:t>
            </a:r>
            <a:r>
              <a:rPr lang="en-GB" sz="1100" spc="-175" dirty="0">
                <a:effectLst/>
                <a:ea typeface="Arial" panose="020B0604020202020204" pitchFamily="34" charset="0"/>
              </a:rPr>
              <a:t> </a:t>
            </a:r>
            <a:r>
              <a:rPr lang="en-GB" sz="1100" dirty="0">
                <a:effectLst/>
                <a:ea typeface="Arial" panose="020B0604020202020204" pitchFamily="34" charset="0"/>
              </a:rPr>
              <a:t>entering</a:t>
            </a:r>
            <a:r>
              <a:rPr lang="en-GB" sz="1100" spc="-175" dirty="0">
                <a:effectLst/>
                <a:ea typeface="Arial" panose="020B0604020202020204" pitchFamily="34" charset="0"/>
              </a:rPr>
              <a:t> </a:t>
            </a:r>
            <a:r>
              <a:rPr lang="en-GB" sz="1100" dirty="0">
                <a:effectLst/>
                <a:ea typeface="Arial" panose="020B0604020202020204" pitchFamily="34" charset="0"/>
              </a:rPr>
              <a:t>the</a:t>
            </a:r>
            <a:r>
              <a:rPr lang="en-GB" sz="1100" spc="-180" dirty="0">
                <a:effectLst/>
                <a:ea typeface="Arial" panose="020B0604020202020204" pitchFamily="34" charset="0"/>
              </a:rPr>
              <a:t> </a:t>
            </a:r>
            <a:r>
              <a:rPr lang="en-GB" sz="1100" dirty="0">
                <a:effectLst/>
                <a:ea typeface="Arial" panose="020B0604020202020204" pitchFamily="34" charset="0"/>
              </a:rPr>
              <a:t>army</a:t>
            </a:r>
            <a:r>
              <a:rPr lang="en-GB" sz="1100" spc="-170" dirty="0">
                <a:effectLst/>
                <a:ea typeface="Arial" panose="020B0604020202020204" pitchFamily="34" charset="0"/>
              </a:rPr>
              <a:t> </a:t>
            </a:r>
            <a:r>
              <a:rPr lang="en-GB" sz="1100" dirty="0">
                <a:effectLst/>
                <a:ea typeface="Arial" panose="020B0604020202020204" pitchFamily="34" charset="0"/>
              </a:rPr>
              <a:t>in</a:t>
            </a:r>
            <a:r>
              <a:rPr lang="en-GB" sz="1100" spc="-175" dirty="0">
                <a:effectLst/>
                <a:ea typeface="Arial" panose="020B0604020202020204" pitchFamily="34" charset="0"/>
              </a:rPr>
              <a:t> </a:t>
            </a:r>
            <a:r>
              <a:rPr lang="en-GB" sz="1100" dirty="0">
                <a:effectLst/>
                <a:ea typeface="Arial" panose="020B0604020202020204" pitchFamily="34" charset="0"/>
              </a:rPr>
              <a:t>‘Pals</a:t>
            </a:r>
            <a:r>
              <a:rPr lang="en-GB" sz="1100" spc="-180" dirty="0">
                <a:effectLst/>
                <a:ea typeface="Arial" panose="020B0604020202020204" pitchFamily="34" charset="0"/>
              </a:rPr>
              <a:t> </a:t>
            </a:r>
            <a:r>
              <a:rPr lang="en-GB" sz="1100" dirty="0">
                <a:effectLst/>
                <a:ea typeface="Arial" panose="020B0604020202020204" pitchFamily="34" charset="0"/>
              </a:rPr>
              <a:t>Battalions’.</a:t>
            </a:r>
            <a:r>
              <a:rPr lang="en-GB" sz="1100" spc="-180" dirty="0">
                <a:effectLst/>
                <a:ea typeface="Arial" panose="020B0604020202020204" pitchFamily="34" charset="0"/>
              </a:rPr>
              <a:t> </a:t>
            </a:r>
            <a:r>
              <a:rPr lang="en-GB" sz="1100" dirty="0">
                <a:effectLst/>
                <a:ea typeface="Arial" panose="020B0604020202020204" pitchFamily="34" charset="0"/>
              </a:rPr>
              <a:t>No</a:t>
            </a:r>
            <a:r>
              <a:rPr lang="en-GB" sz="1100" spc="-175" dirty="0">
                <a:effectLst/>
                <a:ea typeface="Arial" panose="020B0604020202020204" pitchFamily="34" charset="0"/>
              </a:rPr>
              <a:t> </a:t>
            </a:r>
            <a:r>
              <a:rPr lang="en-GB" sz="1100" dirty="0">
                <a:effectLst/>
                <a:ea typeface="Arial" panose="020B0604020202020204" pitchFamily="34" charset="0"/>
              </a:rPr>
              <a:t>one,</a:t>
            </a:r>
            <a:r>
              <a:rPr lang="en-GB" sz="1100" spc="-180" dirty="0">
                <a:effectLst/>
                <a:ea typeface="Arial" panose="020B0604020202020204" pitchFamily="34" charset="0"/>
              </a:rPr>
              <a:t> </a:t>
            </a:r>
            <a:r>
              <a:rPr lang="en-GB" sz="1100" dirty="0">
                <a:effectLst/>
                <a:ea typeface="Arial" panose="020B0604020202020204" pitchFamily="34" charset="0"/>
              </a:rPr>
              <a:t>it</a:t>
            </a:r>
            <a:r>
              <a:rPr lang="en-GB" sz="1100" spc="-170" dirty="0">
                <a:effectLst/>
                <a:ea typeface="Arial" panose="020B0604020202020204" pitchFamily="34" charset="0"/>
              </a:rPr>
              <a:t> </a:t>
            </a:r>
            <a:r>
              <a:rPr lang="en-GB" sz="1100" dirty="0">
                <a:effectLst/>
                <a:ea typeface="Arial" panose="020B0604020202020204" pitchFamily="34" charset="0"/>
              </a:rPr>
              <a:t>seemed,</a:t>
            </a:r>
            <a:r>
              <a:rPr lang="en-GB" sz="1100" spc="-170" dirty="0">
                <a:effectLst/>
                <a:ea typeface="Arial" panose="020B0604020202020204" pitchFamily="34" charset="0"/>
              </a:rPr>
              <a:t> </a:t>
            </a:r>
            <a:r>
              <a:rPr lang="en-GB" sz="1100" dirty="0">
                <a:effectLst/>
                <a:ea typeface="Arial" panose="020B0604020202020204" pitchFamily="34" charset="0"/>
              </a:rPr>
              <a:t>wanted</a:t>
            </a:r>
            <a:r>
              <a:rPr lang="en-GB" sz="1100" spc="-175" dirty="0">
                <a:effectLst/>
                <a:ea typeface="Arial" panose="020B0604020202020204" pitchFamily="34" charset="0"/>
              </a:rPr>
              <a:t> </a:t>
            </a:r>
            <a:r>
              <a:rPr lang="en-GB" sz="1100" dirty="0">
                <a:effectLst/>
                <a:ea typeface="Arial" panose="020B0604020202020204" pitchFamily="34" charset="0"/>
              </a:rPr>
              <a:t>to</a:t>
            </a:r>
            <a:r>
              <a:rPr lang="en-GB" sz="1100" spc="-175" dirty="0">
                <a:effectLst/>
                <a:ea typeface="Arial" panose="020B0604020202020204" pitchFamily="34" charset="0"/>
              </a:rPr>
              <a:t> </a:t>
            </a:r>
            <a:r>
              <a:rPr lang="en-GB" sz="1100" dirty="0">
                <a:effectLst/>
                <a:ea typeface="Arial" panose="020B0604020202020204" pitchFamily="34" charset="0"/>
              </a:rPr>
              <a:t>be</a:t>
            </a:r>
            <a:r>
              <a:rPr lang="en-GB" sz="1100" spc="-170" dirty="0">
                <a:effectLst/>
                <a:ea typeface="Arial" panose="020B0604020202020204" pitchFamily="34" charset="0"/>
              </a:rPr>
              <a:t> </a:t>
            </a:r>
            <a:r>
              <a:rPr lang="en-GB" sz="1100" dirty="0">
                <a:effectLst/>
                <a:ea typeface="Arial" panose="020B0604020202020204" pitchFamily="34" charset="0"/>
              </a:rPr>
              <a:t>left</a:t>
            </a:r>
            <a:r>
              <a:rPr lang="en-GB" sz="1100" spc="-175" dirty="0">
                <a:effectLst/>
                <a:ea typeface="Arial" panose="020B0604020202020204" pitchFamily="34" charset="0"/>
              </a:rPr>
              <a:t> </a:t>
            </a:r>
            <a:r>
              <a:rPr lang="en-GB" sz="1100" dirty="0">
                <a:effectLst/>
                <a:ea typeface="Arial" panose="020B0604020202020204" pitchFamily="34" charset="0"/>
              </a:rPr>
              <a:t>out.</a:t>
            </a:r>
            <a:r>
              <a:rPr lang="en-GB" sz="1100" spc="-170" dirty="0">
                <a:effectLst/>
                <a:ea typeface="Arial" panose="020B0604020202020204" pitchFamily="34" charset="0"/>
              </a:rPr>
              <a:t> </a:t>
            </a:r>
            <a:r>
              <a:rPr lang="en-GB" sz="1100" dirty="0">
                <a:effectLst/>
                <a:ea typeface="Arial" panose="020B0604020202020204" pitchFamily="34" charset="0"/>
              </a:rPr>
              <a:t>In</a:t>
            </a:r>
            <a:r>
              <a:rPr lang="en-GB" sz="1100" spc="-180" dirty="0">
                <a:effectLst/>
                <a:ea typeface="Arial" panose="020B0604020202020204" pitchFamily="34" charset="0"/>
              </a:rPr>
              <a:t> </a:t>
            </a:r>
            <a:r>
              <a:rPr lang="en-GB" sz="1100" dirty="0">
                <a:effectLst/>
                <a:ea typeface="Arial" panose="020B0604020202020204" pitchFamily="34" charset="0"/>
              </a:rPr>
              <a:t>the</a:t>
            </a:r>
            <a:r>
              <a:rPr lang="en-GB" sz="1100" spc="-170" dirty="0">
                <a:effectLst/>
                <a:ea typeface="Arial" panose="020B0604020202020204" pitchFamily="34" charset="0"/>
              </a:rPr>
              <a:t> </a:t>
            </a:r>
            <a:r>
              <a:rPr lang="en-GB" sz="1100" dirty="0">
                <a:effectLst/>
                <a:ea typeface="Arial" panose="020B0604020202020204" pitchFamily="34" charset="0"/>
              </a:rPr>
              <a:t>first month</a:t>
            </a:r>
            <a:r>
              <a:rPr lang="en-GB" sz="1100" spc="-185" dirty="0">
                <a:effectLst/>
                <a:ea typeface="Arial" panose="020B0604020202020204" pitchFamily="34" charset="0"/>
              </a:rPr>
              <a:t> </a:t>
            </a:r>
            <a:r>
              <a:rPr lang="en-GB" sz="1100" dirty="0">
                <a:effectLst/>
                <a:ea typeface="Arial" panose="020B0604020202020204" pitchFamily="34" charset="0"/>
              </a:rPr>
              <a:t>over</a:t>
            </a:r>
            <a:r>
              <a:rPr lang="en-GB" sz="1100" spc="-190" dirty="0">
                <a:effectLst/>
                <a:ea typeface="Arial" panose="020B0604020202020204" pitchFamily="34" charset="0"/>
              </a:rPr>
              <a:t> </a:t>
            </a:r>
            <a:r>
              <a:rPr lang="en-GB" sz="1100" dirty="0">
                <a:effectLst/>
                <a:ea typeface="Arial" panose="020B0604020202020204" pitchFamily="34" charset="0"/>
              </a:rPr>
              <a:t>500,000</a:t>
            </a:r>
            <a:r>
              <a:rPr lang="en-GB" sz="1100" spc="-185" dirty="0">
                <a:effectLst/>
                <a:ea typeface="Arial" panose="020B0604020202020204" pitchFamily="34" charset="0"/>
              </a:rPr>
              <a:t> </a:t>
            </a:r>
            <a:r>
              <a:rPr lang="en-GB" sz="1100" dirty="0">
                <a:effectLst/>
                <a:ea typeface="Arial" panose="020B0604020202020204" pitchFamily="34" charset="0"/>
              </a:rPr>
              <a:t>men</a:t>
            </a:r>
            <a:r>
              <a:rPr lang="en-GB" sz="1100" spc="-190" dirty="0">
                <a:effectLst/>
                <a:ea typeface="Arial" panose="020B0604020202020204" pitchFamily="34" charset="0"/>
              </a:rPr>
              <a:t> </a:t>
            </a:r>
            <a:r>
              <a:rPr lang="en-GB" sz="1100" dirty="0">
                <a:effectLst/>
                <a:ea typeface="Arial" panose="020B0604020202020204" pitchFamily="34" charset="0"/>
              </a:rPr>
              <a:t>had</a:t>
            </a:r>
            <a:r>
              <a:rPr lang="en-GB" sz="1100" spc="-185" dirty="0">
                <a:effectLst/>
                <a:ea typeface="Arial" panose="020B0604020202020204" pitchFamily="34" charset="0"/>
              </a:rPr>
              <a:t> </a:t>
            </a:r>
            <a:r>
              <a:rPr lang="en-GB" sz="1100" dirty="0">
                <a:effectLst/>
                <a:ea typeface="Arial" panose="020B0604020202020204" pitchFamily="34" charset="0"/>
              </a:rPr>
              <a:t>signed</a:t>
            </a:r>
            <a:r>
              <a:rPr lang="en-GB" sz="1100" spc="-185" dirty="0">
                <a:effectLst/>
                <a:ea typeface="Arial" panose="020B0604020202020204" pitchFamily="34" charset="0"/>
              </a:rPr>
              <a:t> </a:t>
            </a:r>
            <a:r>
              <a:rPr lang="en-GB" sz="1100" dirty="0">
                <a:effectLst/>
                <a:ea typeface="Arial" panose="020B0604020202020204" pitchFamily="34" charset="0"/>
              </a:rPr>
              <a:t>up.</a:t>
            </a:r>
            <a:r>
              <a:rPr lang="en-GB" sz="1100" spc="-180" dirty="0">
                <a:effectLst/>
                <a:ea typeface="Arial" panose="020B0604020202020204" pitchFamily="34" charset="0"/>
              </a:rPr>
              <a:t> </a:t>
            </a:r>
            <a:r>
              <a:rPr lang="en-GB" sz="1100" dirty="0">
                <a:effectLst/>
                <a:ea typeface="Arial" panose="020B0604020202020204" pitchFamily="34" charset="0"/>
              </a:rPr>
              <a:t>By</a:t>
            </a:r>
            <a:r>
              <a:rPr lang="en-GB" sz="1100" spc="-190" dirty="0">
                <a:effectLst/>
                <a:ea typeface="Arial" panose="020B0604020202020204" pitchFamily="34" charset="0"/>
              </a:rPr>
              <a:t> </a:t>
            </a:r>
            <a:r>
              <a:rPr lang="en-GB" sz="1100" dirty="0">
                <a:effectLst/>
                <a:ea typeface="Arial" panose="020B0604020202020204" pitchFamily="34" charset="0"/>
              </a:rPr>
              <a:t>March</a:t>
            </a:r>
            <a:r>
              <a:rPr lang="en-GB" sz="1100" spc="-190" dirty="0">
                <a:effectLst/>
                <a:ea typeface="Arial" panose="020B0604020202020204" pitchFamily="34" charset="0"/>
              </a:rPr>
              <a:t> </a:t>
            </a:r>
            <a:r>
              <a:rPr lang="en-GB" sz="1100" dirty="0">
                <a:effectLst/>
                <a:ea typeface="Arial" panose="020B0604020202020204" pitchFamily="34" charset="0"/>
              </a:rPr>
              <a:t>1916</a:t>
            </a:r>
            <a:r>
              <a:rPr lang="en-GB" sz="1100" spc="-185" dirty="0">
                <a:effectLst/>
                <a:ea typeface="Arial" panose="020B0604020202020204" pitchFamily="34" charset="0"/>
              </a:rPr>
              <a:t> </a:t>
            </a:r>
            <a:r>
              <a:rPr lang="en-GB" sz="1100" dirty="0">
                <a:effectLst/>
                <a:ea typeface="Arial" panose="020B0604020202020204" pitchFamily="34" charset="0"/>
              </a:rPr>
              <a:t>over</a:t>
            </a:r>
            <a:r>
              <a:rPr lang="en-GB" sz="1100" spc="-190" dirty="0">
                <a:effectLst/>
                <a:ea typeface="Arial" panose="020B0604020202020204" pitchFamily="34" charset="0"/>
              </a:rPr>
              <a:t> </a:t>
            </a:r>
            <a:r>
              <a:rPr lang="en-GB" sz="1100" dirty="0">
                <a:effectLst/>
                <a:ea typeface="Arial" panose="020B0604020202020204" pitchFamily="34" charset="0"/>
              </a:rPr>
              <a:t>2.5</a:t>
            </a:r>
            <a:r>
              <a:rPr lang="en-GB" sz="1100" spc="-185" dirty="0">
                <a:effectLst/>
                <a:ea typeface="Arial" panose="020B0604020202020204" pitchFamily="34" charset="0"/>
              </a:rPr>
              <a:t> </a:t>
            </a:r>
            <a:r>
              <a:rPr lang="en-GB" sz="1100" dirty="0">
                <a:effectLst/>
                <a:ea typeface="Arial" panose="020B0604020202020204" pitchFamily="34" charset="0"/>
              </a:rPr>
              <a:t>million</a:t>
            </a:r>
            <a:r>
              <a:rPr lang="en-GB" sz="1100" spc="-190" dirty="0">
                <a:effectLst/>
                <a:ea typeface="Arial" panose="020B0604020202020204" pitchFamily="34" charset="0"/>
              </a:rPr>
              <a:t> </a:t>
            </a:r>
            <a:r>
              <a:rPr lang="en-GB" sz="1100" dirty="0">
                <a:effectLst/>
                <a:ea typeface="Arial" panose="020B0604020202020204" pitchFamily="34" charset="0"/>
              </a:rPr>
              <a:t>men</a:t>
            </a:r>
            <a:r>
              <a:rPr lang="en-GB" sz="1100" spc="-185" dirty="0">
                <a:effectLst/>
                <a:ea typeface="Arial" panose="020B0604020202020204" pitchFamily="34" charset="0"/>
              </a:rPr>
              <a:t> </a:t>
            </a:r>
            <a:r>
              <a:rPr lang="en-GB" sz="1100" dirty="0">
                <a:effectLst/>
                <a:ea typeface="Arial" panose="020B0604020202020204" pitchFamily="34" charset="0"/>
              </a:rPr>
              <a:t>had</a:t>
            </a:r>
            <a:r>
              <a:rPr lang="en-GB" sz="1100" spc="-185" dirty="0">
                <a:effectLst/>
                <a:ea typeface="Arial" panose="020B0604020202020204" pitchFamily="34" charset="0"/>
              </a:rPr>
              <a:t> </a:t>
            </a:r>
            <a:r>
              <a:rPr lang="en-GB" sz="1100" dirty="0">
                <a:effectLst/>
                <a:ea typeface="Arial" panose="020B0604020202020204" pitchFamily="34" charset="0"/>
              </a:rPr>
              <a:t>volunteered</a:t>
            </a:r>
            <a:r>
              <a:rPr lang="en-GB" sz="1100" spc="-190" dirty="0">
                <a:effectLst/>
                <a:ea typeface="Arial" panose="020B0604020202020204" pitchFamily="34" charset="0"/>
              </a:rPr>
              <a:t> </a:t>
            </a:r>
            <a:r>
              <a:rPr lang="en-GB" sz="1100" dirty="0">
                <a:effectLst/>
                <a:ea typeface="Arial" panose="020B0604020202020204" pitchFamily="34" charset="0"/>
              </a:rPr>
              <a:t>to</a:t>
            </a:r>
            <a:r>
              <a:rPr lang="en-GB" sz="1100" spc="-180" dirty="0">
                <a:effectLst/>
                <a:ea typeface="Arial" panose="020B0604020202020204" pitchFamily="34" charset="0"/>
              </a:rPr>
              <a:t> </a:t>
            </a:r>
            <a:r>
              <a:rPr lang="en-GB" sz="1100" dirty="0">
                <a:effectLst/>
                <a:ea typeface="Arial" panose="020B0604020202020204" pitchFamily="34" charset="0"/>
              </a:rPr>
              <a:t>join</a:t>
            </a:r>
            <a:r>
              <a:rPr lang="en-GB" sz="1100" spc="-185" dirty="0">
                <a:effectLst/>
                <a:ea typeface="Arial" panose="020B0604020202020204" pitchFamily="34" charset="0"/>
              </a:rPr>
              <a:t> </a:t>
            </a:r>
            <a:r>
              <a:rPr lang="en-GB" sz="1100" dirty="0">
                <a:effectLst/>
                <a:ea typeface="Arial" panose="020B0604020202020204" pitchFamily="34" charset="0"/>
              </a:rPr>
              <a:t>‘Kitchener’s</a:t>
            </a:r>
          </a:p>
          <a:p>
            <a:pPr marL="67945">
              <a:spcBef>
                <a:spcPts val="20"/>
              </a:spcBef>
              <a:spcAft>
                <a:spcPts val="0"/>
              </a:spcAft>
            </a:pPr>
            <a:r>
              <a:rPr lang="en-GB" sz="1100" dirty="0">
                <a:effectLst/>
                <a:ea typeface="Arial" panose="020B0604020202020204" pitchFamily="34" charset="0"/>
              </a:rPr>
              <a:t>Army’.</a:t>
            </a:r>
          </a:p>
          <a:p>
            <a:pPr marL="67945">
              <a:spcAft>
                <a:spcPts val="0"/>
              </a:spcAft>
            </a:pPr>
            <a:r>
              <a:rPr lang="en-GB" sz="1100" b="1" dirty="0">
                <a:effectLst/>
                <a:ea typeface="Arial" panose="020B0604020202020204" pitchFamily="34" charset="0"/>
              </a:rPr>
              <a:t>Why did men go to war?</a:t>
            </a:r>
            <a:endParaRPr lang="en-GB" sz="1100" dirty="0">
              <a:effectLst/>
              <a:ea typeface="Arial" panose="020B0604020202020204" pitchFamily="34" charset="0"/>
            </a:endParaRPr>
          </a:p>
          <a:p>
            <a:pPr marL="342900" lvl="0" indent="-342900">
              <a:spcBef>
                <a:spcPts val="55"/>
              </a:spcBef>
              <a:spcAft>
                <a:spcPts val="0"/>
              </a:spcAft>
              <a:buSzPts val="1100"/>
              <a:buFont typeface="Symbol" panose="05050102010706020507" pitchFamily="18" charset="2"/>
              <a:buChar char=""/>
              <a:tabLst>
                <a:tab pos="525145" algn="l"/>
                <a:tab pos="525780" algn="l"/>
              </a:tabLst>
            </a:pPr>
            <a:r>
              <a:rPr lang="en-GB" sz="1100" dirty="0">
                <a:effectLst/>
                <a:ea typeface="Symbol" panose="05050102010706020507" pitchFamily="18" charset="2"/>
                <a:cs typeface="Symbol" panose="05050102010706020507" pitchFamily="18" charset="2"/>
              </a:rPr>
              <a:t>To</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fight</a:t>
            </a:r>
            <a:r>
              <a:rPr lang="en-GB" sz="1100" spc="-12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alongside</a:t>
            </a:r>
            <a:r>
              <a:rPr lang="en-GB" sz="1100" spc="-12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friends</a:t>
            </a:r>
            <a:r>
              <a:rPr lang="en-GB" sz="1100" spc="-12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and</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family e.g. Pals battalion</a:t>
            </a:r>
          </a:p>
          <a:p>
            <a:pPr marL="342900" lvl="0" indent="-342900">
              <a:spcBef>
                <a:spcPts val="55"/>
              </a:spcBef>
              <a:spcAft>
                <a:spcPts val="0"/>
              </a:spcAft>
              <a:buSzPts val="1100"/>
              <a:buFont typeface="Symbol" panose="05050102010706020507" pitchFamily="18" charset="2"/>
              <a:buChar char=""/>
              <a:tabLst>
                <a:tab pos="525145" algn="l"/>
                <a:tab pos="525780" algn="l"/>
              </a:tabLst>
            </a:pPr>
            <a:r>
              <a:rPr lang="en-GB" sz="1100" dirty="0">
                <a:effectLst/>
                <a:ea typeface="Symbol" panose="05050102010706020507" pitchFamily="18" charset="2"/>
                <a:cs typeface="Symbol" panose="05050102010706020507" pitchFamily="18" charset="2"/>
              </a:rPr>
              <a:t>Duty</a:t>
            </a:r>
            <a:r>
              <a:rPr lang="en-GB" sz="1100" spc="-9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to</a:t>
            </a:r>
            <a:r>
              <a:rPr lang="en-GB" sz="1100" spc="-9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defend</a:t>
            </a:r>
            <a:r>
              <a:rPr lang="en-GB" sz="1100" spc="-10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King</a:t>
            </a:r>
            <a:r>
              <a:rPr lang="en-GB" sz="1100" spc="-9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and</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Country</a:t>
            </a:r>
          </a:p>
          <a:p>
            <a:pPr marL="342900" lvl="0" indent="-342900">
              <a:spcBef>
                <a:spcPts val="60"/>
              </a:spcBef>
              <a:spcAft>
                <a:spcPts val="0"/>
              </a:spcAft>
              <a:buSzPts val="1100"/>
              <a:buFont typeface="Symbol" panose="05050102010706020507" pitchFamily="18" charset="2"/>
              <a:buChar char=""/>
              <a:tabLst>
                <a:tab pos="525145" algn="l"/>
                <a:tab pos="525780" algn="l"/>
              </a:tabLst>
            </a:pPr>
            <a:r>
              <a:rPr lang="en-GB" sz="1100" dirty="0">
                <a:effectLst/>
                <a:ea typeface="Symbol" panose="05050102010706020507" pitchFamily="18" charset="2"/>
                <a:cs typeface="Symbol" panose="05050102010706020507" pitchFamily="18" charset="2"/>
              </a:rPr>
              <a:t>To</a:t>
            </a:r>
            <a:r>
              <a:rPr lang="en-GB" sz="1100" spc="-6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avenge</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6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deeds</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of</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enemy</a:t>
            </a:r>
          </a:p>
          <a:p>
            <a:pPr marL="342900" lvl="0" indent="-342900">
              <a:spcBef>
                <a:spcPts val="55"/>
              </a:spcBef>
              <a:spcAft>
                <a:spcPts val="0"/>
              </a:spcAft>
              <a:buSzPts val="1100"/>
              <a:buFont typeface="Symbol" panose="05050102010706020507" pitchFamily="18" charset="2"/>
              <a:buChar char=""/>
              <a:tabLst>
                <a:tab pos="525145" algn="l"/>
                <a:tab pos="525780" algn="l"/>
              </a:tabLst>
            </a:pPr>
            <a:r>
              <a:rPr lang="en-GB" sz="1100" dirty="0">
                <a:effectLst/>
                <a:ea typeface="Symbol" panose="05050102010706020507" pitchFamily="18" charset="2"/>
                <a:cs typeface="Symbol" panose="05050102010706020507" pitchFamily="18" charset="2"/>
              </a:rPr>
              <a:t>Fear</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of</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being</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seen</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as</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coward</a:t>
            </a:r>
          </a:p>
          <a:p>
            <a:pPr marL="342900" lvl="0" indent="-342900">
              <a:spcBef>
                <a:spcPts val="55"/>
              </a:spcBef>
              <a:spcAft>
                <a:spcPts val="0"/>
              </a:spcAft>
              <a:buSzPts val="1100"/>
              <a:buFont typeface="Symbol" panose="05050102010706020507" pitchFamily="18" charset="2"/>
              <a:buChar char=""/>
              <a:tabLst>
                <a:tab pos="525145" algn="l"/>
                <a:tab pos="525780" algn="l"/>
              </a:tabLst>
            </a:pPr>
            <a:r>
              <a:rPr lang="en-GB" sz="1100" dirty="0">
                <a:effectLst/>
                <a:ea typeface="Symbol" panose="05050102010706020507" pitchFamily="18" charset="2"/>
                <a:cs typeface="Symbol" panose="05050102010706020507" pitchFamily="18" charset="2"/>
              </a:rPr>
              <a:t>For</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better</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money</a:t>
            </a:r>
            <a:r>
              <a:rPr lang="en-GB" sz="1100" spc="-6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or</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wages.</a:t>
            </a:r>
          </a:p>
          <a:p>
            <a:pPr marL="342900" lvl="0" indent="-342900">
              <a:spcBef>
                <a:spcPts val="45"/>
              </a:spcBef>
              <a:spcAft>
                <a:spcPts val="0"/>
              </a:spcAft>
              <a:buSzPts val="1100"/>
              <a:buFont typeface="Symbol" panose="05050102010706020507" pitchFamily="18" charset="2"/>
              <a:buChar char=""/>
              <a:tabLst>
                <a:tab pos="525145" algn="l"/>
                <a:tab pos="525780" algn="l"/>
              </a:tabLst>
            </a:pPr>
            <a:r>
              <a:rPr lang="en-GB" sz="1100" dirty="0">
                <a:effectLst/>
                <a:ea typeface="Symbol" panose="05050102010706020507" pitchFamily="18" charset="2"/>
                <a:cs typeface="Symbol" panose="05050102010706020507" pitchFamily="18" charset="2"/>
              </a:rPr>
              <a:t>To</a:t>
            </a:r>
            <a:r>
              <a:rPr lang="en-GB" sz="1100" spc="-5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learn</a:t>
            </a:r>
            <a:r>
              <a:rPr lang="en-GB" sz="1100" spc="-6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trade</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or</a:t>
            </a:r>
            <a:r>
              <a:rPr lang="en-GB" sz="1100" spc="-6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skill</a:t>
            </a:r>
          </a:p>
        </p:txBody>
      </p:sp>
      <p:sp>
        <p:nvSpPr>
          <p:cNvPr id="5" name="Text Box 2">
            <a:extLst>
              <a:ext uri="{FF2B5EF4-FFF2-40B4-BE49-F238E27FC236}">
                <a16:creationId xmlns:a16="http://schemas.microsoft.com/office/drawing/2014/main" id="{33511618-7342-4E82-8214-D09F712A8A9F}"/>
              </a:ext>
            </a:extLst>
          </p:cNvPr>
          <p:cNvSpPr txBox="1">
            <a:spLocks noChangeArrowheads="1"/>
          </p:cNvSpPr>
          <p:nvPr/>
        </p:nvSpPr>
        <p:spPr bwMode="auto">
          <a:xfrm>
            <a:off x="0" y="3204499"/>
            <a:ext cx="4928135" cy="385689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67945">
              <a:lnSpc>
                <a:spcPts val="1250"/>
              </a:lnSpc>
              <a:spcAft>
                <a:spcPts val="0"/>
              </a:spcAft>
            </a:pPr>
            <a:r>
              <a:rPr lang="en-GB" sz="1100" b="1" u="sng" dirty="0">
                <a:effectLst/>
                <a:ea typeface="Arial" panose="020B0604020202020204" pitchFamily="34" charset="0"/>
              </a:rPr>
              <a:t>Conscientious objectors</a:t>
            </a:r>
            <a:endParaRPr lang="en-GB" sz="1100" dirty="0">
              <a:effectLst/>
              <a:ea typeface="Arial" panose="020B0604020202020204" pitchFamily="34" charset="0"/>
            </a:endParaRPr>
          </a:p>
          <a:p>
            <a:pPr marL="67945">
              <a:lnSpc>
                <a:spcPct val="105000"/>
              </a:lnSpc>
              <a:spcBef>
                <a:spcPts val="80"/>
              </a:spcBef>
              <a:spcAft>
                <a:spcPts val="0"/>
              </a:spcAft>
            </a:pPr>
            <a:r>
              <a:rPr lang="en-GB" sz="1100" dirty="0">
                <a:ea typeface="Arial" panose="020B0604020202020204" pitchFamily="34" charset="0"/>
              </a:rPr>
              <a:t>For a while the recruitment campaign was successful and by 1916 two million men had volunteered to join up. However, by 1916 the numbers were falling rapidly and the government was forced to introduce conscription. In 1916 the Military Service Act was introduced - this was soon nicknamed the "Batchelor's Bill" as to start with conscription only included unmarried men between 18 and 41. But it was widened in May 1916 to include married men as well. By April 1918, it had been expanded to include men up to 51. </a:t>
            </a:r>
            <a:r>
              <a:rPr lang="en-GB" sz="1100" dirty="0">
                <a:effectLst/>
                <a:ea typeface="Arial" panose="020B0604020202020204" pitchFamily="34" charset="0"/>
              </a:rPr>
              <a:t>Conscientious</a:t>
            </a:r>
            <a:r>
              <a:rPr lang="en-GB" sz="1100" spc="-110" dirty="0">
                <a:effectLst/>
                <a:ea typeface="Arial" panose="020B0604020202020204" pitchFamily="34" charset="0"/>
              </a:rPr>
              <a:t> </a:t>
            </a:r>
            <a:r>
              <a:rPr lang="en-GB" sz="1100" dirty="0">
                <a:effectLst/>
                <a:ea typeface="Arial" panose="020B0604020202020204" pitchFamily="34" charset="0"/>
              </a:rPr>
              <a:t>objectors</a:t>
            </a:r>
            <a:r>
              <a:rPr lang="en-GB" sz="1100" spc="-105" dirty="0">
                <a:effectLst/>
                <a:ea typeface="Arial" panose="020B0604020202020204" pitchFamily="34" charset="0"/>
              </a:rPr>
              <a:t> </a:t>
            </a:r>
            <a:r>
              <a:rPr lang="en-GB" sz="1100" dirty="0">
                <a:effectLst/>
                <a:ea typeface="Arial" panose="020B0604020202020204" pitchFamily="34" charset="0"/>
              </a:rPr>
              <a:t>are</a:t>
            </a:r>
            <a:r>
              <a:rPr lang="en-GB" sz="1100" spc="-95" dirty="0">
                <a:effectLst/>
                <a:ea typeface="Arial" panose="020B0604020202020204" pitchFamily="34" charset="0"/>
              </a:rPr>
              <a:t> </a:t>
            </a:r>
            <a:r>
              <a:rPr lang="en-GB" sz="1100" dirty="0">
                <a:effectLst/>
                <a:ea typeface="Arial" panose="020B0604020202020204" pitchFamily="34" charset="0"/>
              </a:rPr>
              <a:t>people</a:t>
            </a:r>
            <a:r>
              <a:rPr lang="en-GB" sz="1100" spc="-100" dirty="0">
                <a:effectLst/>
                <a:ea typeface="Arial" panose="020B0604020202020204" pitchFamily="34" charset="0"/>
              </a:rPr>
              <a:t> </a:t>
            </a:r>
            <a:r>
              <a:rPr lang="en-GB" sz="1100" dirty="0">
                <a:effectLst/>
                <a:ea typeface="Arial" panose="020B0604020202020204" pitchFamily="34" charset="0"/>
              </a:rPr>
              <a:t>who</a:t>
            </a:r>
            <a:r>
              <a:rPr lang="en-GB" sz="1100" spc="-95" dirty="0">
                <a:effectLst/>
                <a:ea typeface="Arial" panose="020B0604020202020204" pitchFamily="34" charset="0"/>
              </a:rPr>
              <a:t> </a:t>
            </a:r>
            <a:r>
              <a:rPr lang="en-GB" sz="1100" dirty="0">
                <a:effectLst/>
                <a:ea typeface="Arial" panose="020B0604020202020204" pitchFamily="34" charset="0"/>
              </a:rPr>
              <a:t>refused</a:t>
            </a:r>
            <a:r>
              <a:rPr lang="en-GB" sz="1100" spc="-105" dirty="0">
                <a:effectLst/>
                <a:ea typeface="Arial" panose="020B0604020202020204" pitchFamily="34" charset="0"/>
              </a:rPr>
              <a:t> </a:t>
            </a:r>
            <a:r>
              <a:rPr lang="en-GB" sz="1100" dirty="0">
                <a:effectLst/>
                <a:ea typeface="Arial" panose="020B0604020202020204" pitchFamily="34" charset="0"/>
              </a:rPr>
              <a:t>to</a:t>
            </a:r>
            <a:r>
              <a:rPr lang="en-GB" sz="1100" spc="-95" dirty="0">
                <a:effectLst/>
                <a:ea typeface="Arial" panose="020B0604020202020204" pitchFamily="34" charset="0"/>
              </a:rPr>
              <a:t> </a:t>
            </a:r>
            <a:r>
              <a:rPr lang="en-GB" sz="1100" dirty="0">
                <a:effectLst/>
                <a:ea typeface="Arial" panose="020B0604020202020204" pitchFamily="34" charset="0"/>
              </a:rPr>
              <a:t>fight</a:t>
            </a:r>
            <a:r>
              <a:rPr lang="en-GB" sz="1100" spc="-100" dirty="0">
                <a:effectLst/>
                <a:ea typeface="Arial" panose="020B0604020202020204" pitchFamily="34" charset="0"/>
              </a:rPr>
              <a:t> </a:t>
            </a:r>
            <a:r>
              <a:rPr lang="en-GB" sz="1100" dirty="0">
                <a:effectLst/>
                <a:ea typeface="Arial" panose="020B0604020202020204" pitchFamily="34" charset="0"/>
              </a:rPr>
              <a:t>or</a:t>
            </a:r>
            <a:r>
              <a:rPr lang="en-GB" sz="1100" spc="-100" dirty="0">
                <a:effectLst/>
                <a:ea typeface="Arial" panose="020B0604020202020204" pitchFamily="34" charset="0"/>
              </a:rPr>
              <a:t> </a:t>
            </a:r>
            <a:r>
              <a:rPr lang="en-GB" sz="1100" dirty="0">
                <a:effectLst/>
                <a:ea typeface="Arial" panose="020B0604020202020204" pitchFamily="34" charset="0"/>
              </a:rPr>
              <a:t>be</a:t>
            </a:r>
            <a:r>
              <a:rPr lang="en-GB" sz="1100" spc="-100" dirty="0">
                <a:effectLst/>
                <a:ea typeface="Arial" panose="020B0604020202020204" pitchFamily="34" charset="0"/>
              </a:rPr>
              <a:t> </a:t>
            </a:r>
            <a:r>
              <a:rPr lang="en-GB" sz="1100" dirty="0">
                <a:effectLst/>
                <a:ea typeface="Arial" panose="020B0604020202020204" pitchFamily="34" charset="0"/>
              </a:rPr>
              <a:t>involved</a:t>
            </a:r>
            <a:r>
              <a:rPr lang="en-GB" sz="1100" spc="-100" dirty="0">
                <a:effectLst/>
                <a:ea typeface="Arial" panose="020B0604020202020204" pitchFamily="34" charset="0"/>
              </a:rPr>
              <a:t> </a:t>
            </a:r>
            <a:r>
              <a:rPr lang="en-GB" sz="1100" dirty="0">
                <a:effectLst/>
                <a:ea typeface="Arial" panose="020B0604020202020204" pitchFamily="34" charset="0"/>
              </a:rPr>
              <a:t>with</a:t>
            </a:r>
            <a:r>
              <a:rPr lang="en-GB" sz="1100" spc="-100" dirty="0">
                <a:effectLst/>
                <a:ea typeface="Arial" panose="020B0604020202020204" pitchFamily="34" charset="0"/>
              </a:rPr>
              <a:t> </a:t>
            </a:r>
            <a:r>
              <a:rPr lang="en-GB" sz="1100" dirty="0">
                <a:effectLst/>
                <a:ea typeface="Arial" panose="020B0604020202020204" pitchFamily="34" charset="0"/>
              </a:rPr>
              <a:t>war.</a:t>
            </a:r>
            <a:r>
              <a:rPr lang="en-GB" sz="1100" spc="-120" dirty="0">
                <a:effectLst/>
                <a:ea typeface="Arial" panose="020B0604020202020204" pitchFamily="34" charset="0"/>
              </a:rPr>
              <a:t> </a:t>
            </a:r>
            <a:r>
              <a:rPr lang="en-GB" sz="1100" dirty="0">
                <a:effectLst/>
                <a:ea typeface="Arial" panose="020B0604020202020204" pitchFamily="34" charset="0"/>
              </a:rPr>
              <a:t>There</a:t>
            </a:r>
            <a:r>
              <a:rPr lang="en-GB" sz="1100" spc="-105" dirty="0">
                <a:effectLst/>
                <a:ea typeface="Arial" panose="020B0604020202020204" pitchFamily="34" charset="0"/>
              </a:rPr>
              <a:t> </a:t>
            </a:r>
            <a:r>
              <a:rPr lang="en-GB" sz="1100" dirty="0">
                <a:effectLst/>
                <a:ea typeface="Arial" panose="020B0604020202020204" pitchFamily="34" charset="0"/>
              </a:rPr>
              <a:t>were</a:t>
            </a:r>
            <a:r>
              <a:rPr lang="en-GB" sz="1100" spc="-95" dirty="0">
                <a:effectLst/>
                <a:ea typeface="Arial" panose="020B0604020202020204" pitchFamily="34" charset="0"/>
              </a:rPr>
              <a:t> </a:t>
            </a:r>
            <a:r>
              <a:rPr lang="en-GB" sz="1100" dirty="0">
                <a:effectLst/>
                <a:ea typeface="Arial" panose="020B0604020202020204" pitchFamily="34" charset="0"/>
              </a:rPr>
              <a:t>over</a:t>
            </a:r>
            <a:r>
              <a:rPr lang="en-GB" sz="1100" spc="-110" dirty="0">
                <a:effectLst/>
                <a:ea typeface="Arial" panose="020B0604020202020204" pitchFamily="34" charset="0"/>
              </a:rPr>
              <a:t> </a:t>
            </a:r>
            <a:r>
              <a:rPr lang="en-GB" sz="1100" dirty="0">
                <a:effectLst/>
                <a:ea typeface="Arial" panose="020B0604020202020204" pitchFamily="34" charset="0"/>
              </a:rPr>
              <a:t>16,000</a:t>
            </a:r>
            <a:r>
              <a:rPr lang="en-GB" sz="1100" spc="-100" dirty="0">
                <a:effectLst/>
                <a:ea typeface="Arial" panose="020B0604020202020204" pitchFamily="34" charset="0"/>
              </a:rPr>
              <a:t> </a:t>
            </a:r>
            <a:r>
              <a:rPr lang="en-GB" sz="1100" dirty="0">
                <a:effectLst/>
                <a:ea typeface="Arial" panose="020B0604020202020204" pitchFamily="34" charset="0"/>
              </a:rPr>
              <a:t>conscientious objectors</a:t>
            </a:r>
            <a:r>
              <a:rPr lang="en-GB" sz="1100" spc="-205" dirty="0">
                <a:effectLst/>
                <a:ea typeface="Arial" panose="020B0604020202020204" pitchFamily="34" charset="0"/>
              </a:rPr>
              <a:t> </a:t>
            </a:r>
            <a:r>
              <a:rPr lang="en-GB" sz="1100" dirty="0">
                <a:effectLst/>
                <a:ea typeface="Arial" panose="020B0604020202020204" pitchFamily="34" charset="0"/>
              </a:rPr>
              <a:t>in</a:t>
            </a:r>
            <a:r>
              <a:rPr lang="en-GB" sz="1100" spc="-195" dirty="0">
                <a:effectLst/>
                <a:ea typeface="Arial" panose="020B0604020202020204" pitchFamily="34" charset="0"/>
              </a:rPr>
              <a:t> </a:t>
            </a:r>
            <a:r>
              <a:rPr lang="en-GB" sz="1100" dirty="0">
                <a:effectLst/>
                <a:ea typeface="Arial" panose="020B0604020202020204" pitchFamily="34" charset="0"/>
              </a:rPr>
              <a:t>Britain.</a:t>
            </a:r>
            <a:r>
              <a:rPr lang="en-GB" sz="1100" spc="-195" dirty="0">
                <a:effectLst/>
                <a:ea typeface="Arial" panose="020B0604020202020204" pitchFamily="34" charset="0"/>
              </a:rPr>
              <a:t> </a:t>
            </a:r>
            <a:r>
              <a:rPr lang="en-GB" sz="1100" dirty="0">
                <a:effectLst/>
                <a:ea typeface="Arial" panose="020B0604020202020204" pitchFamily="34" charset="0"/>
              </a:rPr>
              <a:t>These</a:t>
            </a:r>
            <a:r>
              <a:rPr lang="en-GB" sz="1100" spc="-200" dirty="0">
                <a:effectLst/>
                <a:ea typeface="Arial" panose="020B0604020202020204" pitchFamily="34" charset="0"/>
              </a:rPr>
              <a:t> </a:t>
            </a:r>
            <a:r>
              <a:rPr lang="en-GB" sz="1100" dirty="0">
                <a:effectLst/>
                <a:ea typeface="Arial" panose="020B0604020202020204" pitchFamily="34" charset="0"/>
              </a:rPr>
              <a:t>‘conchies’</a:t>
            </a:r>
            <a:r>
              <a:rPr lang="en-GB" sz="1100" spc="-200" dirty="0">
                <a:effectLst/>
                <a:ea typeface="Arial" panose="020B0604020202020204" pitchFamily="34" charset="0"/>
              </a:rPr>
              <a:t> </a:t>
            </a:r>
            <a:r>
              <a:rPr lang="en-GB" sz="1100" spc="-200" dirty="0">
                <a:ea typeface="Arial" panose="020B0604020202020204" pitchFamily="34" charset="0"/>
              </a:rPr>
              <a:t> </a:t>
            </a:r>
            <a:r>
              <a:rPr lang="en-GB" sz="1100" dirty="0">
                <a:effectLst/>
                <a:ea typeface="Arial" panose="020B0604020202020204" pitchFamily="34" charset="0"/>
              </a:rPr>
              <a:t>had</a:t>
            </a:r>
            <a:r>
              <a:rPr lang="en-GB" sz="1100" spc="-200" dirty="0">
                <a:effectLst/>
                <a:ea typeface="Arial" panose="020B0604020202020204" pitchFamily="34" charset="0"/>
              </a:rPr>
              <a:t> </a:t>
            </a:r>
            <a:r>
              <a:rPr lang="en-GB" sz="1100" dirty="0">
                <a:effectLst/>
                <a:ea typeface="Arial" panose="020B0604020202020204" pitchFamily="34" charset="0"/>
              </a:rPr>
              <a:t>many</a:t>
            </a:r>
            <a:r>
              <a:rPr lang="en-GB" sz="1100" spc="-195" dirty="0">
                <a:effectLst/>
                <a:ea typeface="Arial" panose="020B0604020202020204" pitchFamily="34" charset="0"/>
              </a:rPr>
              <a:t> </a:t>
            </a:r>
            <a:r>
              <a:rPr lang="en-GB" sz="1100" dirty="0">
                <a:effectLst/>
                <a:ea typeface="Arial" panose="020B0604020202020204" pitchFamily="34" charset="0"/>
              </a:rPr>
              <a:t>different</a:t>
            </a:r>
            <a:r>
              <a:rPr lang="en-GB" sz="1100" spc="-195" dirty="0">
                <a:effectLst/>
                <a:ea typeface="Arial" panose="020B0604020202020204" pitchFamily="34" charset="0"/>
              </a:rPr>
              <a:t> </a:t>
            </a:r>
            <a:r>
              <a:rPr lang="en-GB" sz="1100" dirty="0">
                <a:effectLst/>
                <a:ea typeface="Arial" panose="020B0604020202020204" pitchFamily="34" charset="0"/>
              </a:rPr>
              <a:t>reasons</a:t>
            </a:r>
            <a:r>
              <a:rPr lang="en-GB" sz="1100" spc="-195" dirty="0">
                <a:effectLst/>
                <a:ea typeface="Arial" panose="020B0604020202020204" pitchFamily="34" charset="0"/>
              </a:rPr>
              <a:t> </a:t>
            </a:r>
            <a:r>
              <a:rPr lang="en-GB" sz="1100" dirty="0">
                <a:effectLst/>
                <a:ea typeface="Arial" panose="020B0604020202020204" pitchFamily="34" charset="0"/>
              </a:rPr>
              <a:t>for refusing to</a:t>
            </a:r>
            <a:r>
              <a:rPr lang="en-GB" sz="1100" spc="-135" dirty="0">
                <a:effectLst/>
                <a:ea typeface="Arial" panose="020B0604020202020204" pitchFamily="34" charset="0"/>
              </a:rPr>
              <a:t> </a:t>
            </a:r>
            <a:r>
              <a:rPr lang="en-GB" sz="1100" dirty="0">
                <a:effectLst/>
                <a:ea typeface="Arial" panose="020B0604020202020204" pitchFamily="34" charset="0"/>
              </a:rPr>
              <a:t>fight:</a:t>
            </a:r>
          </a:p>
          <a:p>
            <a:pPr marL="353695" indent="-285750">
              <a:lnSpc>
                <a:spcPct val="105000"/>
              </a:lnSpc>
              <a:spcBef>
                <a:spcPts val="80"/>
              </a:spcBef>
              <a:spcAft>
                <a:spcPts val="0"/>
              </a:spcAft>
              <a:buFont typeface="+mj-lt"/>
              <a:buAutoNum type="romanLcPeriod"/>
            </a:pPr>
            <a:r>
              <a:rPr lang="en-GB" sz="1100" dirty="0">
                <a:effectLst/>
                <a:ea typeface="Arial" panose="020B0604020202020204" pitchFamily="34" charset="0"/>
              </a:rPr>
              <a:t>Some</a:t>
            </a:r>
            <a:r>
              <a:rPr lang="en-GB" sz="1100" spc="-75" dirty="0">
                <a:effectLst/>
                <a:ea typeface="Arial" panose="020B0604020202020204" pitchFamily="34" charset="0"/>
              </a:rPr>
              <a:t> </a:t>
            </a:r>
            <a:r>
              <a:rPr lang="en-GB" sz="1100" dirty="0">
                <a:effectLst/>
                <a:ea typeface="Arial" panose="020B0604020202020204" pitchFamily="34" charset="0"/>
              </a:rPr>
              <a:t>were</a:t>
            </a:r>
            <a:r>
              <a:rPr lang="en-GB" sz="1100" spc="-75" dirty="0">
                <a:effectLst/>
                <a:ea typeface="Arial" panose="020B0604020202020204" pitchFamily="34" charset="0"/>
              </a:rPr>
              <a:t> </a:t>
            </a:r>
            <a:r>
              <a:rPr lang="en-GB" sz="1100" dirty="0">
                <a:effectLst/>
                <a:ea typeface="Arial" panose="020B0604020202020204" pitchFamily="34" charset="0"/>
              </a:rPr>
              <a:t>pacifists</a:t>
            </a:r>
            <a:r>
              <a:rPr lang="en-GB" sz="1100" spc="-80" dirty="0">
                <a:effectLst/>
                <a:ea typeface="Arial" panose="020B0604020202020204" pitchFamily="34" charset="0"/>
              </a:rPr>
              <a:t> </a:t>
            </a:r>
            <a:r>
              <a:rPr lang="en-GB" sz="1100" dirty="0">
                <a:effectLst/>
                <a:ea typeface="Arial" panose="020B0604020202020204" pitchFamily="34" charset="0"/>
              </a:rPr>
              <a:t>who</a:t>
            </a:r>
            <a:r>
              <a:rPr lang="en-GB" sz="1100" spc="-80" dirty="0">
                <a:effectLst/>
                <a:ea typeface="Arial" panose="020B0604020202020204" pitchFamily="34" charset="0"/>
              </a:rPr>
              <a:t> </a:t>
            </a:r>
            <a:r>
              <a:rPr lang="en-GB" sz="1100" dirty="0">
                <a:effectLst/>
                <a:ea typeface="Arial" panose="020B0604020202020204" pitchFamily="34" charset="0"/>
              </a:rPr>
              <a:t>were</a:t>
            </a:r>
            <a:r>
              <a:rPr lang="en-GB" sz="1100" spc="-70" dirty="0">
                <a:effectLst/>
                <a:ea typeface="Arial" panose="020B0604020202020204" pitchFamily="34" charset="0"/>
              </a:rPr>
              <a:t> </a:t>
            </a:r>
            <a:r>
              <a:rPr lang="en-GB" sz="1100" dirty="0">
                <a:effectLst/>
                <a:ea typeface="Arial" panose="020B0604020202020204" pitchFamily="34" charset="0"/>
              </a:rPr>
              <a:t>against</a:t>
            </a:r>
            <a:r>
              <a:rPr lang="en-GB" sz="1100" spc="-85" dirty="0">
                <a:effectLst/>
                <a:ea typeface="Arial" panose="020B0604020202020204" pitchFamily="34" charset="0"/>
              </a:rPr>
              <a:t> </a:t>
            </a:r>
            <a:r>
              <a:rPr lang="en-GB" sz="1100" dirty="0">
                <a:effectLst/>
                <a:ea typeface="Arial" panose="020B0604020202020204" pitchFamily="34" charset="0"/>
              </a:rPr>
              <a:t>war</a:t>
            </a:r>
            <a:r>
              <a:rPr lang="en-GB" sz="1100" spc="-75" dirty="0">
                <a:effectLst/>
                <a:ea typeface="Arial" panose="020B0604020202020204" pitchFamily="34" charset="0"/>
              </a:rPr>
              <a:t> </a:t>
            </a:r>
            <a:r>
              <a:rPr lang="en-GB" sz="1100" dirty="0">
                <a:effectLst/>
                <a:ea typeface="Arial" panose="020B0604020202020204" pitchFamily="34" charset="0"/>
              </a:rPr>
              <a:t>in</a:t>
            </a:r>
            <a:r>
              <a:rPr lang="en-GB" sz="1100" spc="-90" dirty="0">
                <a:effectLst/>
                <a:ea typeface="Arial" panose="020B0604020202020204" pitchFamily="34" charset="0"/>
              </a:rPr>
              <a:t> </a:t>
            </a:r>
            <a:r>
              <a:rPr lang="en-GB" sz="1100" dirty="0">
                <a:effectLst/>
                <a:ea typeface="Arial" panose="020B0604020202020204" pitchFamily="34" charset="0"/>
              </a:rPr>
              <a:t>general, some</a:t>
            </a:r>
            <a:r>
              <a:rPr lang="en-GB" sz="1100" spc="-130" dirty="0">
                <a:effectLst/>
                <a:ea typeface="Arial" panose="020B0604020202020204" pitchFamily="34" charset="0"/>
              </a:rPr>
              <a:t> </a:t>
            </a:r>
            <a:r>
              <a:rPr lang="en-GB" sz="1100" dirty="0">
                <a:effectLst/>
                <a:ea typeface="Arial" panose="020B0604020202020204" pitchFamily="34" charset="0"/>
              </a:rPr>
              <a:t>people</a:t>
            </a:r>
            <a:r>
              <a:rPr lang="en-GB" sz="1100" spc="-125" dirty="0">
                <a:effectLst/>
                <a:ea typeface="Arial" panose="020B0604020202020204" pitchFamily="34" charset="0"/>
              </a:rPr>
              <a:t> </a:t>
            </a:r>
            <a:r>
              <a:rPr lang="en-GB" sz="1100" dirty="0">
                <a:effectLst/>
                <a:ea typeface="Arial" panose="020B0604020202020204" pitchFamily="34" charset="0"/>
              </a:rPr>
              <a:t>felt</a:t>
            </a:r>
            <a:r>
              <a:rPr lang="en-GB" sz="1100" spc="-130" dirty="0">
                <a:effectLst/>
                <a:ea typeface="Arial" panose="020B0604020202020204" pitchFamily="34" charset="0"/>
              </a:rPr>
              <a:t> </a:t>
            </a:r>
            <a:r>
              <a:rPr lang="en-GB" sz="1100" dirty="0">
                <a:effectLst/>
                <a:ea typeface="Arial" panose="020B0604020202020204" pitchFamily="34" charset="0"/>
              </a:rPr>
              <a:t>the</a:t>
            </a:r>
            <a:r>
              <a:rPr lang="en-GB" sz="1100" spc="-130" dirty="0">
                <a:effectLst/>
                <a:ea typeface="Arial" panose="020B0604020202020204" pitchFamily="34" charset="0"/>
              </a:rPr>
              <a:t> </a:t>
            </a:r>
            <a:r>
              <a:rPr lang="en-GB" sz="1100" dirty="0">
                <a:effectLst/>
                <a:ea typeface="Arial" panose="020B0604020202020204" pitchFamily="34" charset="0"/>
              </a:rPr>
              <a:t>war</a:t>
            </a:r>
            <a:r>
              <a:rPr lang="en-GB" sz="1100" spc="-135" dirty="0">
                <a:effectLst/>
                <a:ea typeface="Arial" panose="020B0604020202020204" pitchFamily="34" charset="0"/>
              </a:rPr>
              <a:t> </a:t>
            </a:r>
            <a:r>
              <a:rPr lang="en-GB" sz="1100" dirty="0">
                <a:effectLst/>
                <a:ea typeface="Arial" panose="020B0604020202020204" pitchFamily="34" charset="0"/>
              </a:rPr>
              <a:t>was</a:t>
            </a:r>
            <a:r>
              <a:rPr lang="en-GB" sz="1100" spc="-125" dirty="0">
                <a:effectLst/>
                <a:ea typeface="Arial" panose="020B0604020202020204" pitchFamily="34" charset="0"/>
              </a:rPr>
              <a:t> </a:t>
            </a:r>
            <a:r>
              <a:rPr lang="en-GB" sz="1100" dirty="0">
                <a:effectLst/>
                <a:ea typeface="Arial" panose="020B0604020202020204" pitchFamily="34" charset="0"/>
              </a:rPr>
              <a:t>wrong</a:t>
            </a:r>
            <a:r>
              <a:rPr lang="en-GB" sz="1100" spc="-140" dirty="0">
                <a:effectLst/>
                <a:ea typeface="Arial" panose="020B0604020202020204" pitchFamily="34" charset="0"/>
              </a:rPr>
              <a:t> </a:t>
            </a:r>
            <a:r>
              <a:rPr lang="en-GB" sz="1100" dirty="0">
                <a:effectLst/>
                <a:ea typeface="Arial" panose="020B0604020202020204" pitchFamily="34" charset="0"/>
              </a:rPr>
              <a:t>or</a:t>
            </a:r>
            <a:r>
              <a:rPr lang="en-GB" sz="1100" spc="-130" dirty="0">
                <a:effectLst/>
                <a:ea typeface="Arial" panose="020B0604020202020204" pitchFamily="34" charset="0"/>
              </a:rPr>
              <a:t> </a:t>
            </a:r>
            <a:r>
              <a:rPr lang="en-GB" sz="1100" dirty="0">
                <a:effectLst/>
                <a:ea typeface="Arial" panose="020B0604020202020204" pitchFamily="34" charset="0"/>
              </a:rPr>
              <a:t>thought</a:t>
            </a:r>
            <a:r>
              <a:rPr lang="en-GB" sz="1100" spc="-125" dirty="0">
                <a:effectLst/>
                <a:ea typeface="Arial" panose="020B0604020202020204" pitchFamily="34" charset="0"/>
              </a:rPr>
              <a:t> </a:t>
            </a:r>
            <a:r>
              <a:rPr lang="en-GB" sz="1100" dirty="0">
                <a:effectLst/>
                <a:ea typeface="Arial" panose="020B0604020202020204" pitchFamily="34" charset="0"/>
              </a:rPr>
              <a:t>it</a:t>
            </a:r>
            <a:r>
              <a:rPr lang="en-GB" sz="1100" spc="-130" dirty="0">
                <a:effectLst/>
                <a:ea typeface="Arial" panose="020B0604020202020204" pitchFamily="34" charset="0"/>
              </a:rPr>
              <a:t> </a:t>
            </a:r>
            <a:r>
              <a:rPr lang="en-GB" sz="1100" dirty="0">
                <a:effectLst/>
                <a:ea typeface="Arial" panose="020B0604020202020204" pitchFamily="34" charset="0"/>
              </a:rPr>
              <a:t>went</a:t>
            </a:r>
            <a:r>
              <a:rPr lang="en-GB" sz="1100" spc="-130" dirty="0">
                <a:effectLst/>
                <a:ea typeface="Arial" panose="020B0604020202020204" pitchFamily="34" charset="0"/>
              </a:rPr>
              <a:t> </a:t>
            </a:r>
            <a:r>
              <a:rPr lang="en-GB" sz="1100" dirty="0">
                <a:effectLst/>
                <a:ea typeface="Arial" panose="020B0604020202020204" pitchFamily="34" charset="0"/>
              </a:rPr>
              <a:t>against</a:t>
            </a:r>
            <a:r>
              <a:rPr lang="en-GB" sz="1100" spc="-130" dirty="0">
                <a:effectLst/>
                <a:ea typeface="Arial" panose="020B0604020202020204" pitchFamily="34" charset="0"/>
              </a:rPr>
              <a:t> </a:t>
            </a:r>
            <a:r>
              <a:rPr lang="en-GB" sz="1100" dirty="0">
                <a:effectLst/>
                <a:ea typeface="Arial" panose="020B0604020202020204" pitchFamily="34" charset="0"/>
              </a:rPr>
              <a:t>their</a:t>
            </a:r>
            <a:r>
              <a:rPr lang="en-GB" sz="1100" spc="-130" dirty="0">
                <a:effectLst/>
                <a:ea typeface="Arial" panose="020B0604020202020204" pitchFamily="34" charset="0"/>
              </a:rPr>
              <a:t> </a:t>
            </a:r>
            <a:r>
              <a:rPr lang="en-GB" sz="1100" dirty="0">
                <a:effectLst/>
                <a:ea typeface="Arial" panose="020B0604020202020204" pitchFamily="34" charset="0"/>
              </a:rPr>
              <a:t>conscience</a:t>
            </a:r>
            <a:r>
              <a:rPr lang="en-GB" sz="1100" spc="-125" dirty="0">
                <a:effectLst/>
                <a:ea typeface="Arial" panose="020B0604020202020204" pitchFamily="34" charset="0"/>
              </a:rPr>
              <a:t> </a:t>
            </a:r>
            <a:r>
              <a:rPr lang="en-GB" sz="1100" dirty="0">
                <a:effectLst/>
                <a:ea typeface="Arial" panose="020B0604020202020204" pitchFamily="34" charset="0"/>
              </a:rPr>
              <a:t>or</a:t>
            </a:r>
            <a:r>
              <a:rPr lang="en-GB" sz="1100" spc="-135" dirty="0">
                <a:effectLst/>
                <a:ea typeface="Arial" panose="020B0604020202020204" pitchFamily="34" charset="0"/>
              </a:rPr>
              <a:t> </a:t>
            </a:r>
            <a:r>
              <a:rPr lang="en-GB" sz="1100" dirty="0">
                <a:effectLst/>
                <a:ea typeface="Arial" panose="020B0604020202020204" pitchFamily="34" charset="0"/>
              </a:rPr>
              <a:t>personal</a:t>
            </a:r>
            <a:r>
              <a:rPr lang="en-GB" sz="1100" spc="-130" dirty="0">
                <a:effectLst/>
                <a:ea typeface="Arial" panose="020B0604020202020204" pitchFamily="34" charset="0"/>
              </a:rPr>
              <a:t> </a:t>
            </a:r>
            <a:r>
              <a:rPr lang="en-GB" sz="1100" dirty="0">
                <a:effectLst/>
                <a:ea typeface="Arial" panose="020B0604020202020204" pitchFamily="34" charset="0"/>
              </a:rPr>
              <a:t>beliefs. </a:t>
            </a:r>
          </a:p>
          <a:p>
            <a:pPr marL="353695" indent="-285750">
              <a:lnSpc>
                <a:spcPct val="105000"/>
              </a:lnSpc>
              <a:spcBef>
                <a:spcPts val="80"/>
              </a:spcBef>
              <a:spcAft>
                <a:spcPts val="0"/>
              </a:spcAft>
              <a:buFont typeface="+mj-lt"/>
              <a:buAutoNum type="romanLcPeriod"/>
            </a:pPr>
            <a:r>
              <a:rPr lang="en-GB" sz="1100" dirty="0">
                <a:effectLst/>
                <a:ea typeface="Arial" panose="020B0604020202020204" pitchFamily="34" charset="0"/>
              </a:rPr>
              <a:t>Some</a:t>
            </a:r>
            <a:r>
              <a:rPr lang="en-GB" sz="1100" spc="-120" dirty="0">
                <a:effectLst/>
                <a:ea typeface="Arial" panose="020B0604020202020204" pitchFamily="34" charset="0"/>
              </a:rPr>
              <a:t> </a:t>
            </a:r>
            <a:r>
              <a:rPr lang="en-GB" sz="1100" dirty="0">
                <a:effectLst/>
                <a:ea typeface="Arial" panose="020B0604020202020204" pitchFamily="34" charset="0"/>
              </a:rPr>
              <a:t>were</a:t>
            </a:r>
            <a:r>
              <a:rPr lang="en-GB" sz="1100" spc="-125" dirty="0">
                <a:effectLst/>
                <a:ea typeface="Arial" panose="020B0604020202020204" pitchFamily="34" charset="0"/>
              </a:rPr>
              <a:t> </a:t>
            </a:r>
            <a:r>
              <a:rPr lang="en-GB" sz="1100" dirty="0">
                <a:effectLst/>
                <a:ea typeface="Arial" panose="020B0604020202020204" pitchFamily="34" charset="0"/>
              </a:rPr>
              <a:t>political</a:t>
            </a:r>
            <a:r>
              <a:rPr lang="en-GB" sz="1100" spc="-125" dirty="0">
                <a:effectLst/>
                <a:ea typeface="Arial" panose="020B0604020202020204" pitchFamily="34" charset="0"/>
              </a:rPr>
              <a:t> </a:t>
            </a:r>
            <a:r>
              <a:rPr lang="en-GB" sz="1100" dirty="0">
                <a:effectLst/>
                <a:ea typeface="Arial" panose="020B0604020202020204" pitchFamily="34" charset="0"/>
              </a:rPr>
              <a:t>objectors</a:t>
            </a:r>
            <a:r>
              <a:rPr lang="en-GB" sz="1100" spc="-130" dirty="0">
                <a:effectLst/>
                <a:ea typeface="Arial" panose="020B0604020202020204" pitchFamily="34" charset="0"/>
              </a:rPr>
              <a:t> </a:t>
            </a:r>
            <a:r>
              <a:rPr lang="en-GB" sz="1100" dirty="0">
                <a:effectLst/>
                <a:ea typeface="Arial" panose="020B0604020202020204" pitchFamily="34" charset="0"/>
              </a:rPr>
              <a:t>who</a:t>
            </a:r>
            <a:r>
              <a:rPr lang="en-GB" sz="1100" spc="-120" dirty="0">
                <a:effectLst/>
                <a:ea typeface="Arial" panose="020B0604020202020204" pitchFamily="34" charset="0"/>
              </a:rPr>
              <a:t> </a:t>
            </a:r>
            <a:r>
              <a:rPr lang="en-GB" sz="1100" dirty="0">
                <a:effectLst/>
                <a:ea typeface="Arial" panose="020B0604020202020204" pitchFamily="34" charset="0"/>
              </a:rPr>
              <a:t>did</a:t>
            </a:r>
            <a:r>
              <a:rPr lang="en-GB" sz="1100" spc="-125" dirty="0">
                <a:effectLst/>
                <a:ea typeface="Arial" panose="020B0604020202020204" pitchFamily="34" charset="0"/>
              </a:rPr>
              <a:t> </a:t>
            </a:r>
            <a:r>
              <a:rPr lang="en-GB" sz="1100" dirty="0">
                <a:effectLst/>
                <a:ea typeface="Arial" panose="020B0604020202020204" pitchFamily="34" charset="0"/>
              </a:rPr>
              <a:t>not</a:t>
            </a:r>
            <a:r>
              <a:rPr lang="en-GB" sz="1100" spc="-125" dirty="0">
                <a:effectLst/>
                <a:ea typeface="Arial" panose="020B0604020202020204" pitchFamily="34" charset="0"/>
              </a:rPr>
              <a:t> </a:t>
            </a:r>
            <a:r>
              <a:rPr lang="en-GB" sz="1100" dirty="0">
                <a:effectLst/>
                <a:ea typeface="Arial" panose="020B0604020202020204" pitchFamily="34" charset="0"/>
              </a:rPr>
              <a:t>consider</a:t>
            </a:r>
            <a:r>
              <a:rPr lang="en-GB" sz="1100" spc="-130" dirty="0">
                <a:effectLst/>
                <a:ea typeface="Arial" panose="020B0604020202020204" pitchFamily="34" charset="0"/>
              </a:rPr>
              <a:t> </a:t>
            </a:r>
            <a:r>
              <a:rPr lang="en-GB" sz="1100" dirty="0">
                <a:effectLst/>
                <a:ea typeface="Arial" panose="020B0604020202020204" pitchFamily="34" charset="0"/>
              </a:rPr>
              <a:t>the</a:t>
            </a:r>
            <a:r>
              <a:rPr lang="en-GB" sz="1100" spc="-120" dirty="0">
                <a:effectLst/>
                <a:ea typeface="Arial" panose="020B0604020202020204" pitchFamily="34" charset="0"/>
              </a:rPr>
              <a:t> </a:t>
            </a:r>
            <a:r>
              <a:rPr lang="en-GB" sz="1100" dirty="0">
                <a:effectLst/>
                <a:ea typeface="Arial" panose="020B0604020202020204" pitchFamily="34" charset="0"/>
              </a:rPr>
              <a:t>government</a:t>
            </a:r>
            <a:r>
              <a:rPr lang="en-GB" sz="1100" spc="-130" dirty="0">
                <a:effectLst/>
                <a:ea typeface="Arial" panose="020B0604020202020204" pitchFamily="34" charset="0"/>
              </a:rPr>
              <a:t> </a:t>
            </a:r>
            <a:r>
              <a:rPr lang="en-GB" sz="1100" dirty="0">
                <a:effectLst/>
                <a:ea typeface="Arial" panose="020B0604020202020204" pitchFamily="34" charset="0"/>
              </a:rPr>
              <a:t>of</a:t>
            </a:r>
            <a:r>
              <a:rPr lang="en-GB" sz="1100" spc="-125" dirty="0">
                <a:effectLst/>
                <a:ea typeface="Arial" panose="020B0604020202020204" pitchFamily="34" charset="0"/>
              </a:rPr>
              <a:t> </a:t>
            </a:r>
            <a:r>
              <a:rPr lang="en-GB" sz="1100" dirty="0">
                <a:effectLst/>
                <a:ea typeface="Arial" panose="020B0604020202020204" pitchFamily="34" charset="0"/>
              </a:rPr>
              <a:t>Germany</a:t>
            </a:r>
            <a:r>
              <a:rPr lang="en-GB" sz="1100" spc="-135" dirty="0">
                <a:effectLst/>
                <a:ea typeface="Arial" panose="020B0604020202020204" pitchFamily="34" charset="0"/>
              </a:rPr>
              <a:t> </a:t>
            </a:r>
            <a:r>
              <a:rPr lang="en-GB" sz="1100" dirty="0">
                <a:effectLst/>
                <a:ea typeface="Arial" panose="020B0604020202020204" pitchFamily="34" charset="0"/>
              </a:rPr>
              <a:t>to</a:t>
            </a:r>
            <a:r>
              <a:rPr lang="en-GB" sz="1100" spc="-115" dirty="0">
                <a:effectLst/>
                <a:ea typeface="Arial" panose="020B0604020202020204" pitchFamily="34" charset="0"/>
              </a:rPr>
              <a:t> </a:t>
            </a:r>
            <a:r>
              <a:rPr lang="en-GB" sz="1100" dirty="0">
                <a:effectLst/>
                <a:ea typeface="Arial" panose="020B0604020202020204" pitchFamily="34" charset="0"/>
              </a:rPr>
              <a:t>be</a:t>
            </a:r>
            <a:r>
              <a:rPr lang="en-GB" sz="1100" spc="-130" dirty="0">
                <a:effectLst/>
                <a:ea typeface="Arial" panose="020B0604020202020204" pitchFamily="34" charset="0"/>
              </a:rPr>
              <a:t> </a:t>
            </a:r>
            <a:r>
              <a:rPr lang="en-GB" sz="1100" dirty="0">
                <a:effectLst/>
                <a:ea typeface="Arial" panose="020B0604020202020204" pitchFamily="34" charset="0"/>
              </a:rPr>
              <a:t>their</a:t>
            </a:r>
            <a:r>
              <a:rPr lang="en-GB" sz="1100" spc="-130" dirty="0">
                <a:effectLst/>
                <a:ea typeface="Arial" panose="020B0604020202020204" pitchFamily="34" charset="0"/>
              </a:rPr>
              <a:t> </a:t>
            </a:r>
            <a:r>
              <a:rPr lang="en-GB" sz="1100" dirty="0">
                <a:effectLst/>
                <a:ea typeface="Arial" panose="020B0604020202020204" pitchFamily="34" charset="0"/>
              </a:rPr>
              <a:t>enemy</a:t>
            </a:r>
            <a:r>
              <a:rPr lang="en-GB" sz="1100" dirty="0">
                <a:ea typeface="Arial" panose="020B0604020202020204" pitchFamily="34" charset="0"/>
              </a:rPr>
              <a:t>. </a:t>
            </a:r>
          </a:p>
          <a:p>
            <a:pPr marL="353695" indent="-285750">
              <a:lnSpc>
                <a:spcPct val="105000"/>
              </a:lnSpc>
              <a:spcBef>
                <a:spcPts val="80"/>
              </a:spcBef>
              <a:spcAft>
                <a:spcPts val="0"/>
              </a:spcAft>
              <a:buFont typeface="+mj-lt"/>
              <a:buAutoNum type="romanLcPeriod"/>
            </a:pPr>
            <a:r>
              <a:rPr lang="en-GB" sz="1100" dirty="0">
                <a:effectLst/>
                <a:ea typeface="Arial" panose="020B0604020202020204" pitchFamily="34" charset="0"/>
              </a:rPr>
              <a:t>Some</a:t>
            </a:r>
            <a:r>
              <a:rPr lang="en-GB" sz="1100" spc="-85" dirty="0">
                <a:effectLst/>
                <a:ea typeface="Arial" panose="020B0604020202020204" pitchFamily="34" charset="0"/>
              </a:rPr>
              <a:t> </a:t>
            </a:r>
            <a:r>
              <a:rPr lang="en-GB" sz="1100" dirty="0">
                <a:effectLst/>
                <a:ea typeface="Arial" panose="020B0604020202020204" pitchFamily="34" charset="0"/>
              </a:rPr>
              <a:t>were</a:t>
            </a:r>
            <a:r>
              <a:rPr lang="en-GB" sz="1100" spc="-95" dirty="0">
                <a:effectLst/>
                <a:ea typeface="Arial" panose="020B0604020202020204" pitchFamily="34" charset="0"/>
              </a:rPr>
              <a:t> </a:t>
            </a:r>
            <a:r>
              <a:rPr lang="en-GB" sz="1100" dirty="0">
                <a:effectLst/>
                <a:ea typeface="Arial" panose="020B0604020202020204" pitchFamily="34" charset="0"/>
              </a:rPr>
              <a:t>religious</a:t>
            </a:r>
            <a:r>
              <a:rPr lang="en-GB" sz="1100" spc="-100" dirty="0">
                <a:effectLst/>
                <a:ea typeface="Arial" panose="020B0604020202020204" pitchFamily="34" charset="0"/>
              </a:rPr>
              <a:t> </a:t>
            </a:r>
            <a:r>
              <a:rPr lang="en-GB" sz="1100" dirty="0">
                <a:effectLst/>
                <a:ea typeface="Arial" panose="020B0604020202020204" pitchFamily="34" charset="0"/>
              </a:rPr>
              <a:t>objectors</a:t>
            </a:r>
            <a:r>
              <a:rPr lang="en-GB" sz="1100" spc="-95" dirty="0">
                <a:effectLst/>
                <a:ea typeface="Arial" panose="020B0604020202020204" pitchFamily="34" charset="0"/>
              </a:rPr>
              <a:t> </a:t>
            </a:r>
            <a:r>
              <a:rPr lang="en-GB" sz="1100" dirty="0">
                <a:effectLst/>
                <a:ea typeface="Arial" panose="020B0604020202020204" pitchFamily="34" charset="0"/>
              </a:rPr>
              <a:t>who</a:t>
            </a:r>
            <a:r>
              <a:rPr lang="en-GB" sz="1100" spc="-85" dirty="0">
                <a:effectLst/>
                <a:ea typeface="Arial" panose="020B0604020202020204" pitchFamily="34" charset="0"/>
              </a:rPr>
              <a:t> </a:t>
            </a:r>
            <a:r>
              <a:rPr lang="en-GB" sz="1100" dirty="0">
                <a:effectLst/>
                <a:ea typeface="Arial" panose="020B0604020202020204" pitchFamily="34" charset="0"/>
              </a:rPr>
              <a:t>believed</a:t>
            </a:r>
            <a:r>
              <a:rPr lang="en-GB" sz="1100" spc="-90" dirty="0">
                <a:effectLst/>
                <a:ea typeface="Arial" panose="020B0604020202020204" pitchFamily="34" charset="0"/>
              </a:rPr>
              <a:t> </a:t>
            </a:r>
            <a:r>
              <a:rPr lang="en-GB" sz="1100" dirty="0">
                <a:effectLst/>
                <a:ea typeface="Arial" panose="020B0604020202020204" pitchFamily="34" charset="0"/>
              </a:rPr>
              <a:t>that</a:t>
            </a:r>
            <a:r>
              <a:rPr lang="en-GB" sz="1100" spc="-95" dirty="0">
                <a:effectLst/>
                <a:ea typeface="Arial" panose="020B0604020202020204" pitchFamily="34" charset="0"/>
              </a:rPr>
              <a:t> </a:t>
            </a:r>
            <a:r>
              <a:rPr lang="en-GB" sz="1100" dirty="0">
                <a:effectLst/>
                <a:ea typeface="Arial" panose="020B0604020202020204" pitchFamily="34" charset="0"/>
              </a:rPr>
              <a:t>war</a:t>
            </a:r>
            <a:r>
              <a:rPr lang="en-GB" sz="1100" spc="-110" dirty="0">
                <a:effectLst/>
                <a:ea typeface="Arial" panose="020B0604020202020204" pitchFamily="34" charset="0"/>
              </a:rPr>
              <a:t> </a:t>
            </a:r>
            <a:r>
              <a:rPr lang="en-GB" sz="1100" dirty="0">
                <a:effectLst/>
                <a:ea typeface="Arial" panose="020B0604020202020204" pitchFamily="34" charset="0"/>
              </a:rPr>
              <a:t>and</a:t>
            </a:r>
            <a:r>
              <a:rPr lang="en-GB" sz="1100" spc="-90" dirty="0">
                <a:effectLst/>
                <a:ea typeface="Arial" panose="020B0604020202020204" pitchFamily="34" charset="0"/>
              </a:rPr>
              <a:t> </a:t>
            </a:r>
            <a:r>
              <a:rPr lang="en-GB" sz="1100" dirty="0">
                <a:effectLst/>
                <a:ea typeface="Arial" panose="020B0604020202020204" pitchFamily="34" charset="0"/>
              </a:rPr>
              <a:t>fighting</a:t>
            </a:r>
            <a:r>
              <a:rPr lang="en-GB" sz="1100" spc="-95" dirty="0">
                <a:effectLst/>
                <a:ea typeface="Arial" panose="020B0604020202020204" pitchFamily="34" charset="0"/>
              </a:rPr>
              <a:t> </a:t>
            </a:r>
            <a:r>
              <a:rPr lang="en-GB" sz="1100" dirty="0">
                <a:effectLst/>
                <a:ea typeface="Arial" panose="020B0604020202020204" pitchFamily="34" charset="0"/>
              </a:rPr>
              <a:t>was</a:t>
            </a:r>
            <a:r>
              <a:rPr lang="en-GB" sz="1100" spc="-85" dirty="0">
                <a:effectLst/>
                <a:ea typeface="Arial" panose="020B0604020202020204" pitchFamily="34" charset="0"/>
              </a:rPr>
              <a:t> </a:t>
            </a:r>
            <a:r>
              <a:rPr lang="en-GB" sz="1100" dirty="0">
                <a:effectLst/>
                <a:ea typeface="Arial" panose="020B0604020202020204" pitchFamily="34" charset="0"/>
              </a:rPr>
              <a:t>against</a:t>
            </a:r>
            <a:r>
              <a:rPr lang="en-GB" sz="1100" spc="-95" dirty="0">
                <a:effectLst/>
                <a:ea typeface="Arial" panose="020B0604020202020204" pitchFamily="34" charset="0"/>
              </a:rPr>
              <a:t> </a:t>
            </a:r>
            <a:r>
              <a:rPr lang="en-GB" sz="1100" dirty="0">
                <a:effectLst/>
                <a:ea typeface="Arial" panose="020B0604020202020204" pitchFamily="34" charset="0"/>
              </a:rPr>
              <a:t>their</a:t>
            </a:r>
            <a:r>
              <a:rPr lang="en-GB" sz="1100" spc="-90" dirty="0">
                <a:effectLst/>
                <a:ea typeface="Arial" panose="020B0604020202020204" pitchFamily="34" charset="0"/>
              </a:rPr>
              <a:t> </a:t>
            </a:r>
            <a:r>
              <a:rPr lang="en-GB" sz="1100" dirty="0">
                <a:effectLst/>
                <a:ea typeface="Arial" panose="020B0604020202020204" pitchFamily="34" charset="0"/>
              </a:rPr>
              <a:t>religion.</a:t>
            </a:r>
            <a:r>
              <a:rPr lang="en-GB" sz="1100" spc="-95" dirty="0">
                <a:effectLst/>
                <a:ea typeface="Arial" panose="020B0604020202020204" pitchFamily="34" charset="0"/>
              </a:rPr>
              <a:t> </a:t>
            </a:r>
            <a:r>
              <a:rPr lang="en-GB" sz="1100" dirty="0">
                <a:effectLst/>
                <a:ea typeface="Arial" panose="020B0604020202020204" pitchFamily="34" charset="0"/>
              </a:rPr>
              <a:t>Groups</a:t>
            </a:r>
            <a:r>
              <a:rPr lang="en-GB" sz="1100" spc="-90" dirty="0">
                <a:effectLst/>
                <a:ea typeface="Arial" panose="020B0604020202020204" pitchFamily="34" charset="0"/>
              </a:rPr>
              <a:t> </a:t>
            </a:r>
            <a:r>
              <a:rPr lang="en-GB" sz="1100" dirty="0">
                <a:effectLst/>
                <a:ea typeface="Arial" panose="020B0604020202020204" pitchFamily="34" charset="0"/>
              </a:rPr>
              <a:t>in</a:t>
            </a:r>
            <a:r>
              <a:rPr lang="en-GB" sz="1100" spc="-100" dirty="0">
                <a:effectLst/>
                <a:ea typeface="Arial" panose="020B0604020202020204" pitchFamily="34" charset="0"/>
              </a:rPr>
              <a:t> </a:t>
            </a:r>
            <a:r>
              <a:rPr lang="en-GB" sz="1100" dirty="0">
                <a:effectLst/>
                <a:ea typeface="Arial" panose="020B0604020202020204" pitchFamily="34" charset="0"/>
              </a:rPr>
              <a:t>this section</a:t>
            </a:r>
            <a:r>
              <a:rPr lang="en-GB" sz="1100" spc="-80" dirty="0">
                <a:effectLst/>
                <a:ea typeface="Arial" panose="020B0604020202020204" pitchFamily="34" charset="0"/>
              </a:rPr>
              <a:t> </a:t>
            </a:r>
            <a:r>
              <a:rPr lang="en-GB" sz="1100" dirty="0">
                <a:effectLst/>
                <a:ea typeface="Arial" panose="020B0604020202020204" pitchFamily="34" charset="0"/>
              </a:rPr>
              <a:t>were</a:t>
            </a:r>
            <a:r>
              <a:rPr lang="en-GB" sz="1100" spc="-85" dirty="0">
                <a:effectLst/>
                <a:ea typeface="Arial" panose="020B0604020202020204" pitchFamily="34" charset="0"/>
              </a:rPr>
              <a:t> </a:t>
            </a:r>
            <a:r>
              <a:rPr lang="en-GB" sz="1100" dirty="0">
                <a:effectLst/>
                <a:ea typeface="Arial" panose="020B0604020202020204" pitchFamily="34" charset="0"/>
              </a:rPr>
              <a:t>the</a:t>
            </a:r>
            <a:r>
              <a:rPr lang="en-GB" sz="1100" spc="-80" dirty="0">
                <a:effectLst/>
                <a:ea typeface="Arial" panose="020B0604020202020204" pitchFamily="34" charset="0"/>
              </a:rPr>
              <a:t> </a:t>
            </a:r>
            <a:r>
              <a:rPr lang="en-GB" sz="1100" dirty="0">
                <a:effectLst/>
                <a:ea typeface="Arial" panose="020B0604020202020204" pitchFamily="34" charset="0"/>
              </a:rPr>
              <a:t>Quakers</a:t>
            </a:r>
            <a:r>
              <a:rPr lang="en-GB" sz="1100" spc="-90" dirty="0">
                <a:effectLst/>
                <a:ea typeface="Arial" panose="020B0604020202020204" pitchFamily="34" charset="0"/>
              </a:rPr>
              <a:t> </a:t>
            </a:r>
            <a:r>
              <a:rPr lang="en-GB" sz="1100" dirty="0">
                <a:effectLst/>
                <a:ea typeface="Arial" panose="020B0604020202020204" pitchFamily="34" charset="0"/>
              </a:rPr>
              <a:t>and</a:t>
            </a:r>
            <a:r>
              <a:rPr lang="en-GB" sz="1100" spc="-75" dirty="0">
                <a:effectLst/>
                <a:ea typeface="Arial" panose="020B0604020202020204" pitchFamily="34" charset="0"/>
              </a:rPr>
              <a:t> </a:t>
            </a:r>
            <a:r>
              <a:rPr lang="en-GB" sz="1100" dirty="0">
                <a:effectLst/>
                <a:ea typeface="Arial" panose="020B0604020202020204" pitchFamily="34" charset="0"/>
              </a:rPr>
              <a:t>Jehovah</a:t>
            </a:r>
            <a:r>
              <a:rPr lang="en-GB" sz="1100" spc="-95" dirty="0">
                <a:effectLst/>
                <a:ea typeface="Arial" panose="020B0604020202020204" pitchFamily="34" charset="0"/>
              </a:rPr>
              <a:t> </a:t>
            </a:r>
            <a:r>
              <a:rPr lang="en-GB" sz="1100" dirty="0">
                <a:effectLst/>
                <a:ea typeface="Arial" panose="020B0604020202020204" pitchFamily="34" charset="0"/>
              </a:rPr>
              <a:t>Witnesses.</a:t>
            </a:r>
          </a:p>
          <a:p>
            <a:pPr marL="67945">
              <a:lnSpc>
                <a:spcPct val="105000"/>
              </a:lnSpc>
              <a:spcBef>
                <a:spcPts val="80"/>
              </a:spcBef>
              <a:spcAft>
                <a:spcPts val="0"/>
              </a:spcAft>
            </a:pPr>
            <a:r>
              <a:rPr lang="en-GB" sz="1100" dirty="0">
                <a:effectLst/>
                <a:ea typeface="Arial" panose="020B0604020202020204" pitchFamily="34" charset="0"/>
              </a:rPr>
              <a:t>C</a:t>
            </a:r>
            <a:r>
              <a:rPr lang="en-GB" sz="1100" dirty="0">
                <a:ea typeface="Arial" panose="020B0604020202020204" pitchFamily="34" charset="0"/>
              </a:rPr>
              <a:t>onscientious objectors were court martialled and sent to military prisons. At least 73 died because of the bad treatment they received during WW1.</a:t>
            </a:r>
          </a:p>
          <a:p>
            <a:pPr marL="67945">
              <a:lnSpc>
                <a:spcPct val="105000"/>
              </a:lnSpc>
              <a:spcBef>
                <a:spcPts val="80"/>
              </a:spcBef>
              <a:spcAft>
                <a:spcPts val="0"/>
              </a:spcAft>
            </a:pPr>
            <a:r>
              <a:rPr lang="en-GB" sz="1100" dirty="0">
                <a:ea typeface="Arial" panose="020B0604020202020204" pitchFamily="34" charset="0"/>
              </a:rPr>
              <a:t>When the war ended, many conscientious objectors returned to civilian life to find that they weren't welcomed by their families, and employers refused to offer them jobs. They also lost their right to vote for 5 years.</a:t>
            </a:r>
            <a:endParaRPr lang="en-GB" sz="1100" dirty="0">
              <a:effectLst/>
              <a:latin typeface="Arial" panose="020B0604020202020204" pitchFamily="34" charset="0"/>
              <a:ea typeface="Arial" panose="020B0604020202020204" pitchFamily="34" charset="0"/>
            </a:endParaRPr>
          </a:p>
        </p:txBody>
      </p:sp>
      <p:sp>
        <p:nvSpPr>
          <p:cNvPr id="6" name="Text Box 2">
            <a:extLst>
              <a:ext uri="{FF2B5EF4-FFF2-40B4-BE49-F238E27FC236}">
                <a16:creationId xmlns:a16="http://schemas.microsoft.com/office/drawing/2014/main" id="{056E1563-6074-449B-B200-BE4FA668F228}"/>
              </a:ext>
            </a:extLst>
          </p:cNvPr>
          <p:cNvSpPr txBox="1">
            <a:spLocks noChangeArrowheads="1"/>
          </p:cNvSpPr>
          <p:nvPr/>
        </p:nvSpPr>
        <p:spPr bwMode="auto">
          <a:xfrm>
            <a:off x="4928136" y="0"/>
            <a:ext cx="4639376" cy="6858000"/>
          </a:xfrm>
          <a:prstGeom prst="rect">
            <a:avLst/>
          </a:prstGeom>
          <a:ln>
            <a:headEnd/>
            <a:tailEnd/>
          </a:ln>
        </p:spPr>
        <p:style>
          <a:lnRef idx="2">
            <a:schemeClr val="dk1"/>
          </a:lnRef>
          <a:fillRef idx="1">
            <a:schemeClr val="lt1"/>
          </a:fillRef>
          <a:effectRef idx="0">
            <a:schemeClr val="dk1"/>
          </a:effectRef>
          <a:fontRef idx="minor">
            <a:schemeClr val="dk1"/>
          </a:fontRef>
        </p:style>
        <p:txBody>
          <a:bodyPr rot="0" vert="horz" wrap="square" lIns="91440" tIns="45720" rIns="91440" bIns="45720" anchor="t" anchorCtr="0">
            <a:noAutofit/>
          </a:bodyPr>
          <a:lstStyle/>
          <a:p>
            <a:pPr marL="67945">
              <a:lnSpc>
                <a:spcPts val="1260"/>
              </a:lnSpc>
              <a:spcAft>
                <a:spcPts val="0"/>
              </a:spcAft>
            </a:pPr>
            <a:r>
              <a:rPr lang="en-GB" sz="1100" b="1" dirty="0">
                <a:effectLst/>
                <a:ea typeface="Arial" panose="020B0604020202020204" pitchFamily="34" charset="0"/>
              </a:rPr>
              <a:t>Trenches:</a:t>
            </a:r>
            <a:endParaRPr lang="en-GB" sz="1100" dirty="0">
              <a:effectLst/>
              <a:ea typeface="Arial" panose="020B0604020202020204" pitchFamily="34" charset="0"/>
            </a:endParaRPr>
          </a:p>
          <a:p>
            <a:pPr marL="67945" marR="121285">
              <a:lnSpc>
                <a:spcPct val="105000"/>
              </a:lnSpc>
              <a:spcBef>
                <a:spcPts val="80"/>
              </a:spcBef>
              <a:spcAft>
                <a:spcPts val="225"/>
              </a:spcAft>
            </a:pPr>
            <a:r>
              <a:rPr lang="en-GB" sz="1100" dirty="0">
                <a:effectLst/>
                <a:ea typeface="Arial" panose="020B0604020202020204" pitchFamily="34" charset="0"/>
              </a:rPr>
              <a:t>Trenches</a:t>
            </a:r>
            <a:r>
              <a:rPr lang="en-GB" sz="1100" spc="-125" dirty="0">
                <a:effectLst/>
                <a:ea typeface="Arial" panose="020B0604020202020204" pitchFamily="34" charset="0"/>
              </a:rPr>
              <a:t> </a:t>
            </a:r>
            <a:r>
              <a:rPr lang="en-GB" sz="1100" dirty="0">
                <a:effectLst/>
                <a:ea typeface="Arial" panose="020B0604020202020204" pitchFamily="34" charset="0"/>
              </a:rPr>
              <a:t>were</a:t>
            </a:r>
            <a:r>
              <a:rPr lang="en-GB" sz="1100" spc="-110" dirty="0">
                <a:effectLst/>
                <a:ea typeface="Arial" panose="020B0604020202020204" pitchFamily="34" charset="0"/>
              </a:rPr>
              <a:t> </a:t>
            </a:r>
            <a:r>
              <a:rPr lang="en-GB" sz="1100" dirty="0">
                <a:effectLst/>
                <a:ea typeface="Arial" panose="020B0604020202020204" pitchFamily="34" charset="0"/>
              </a:rPr>
              <a:t>long,</a:t>
            </a:r>
            <a:r>
              <a:rPr lang="en-GB" sz="1100" spc="-115" dirty="0">
                <a:effectLst/>
                <a:ea typeface="Arial" panose="020B0604020202020204" pitchFamily="34" charset="0"/>
              </a:rPr>
              <a:t> </a:t>
            </a:r>
            <a:r>
              <a:rPr lang="en-GB" sz="1100" dirty="0">
                <a:effectLst/>
                <a:ea typeface="Arial" panose="020B0604020202020204" pitchFamily="34" charset="0"/>
              </a:rPr>
              <a:t>narrow</a:t>
            </a:r>
            <a:r>
              <a:rPr lang="en-GB" sz="1100" spc="-110" dirty="0">
                <a:effectLst/>
                <a:ea typeface="Arial" panose="020B0604020202020204" pitchFamily="34" charset="0"/>
              </a:rPr>
              <a:t> </a:t>
            </a:r>
            <a:r>
              <a:rPr lang="en-GB" sz="1100" dirty="0">
                <a:effectLst/>
                <a:ea typeface="Arial" panose="020B0604020202020204" pitchFamily="34" charset="0"/>
              </a:rPr>
              <a:t>ditches</a:t>
            </a:r>
            <a:r>
              <a:rPr lang="en-GB" sz="1100" spc="-125" dirty="0">
                <a:effectLst/>
                <a:ea typeface="Arial" panose="020B0604020202020204" pitchFamily="34" charset="0"/>
              </a:rPr>
              <a:t> </a:t>
            </a:r>
            <a:r>
              <a:rPr lang="en-GB" sz="1100" dirty="0">
                <a:effectLst/>
                <a:ea typeface="Arial" panose="020B0604020202020204" pitchFamily="34" charset="0"/>
              </a:rPr>
              <a:t>dug</a:t>
            </a:r>
            <a:r>
              <a:rPr lang="en-GB" sz="1100" spc="-120" dirty="0">
                <a:effectLst/>
                <a:ea typeface="Arial" panose="020B0604020202020204" pitchFamily="34" charset="0"/>
              </a:rPr>
              <a:t> </a:t>
            </a:r>
            <a:r>
              <a:rPr lang="en-GB" sz="1100" dirty="0">
                <a:effectLst/>
                <a:ea typeface="Arial" panose="020B0604020202020204" pitchFamily="34" charset="0"/>
              </a:rPr>
              <a:t>into</a:t>
            </a:r>
            <a:r>
              <a:rPr lang="en-GB" sz="1100" spc="-115" dirty="0">
                <a:effectLst/>
                <a:ea typeface="Arial" panose="020B0604020202020204" pitchFamily="34" charset="0"/>
              </a:rPr>
              <a:t> </a:t>
            </a:r>
            <a:r>
              <a:rPr lang="en-GB" sz="1100" dirty="0">
                <a:effectLst/>
                <a:ea typeface="Arial" panose="020B0604020202020204" pitchFamily="34" charset="0"/>
              </a:rPr>
              <a:t>the</a:t>
            </a:r>
            <a:r>
              <a:rPr lang="en-GB" sz="1100" spc="-115" dirty="0">
                <a:effectLst/>
                <a:ea typeface="Arial" panose="020B0604020202020204" pitchFamily="34" charset="0"/>
              </a:rPr>
              <a:t> </a:t>
            </a:r>
            <a:r>
              <a:rPr lang="en-GB" sz="1100" dirty="0">
                <a:effectLst/>
                <a:ea typeface="Arial" panose="020B0604020202020204" pitchFamily="34" charset="0"/>
              </a:rPr>
              <a:t>ground</a:t>
            </a:r>
            <a:r>
              <a:rPr lang="en-GB" sz="1100" spc="-115" dirty="0">
                <a:effectLst/>
                <a:ea typeface="Arial" panose="020B0604020202020204" pitchFamily="34" charset="0"/>
              </a:rPr>
              <a:t> </a:t>
            </a:r>
            <a:r>
              <a:rPr lang="en-GB" sz="1100" dirty="0">
                <a:effectLst/>
                <a:ea typeface="Arial" panose="020B0604020202020204" pitchFamily="34" charset="0"/>
              </a:rPr>
              <a:t>where</a:t>
            </a:r>
            <a:r>
              <a:rPr lang="en-GB" sz="1100" spc="-110" dirty="0">
                <a:effectLst/>
                <a:ea typeface="Arial" panose="020B0604020202020204" pitchFamily="34" charset="0"/>
              </a:rPr>
              <a:t> </a:t>
            </a:r>
            <a:r>
              <a:rPr lang="en-GB" sz="1100" dirty="0">
                <a:effectLst/>
                <a:ea typeface="Arial" panose="020B0604020202020204" pitchFamily="34" charset="0"/>
              </a:rPr>
              <a:t>soldiers</a:t>
            </a:r>
            <a:r>
              <a:rPr lang="en-GB" sz="1100" spc="-125" dirty="0">
                <a:effectLst/>
                <a:ea typeface="Arial" panose="020B0604020202020204" pitchFamily="34" charset="0"/>
              </a:rPr>
              <a:t> </a:t>
            </a:r>
            <a:r>
              <a:rPr lang="en-GB" sz="1100" dirty="0">
                <a:effectLst/>
                <a:ea typeface="Arial" panose="020B0604020202020204" pitchFamily="34" charset="0"/>
              </a:rPr>
              <a:t>lived</a:t>
            </a:r>
            <a:r>
              <a:rPr lang="en-GB" sz="1100" spc="-115" dirty="0">
                <a:effectLst/>
                <a:ea typeface="Arial" panose="020B0604020202020204" pitchFamily="34" charset="0"/>
              </a:rPr>
              <a:t> </a:t>
            </a:r>
            <a:r>
              <a:rPr lang="en-GB" sz="1100" dirty="0">
                <a:effectLst/>
                <a:ea typeface="Arial" panose="020B0604020202020204" pitchFamily="34" charset="0"/>
              </a:rPr>
              <a:t>all</a:t>
            </a:r>
            <a:r>
              <a:rPr lang="en-GB" sz="1100" spc="-120" dirty="0">
                <a:effectLst/>
                <a:ea typeface="Arial" panose="020B0604020202020204" pitchFamily="34" charset="0"/>
              </a:rPr>
              <a:t> </a:t>
            </a:r>
            <a:r>
              <a:rPr lang="en-GB" sz="1100" dirty="0">
                <a:effectLst/>
                <a:ea typeface="Arial" panose="020B0604020202020204" pitchFamily="34" charset="0"/>
              </a:rPr>
              <a:t>day</a:t>
            </a:r>
            <a:r>
              <a:rPr lang="en-GB" sz="1100" spc="-115" dirty="0">
                <a:effectLst/>
                <a:ea typeface="Arial" panose="020B0604020202020204" pitchFamily="34" charset="0"/>
              </a:rPr>
              <a:t> </a:t>
            </a:r>
            <a:r>
              <a:rPr lang="en-GB" sz="1100" dirty="0">
                <a:effectLst/>
                <a:ea typeface="Arial" panose="020B0604020202020204" pitchFamily="34" charset="0"/>
              </a:rPr>
              <a:t>and</a:t>
            </a:r>
            <a:r>
              <a:rPr lang="en-GB" sz="1100" spc="-115" dirty="0">
                <a:effectLst/>
                <a:ea typeface="Arial" panose="020B0604020202020204" pitchFamily="34" charset="0"/>
              </a:rPr>
              <a:t> </a:t>
            </a:r>
            <a:r>
              <a:rPr lang="en-GB" sz="1100" dirty="0">
                <a:effectLst/>
                <a:ea typeface="Arial" panose="020B0604020202020204" pitchFamily="34" charset="0"/>
              </a:rPr>
              <a:t>night.</a:t>
            </a:r>
            <a:r>
              <a:rPr lang="en-GB" sz="1100" spc="-105" dirty="0">
                <a:effectLst/>
                <a:ea typeface="Arial" panose="020B0604020202020204" pitchFamily="34" charset="0"/>
              </a:rPr>
              <a:t> </a:t>
            </a:r>
            <a:r>
              <a:rPr lang="en-GB" sz="1100" b="1" u="sng" dirty="0">
                <a:effectLst/>
                <a:ea typeface="Arial" panose="020B0604020202020204" pitchFamily="34" charset="0"/>
              </a:rPr>
              <a:t>Trenches</a:t>
            </a:r>
            <a:r>
              <a:rPr lang="en-GB" sz="1100" b="1" u="sng" spc="-120" dirty="0">
                <a:effectLst/>
                <a:ea typeface="Arial" panose="020B0604020202020204" pitchFamily="34" charset="0"/>
              </a:rPr>
              <a:t> </a:t>
            </a:r>
            <a:r>
              <a:rPr lang="en-GB" sz="1100" b="1" u="sng" dirty="0">
                <a:effectLst/>
                <a:ea typeface="Arial" panose="020B0604020202020204" pitchFamily="34" charset="0"/>
              </a:rPr>
              <a:t>were</a:t>
            </a:r>
            <a:r>
              <a:rPr lang="en-GB" sz="1100" b="1" u="sng" spc="-115" dirty="0">
                <a:effectLst/>
                <a:ea typeface="Arial" panose="020B0604020202020204" pitchFamily="34" charset="0"/>
              </a:rPr>
              <a:t> </a:t>
            </a:r>
            <a:r>
              <a:rPr lang="en-GB" sz="1100" b="1" u="sng" dirty="0">
                <a:effectLst/>
                <a:ea typeface="Arial" panose="020B0604020202020204" pitchFamily="34" charset="0"/>
              </a:rPr>
              <a:t>long,</a:t>
            </a:r>
            <a:r>
              <a:rPr lang="en-GB" sz="1100" b="1" u="sng" spc="-115" dirty="0">
                <a:effectLst/>
                <a:ea typeface="Arial" panose="020B0604020202020204" pitchFamily="34" charset="0"/>
              </a:rPr>
              <a:t> </a:t>
            </a:r>
            <a:r>
              <a:rPr lang="en-GB" sz="1100" b="1" u="sng" dirty="0">
                <a:effectLst/>
                <a:ea typeface="Arial" panose="020B0604020202020204" pitchFamily="34" charset="0"/>
              </a:rPr>
              <a:t>narrow</a:t>
            </a:r>
            <a:r>
              <a:rPr lang="en-GB" sz="1100" b="1" dirty="0">
                <a:effectLst/>
                <a:ea typeface="Arial" panose="020B0604020202020204" pitchFamily="34" charset="0"/>
              </a:rPr>
              <a:t> </a:t>
            </a:r>
            <a:r>
              <a:rPr lang="en-GB" sz="1100" b="1" u="sng" dirty="0">
                <a:effectLst/>
                <a:ea typeface="Arial" panose="020B0604020202020204" pitchFamily="34" charset="0"/>
              </a:rPr>
              <a:t>ditches</a:t>
            </a:r>
            <a:r>
              <a:rPr lang="en-GB" sz="1100" b="1" u="sng" spc="-200" dirty="0">
                <a:effectLst/>
                <a:ea typeface="Arial" panose="020B0604020202020204" pitchFamily="34" charset="0"/>
              </a:rPr>
              <a:t> </a:t>
            </a:r>
            <a:r>
              <a:rPr lang="en-GB" sz="1100" b="1" u="sng" dirty="0">
                <a:effectLst/>
                <a:ea typeface="Arial" panose="020B0604020202020204" pitchFamily="34" charset="0"/>
              </a:rPr>
              <a:t>dug</a:t>
            </a:r>
            <a:r>
              <a:rPr lang="en-GB" sz="1100" b="1" u="sng" spc="-195" dirty="0">
                <a:effectLst/>
                <a:ea typeface="Arial" panose="020B0604020202020204" pitchFamily="34" charset="0"/>
              </a:rPr>
              <a:t> </a:t>
            </a:r>
            <a:r>
              <a:rPr lang="en-GB" sz="1100" b="1" u="sng" dirty="0">
                <a:effectLst/>
                <a:ea typeface="Arial" panose="020B0604020202020204" pitchFamily="34" charset="0"/>
              </a:rPr>
              <a:t>into</a:t>
            </a:r>
            <a:r>
              <a:rPr lang="en-GB" sz="1100" b="1" u="sng" spc="-200" dirty="0">
                <a:effectLst/>
                <a:ea typeface="Arial" panose="020B0604020202020204" pitchFamily="34" charset="0"/>
              </a:rPr>
              <a:t> </a:t>
            </a:r>
            <a:r>
              <a:rPr lang="en-GB" sz="1100" b="1" u="sng" dirty="0">
                <a:effectLst/>
                <a:ea typeface="Arial" panose="020B0604020202020204" pitchFamily="34" charset="0"/>
              </a:rPr>
              <a:t>the</a:t>
            </a:r>
            <a:r>
              <a:rPr lang="en-GB" sz="1100" b="1" u="sng" spc="-200" dirty="0">
                <a:effectLst/>
                <a:ea typeface="Arial" panose="020B0604020202020204" pitchFamily="34" charset="0"/>
              </a:rPr>
              <a:t> </a:t>
            </a:r>
            <a:r>
              <a:rPr lang="en-GB" sz="1100" b="1" u="sng" dirty="0">
                <a:effectLst/>
                <a:ea typeface="Arial" panose="020B0604020202020204" pitchFamily="34" charset="0"/>
              </a:rPr>
              <a:t>ground</a:t>
            </a:r>
            <a:r>
              <a:rPr lang="en-GB" sz="1100" b="1" u="sng" spc="-195" dirty="0">
                <a:effectLst/>
                <a:ea typeface="Arial" panose="020B0604020202020204" pitchFamily="34" charset="0"/>
              </a:rPr>
              <a:t> </a:t>
            </a:r>
            <a:r>
              <a:rPr lang="en-GB" sz="1100" b="1" u="sng" dirty="0">
                <a:effectLst/>
                <a:ea typeface="Arial" panose="020B0604020202020204" pitchFamily="34" charset="0"/>
              </a:rPr>
              <a:t>where</a:t>
            </a:r>
            <a:r>
              <a:rPr lang="en-GB" sz="1100" b="1" u="sng" spc="-200" dirty="0">
                <a:effectLst/>
                <a:ea typeface="Arial" panose="020B0604020202020204" pitchFamily="34" charset="0"/>
              </a:rPr>
              <a:t> </a:t>
            </a:r>
            <a:r>
              <a:rPr lang="en-GB" sz="1100" b="1" u="sng" dirty="0">
                <a:effectLst/>
                <a:ea typeface="Arial" panose="020B0604020202020204" pitchFamily="34" charset="0"/>
              </a:rPr>
              <a:t>soldiers</a:t>
            </a:r>
            <a:r>
              <a:rPr lang="en-GB" sz="1100" b="1" u="sng" spc="-195" dirty="0">
                <a:effectLst/>
                <a:ea typeface="Arial" panose="020B0604020202020204" pitchFamily="34" charset="0"/>
              </a:rPr>
              <a:t> </a:t>
            </a:r>
            <a:r>
              <a:rPr lang="en-GB" sz="1100" b="1" u="sng" dirty="0">
                <a:effectLst/>
                <a:ea typeface="Arial" panose="020B0604020202020204" pitchFamily="34" charset="0"/>
              </a:rPr>
              <a:t>lived</a:t>
            </a:r>
            <a:r>
              <a:rPr lang="en-GB" sz="1100" b="1" u="sng" spc="-195" dirty="0">
                <a:effectLst/>
                <a:ea typeface="Arial" panose="020B0604020202020204" pitchFamily="34" charset="0"/>
              </a:rPr>
              <a:t> </a:t>
            </a:r>
            <a:r>
              <a:rPr lang="en-GB" sz="1100" b="1" u="sng" dirty="0">
                <a:effectLst/>
                <a:ea typeface="Arial" panose="020B0604020202020204" pitchFamily="34" charset="0"/>
              </a:rPr>
              <a:t>all</a:t>
            </a:r>
            <a:r>
              <a:rPr lang="en-GB" sz="1100" b="1" u="sng" spc="-195" dirty="0">
                <a:effectLst/>
                <a:ea typeface="Arial" panose="020B0604020202020204" pitchFamily="34" charset="0"/>
              </a:rPr>
              <a:t> </a:t>
            </a:r>
            <a:r>
              <a:rPr lang="en-GB" sz="1100" b="1" u="sng" dirty="0">
                <a:effectLst/>
                <a:ea typeface="Arial" panose="020B0604020202020204" pitchFamily="34" charset="0"/>
              </a:rPr>
              <a:t>day</a:t>
            </a:r>
            <a:r>
              <a:rPr lang="en-GB" sz="1100" b="1" u="sng" spc="-195" dirty="0">
                <a:effectLst/>
                <a:ea typeface="Arial" panose="020B0604020202020204" pitchFamily="34" charset="0"/>
              </a:rPr>
              <a:t> </a:t>
            </a:r>
            <a:r>
              <a:rPr lang="en-GB" sz="1100" b="1" u="sng" dirty="0">
                <a:effectLst/>
                <a:ea typeface="Arial" panose="020B0604020202020204" pitchFamily="34" charset="0"/>
              </a:rPr>
              <a:t>and</a:t>
            </a:r>
            <a:r>
              <a:rPr lang="en-GB" sz="1100" b="1" u="sng" spc="-200" dirty="0">
                <a:effectLst/>
                <a:ea typeface="Arial" panose="020B0604020202020204" pitchFamily="34" charset="0"/>
              </a:rPr>
              <a:t> </a:t>
            </a:r>
            <a:r>
              <a:rPr lang="en-GB" sz="1100" b="1" u="sng" dirty="0">
                <a:effectLst/>
                <a:ea typeface="Arial" panose="020B0604020202020204" pitchFamily="34" charset="0"/>
              </a:rPr>
              <a:t>night</a:t>
            </a:r>
            <a:r>
              <a:rPr lang="en-GB" sz="1100" dirty="0">
                <a:effectLst/>
                <a:ea typeface="Arial" panose="020B0604020202020204" pitchFamily="34" charset="0"/>
              </a:rPr>
              <a:t>.</a:t>
            </a:r>
            <a:r>
              <a:rPr lang="en-GB" sz="1100" spc="-195" dirty="0">
                <a:effectLst/>
                <a:ea typeface="Arial" panose="020B0604020202020204" pitchFamily="34" charset="0"/>
              </a:rPr>
              <a:t> </a:t>
            </a:r>
            <a:r>
              <a:rPr lang="en-GB" sz="1100" dirty="0">
                <a:effectLst/>
                <a:ea typeface="Arial" panose="020B0604020202020204" pitchFamily="34" charset="0"/>
              </a:rPr>
              <a:t>In</a:t>
            </a:r>
            <a:r>
              <a:rPr lang="en-GB" sz="1100" spc="-200" dirty="0">
                <a:effectLst/>
                <a:ea typeface="Arial" panose="020B0604020202020204" pitchFamily="34" charset="0"/>
              </a:rPr>
              <a:t> </a:t>
            </a:r>
            <a:r>
              <a:rPr lang="en-GB" sz="1100" dirty="0">
                <a:effectLst/>
                <a:ea typeface="Arial" panose="020B0604020202020204" pitchFamily="34" charset="0"/>
              </a:rPr>
              <a:t>the</a:t>
            </a:r>
            <a:r>
              <a:rPr lang="en-GB" sz="1100" spc="-200" dirty="0">
                <a:effectLst/>
                <a:ea typeface="Arial" panose="020B0604020202020204" pitchFamily="34" charset="0"/>
              </a:rPr>
              <a:t> </a:t>
            </a:r>
            <a:r>
              <a:rPr lang="en-GB" sz="1100" dirty="0">
                <a:effectLst/>
                <a:ea typeface="Arial" panose="020B0604020202020204" pitchFamily="34" charset="0"/>
              </a:rPr>
              <a:t>middle,</a:t>
            </a:r>
            <a:r>
              <a:rPr lang="en-GB" sz="1100" spc="-195" dirty="0">
                <a:effectLst/>
                <a:ea typeface="Arial" panose="020B0604020202020204" pitchFamily="34" charset="0"/>
              </a:rPr>
              <a:t> </a:t>
            </a:r>
            <a:r>
              <a:rPr lang="en-GB" sz="1100" dirty="0">
                <a:effectLst/>
                <a:ea typeface="Arial" panose="020B0604020202020204" pitchFamily="34" charset="0"/>
              </a:rPr>
              <a:t>was</a:t>
            </a:r>
            <a:r>
              <a:rPr lang="en-GB" sz="1100" spc="-200" dirty="0">
                <a:effectLst/>
                <a:ea typeface="Arial" panose="020B0604020202020204" pitchFamily="34" charset="0"/>
              </a:rPr>
              <a:t> </a:t>
            </a:r>
            <a:r>
              <a:rPr lang="en-GB" sz="1100" b="1" u="sng" dirty="0">
                <a:effectLst/>
                <a:ea typeface="Arial" panose="020B0604020202020204" pitchFamily="34" charset="0"/>
              </a:rPr>
              <a:t>No</a:t>
            </a:r>
            <a:r>
              <a:rPr lang="en-GB" sz="1100" b="1" u="sng" spc="-195" dirty="0">
                <a:effectLst/>
                <a:ea typeface="Arial" panose="020B0604020202020204" pitchFamily="34" charset="0"/>
              </a:rPr>
              <a:t> </a:t>
            </a:r>
            <a:r>
              <a:rPr lang="en-GB" sz="1100" b="1" u="sng" dirty="0">
                <a:effectLst/>
                <a:ea typeface="Arial" panose="020B0604020202020204" pitchFamily="34" charset="0"/>
              </a:rPr>
              <a:t>Man's</a:t>
            </a:r>
            <a:r>
              <a:rPr lang="en-GB" sz="1100" b="1" u="sng" spc="-195" dirty="0">
                <a:effectLst/>
                <a:ea typeface="Arial" panose="020B0604020202020204" pitchFamily="34" charset="0"/>
              </a:rPr>
              <a:t> </a:t>
            </a:r>
            <a:r>
              <a:rPr lang="en-GB" sz="1100" b="1" u="sng" dirty="0">
                <a:effectLst/>
                <a:ea typeface="Arial" panose="020B0604020202020204" pitchFamily="34" charset="0"/>
              </a:rPr>
              <a:t>Land</a:t>
            </a:r>
            <a:r>
              <a:rPr lang="en-GB" sz="1100" dirty="0">
                <a:effectLst/>
                <a:ea typeface="Arial" panose="020B0604020202020204" pitchFamily="34" charset="0"/>
              </a:rPr>
              <a:t>,</a:t>
            </a:r>
            <a:r>
              <a:rPr lang="en-GB" sz="1100" spc="-195" dirty="0">
                <a:effectLst/>
                <a:ea typeface="Arial" panose="020B0604020202020204" pitchFamily="34" charset="0"/>
              </a:rPr>
              <a:t> </a:t>
            </a:r>
            <a:r>
              <a:rPr lang="en-GB" sz="1100" dirty="0">
                <a:effectLst/>
                <a:ea typeface="Arial" panose="020B0604020202020204" pitchFamily="34" charset="0"/>
              </a:rPr>
              <a:t>so-called</a:t>
            </a:r>
            <a:r>
              <a:rPr lang="en-GB" sz="1100" spc="-195" dirty="0">
                <a:effectLst/>
                <a:ea typeface="Arial" panose="020B0604020202020204" pitchFamily="34" charset="0"/>
              </a:rPr>
              <a:t> </a:t>
            </a:r>
            <a:r>
              <a:rPr lang="en-GB" sz="1100" dirty="0">
                <a:effectLst/>
                <a:ea typeface="Arial" panose="020B0604020202020204" pitchFamily="34" charset="0"/>
              </a:rPr>
              <a:t>because</a:t>
            </a:r>
            <a:r>
              <a:rPr lang="en-GB" sz="1100" spc="-200" dirty="0">
                <a:effectLst/>
                <a:ea typeface="Arial" panose="020B0604020202020204" pitchFamily="34" charset="0"/>
              </a:rPr>
              <a:t> </a:t>
            </a:r>
            <a:r>
              <a:rPr lang="en-GB" sz="1100" dirty="0">
                <a:effectLst/>
                <a:ea typeface="Arial" panose="020B0604020202020204" pitchFamily="34" charset="0"/>
              </a:rPr>
              <a:t>it</a:t>
            </a:r>
            <a:r>
              <a:rPr lang="en-GB" sz="1100" spc="-195" dirty="0">
                <a:effectLst/>
                <a:ea typeface="Arial" panose="020B0604020202020204" pitchFamily="34" charset="0"/>
              </a:rPr>
              <a:t> </a:t>
            </a:r>
            <a:r>
              <a:rPr lang="en-GB" sz="1100" dirty="0">
                <a:effectLst/>
                <a:ea typeface="Arial" panose="020B0604020202020204" pitchFamily="34" charset="0"/>
              </a:rPr>
              <a:t>did not</a:t>
            </a:r>
            <a:r>
              <a:rPr lang="en-GB" sz="1100" spc="-105" dirty="0">
                <a:effectLst/>
                <a:ea typeface="Arial" panose="020B0604020202020204" pitchFamily="34" charset="0"/>
              </a:rPr>
              <a:t> </a:t>
            </a:r>
            <a:r>
              <a:rPr lang="en-GB" sz="1100" dirty="0">
                <a:effectLst/>
                <a:ea typeface="Arial" panose="020B0604020202020204" pitchFamily="34" charset="0"/>
              </a:rPr>
              <a:t>belong</a:t>
            </a:r>
            <a:r>
              <a:rPr lang="en-GB" sz="1100" spc="-110" dirty="0">
                <a:effectLst/>
                <a:ea typeface="Arial" panose="020B0604020202020204" pitchFamily="34" charset="0"/>
              </a:rPr>
              <a:t> </a:t>
            </a:r>
            <a:r>
              <a:rPr lang="en-GB" sz="1100" dirty="0">
                <a:effectLst/>
                <a:ea typeface="Arial" panose="020B0604020202020204" pitchFamily="34" charset="0"/>
              </a:rPr>
              <a:t>to</a:t>
            </a:r>
            <a:r>
              <a:rPr lang="en-GB" sz="1100" spc="-100" dirty="0">
                <a:effectLst/>
                <a:ea typeface="Arial" panose="020B0604020202020204" pitchFamily="34" charset="0"/>
              </a:rPr>
              <a:t> </a:t>
            </a:r>
            <a:r>
              <a:rPr lang="en-GB" sz="1100" dirty="0">
                <a:effectLst/>
                <a:ea typeface="Arial" panose="020B0604020202020204" pitchFamily="34" charset="0"/>
              </a:rPr>
              <a:t>either</a:t>
            </a:r>
            <a:r>
              <a:rPr lang="en-GB" sz="1100" spc="-110" dirty="0">
                <a:effectLst/>
                <a:ea typeface="Arial" panose="020B0604020202020204" pitchFamily="34" charset="0"/>
              </a:rPr>
              <a:t> </a:t>
            </a:r>
            <a:r>
              <a:rPr lang="en-GB" sz="1100" dirty="0">
                <a:effectLst/>
                <a:ea typeface="Arial" panose="020B0604020202020204" pitchFamily="34" charset="0"/>
              </a:rPr>
              <a:t>army.</a:t>
            </a:r>
            <a:r>
              <a:rPr lang="en-GB" sz="1100" spc="-115" dirty="0">
                <a:effectLst/>
                <a:ea typeface="Arial" panose="020B0604020202020204" pitchFamily="34" charset="0"/>
              </a:rPr>
              <a:t> </a:t>
            </a:r>
            <a:r>
              <a:rPr lang="en-GB" sz="1100" dirty="0">
                <a:effectLst/>
                <a:ea typeface="Arial" panose="020B0604020202020204" pitchFamily="34" charset="0"/>
              </a:rPr>
              <a:t>Soldiers</a:t>
            </a:r>
            <a:r>
              <a:rPr lang="en-GB" sz="1100" spc="-100" dirty="0">
                <a:effectLst/>
                <a:ea typeface="Arial" panose="020B0604020202020204" pitchFamily="34" charset="0"/>
              </a:rPr>
              <a:t> </a:t>
            </a:r>
            <a:r>
              <a:rPr lang="en-GB" sz="1100" dirty="0">
                <a:effectLst/>
                <a:ea typeface="Arial" panose="020B0604020202020204" pitchFamily="34" charset="0"/>
              </a:rPr>
              <a:t>crossed</a:t>
            </a:r>
            <a:r>
              <a:rPr lang="en-GB" sz="1100" spc="-105" dirty="0">
                <a:effectLst/>
                <a:ea typeface="Arial" panose="020B0604020202020204" pitchFamily="34" charset="0"/>
              </a:rPr>
              <a:t> </a:t>
            </a:r>
            <a:r>
              <a:rPr lang="en-GB" sz="1100" dirty="0">
                <a:effectLst/>
                <a:ea typeface="Arial" panose="020B0604020202020204" pitchFamily="34" charset="0"/>
              </a:rPr>
              <a:t>No</a:t>
            </a:r>
            <a:r>
              <a:rPr lang="en-GB" sz="1100" spc="-110" dirty="0">
                <a:effectLst/>
                <a:ea typeface="Arial" panose="020B0604020202020204" pitchFamily="34" charset="0"/>
              </a:rPr>
              <a:t> </a:t>
            </a:r>
            <a:r>
              <a:rPr lang="en-GB" sz="1100" dirty="0">
                <a:effectLst/>
                <a:ea typeface="Arial" panose="020B0604020202020204" pitchFamily="34" charset="0"/>
              </a:rPr>
              <a:t>Man's</a:t>
            </a:r>
            <a:r>
              <a:rPr lang="en-GB" sz="1100" spc="-115" dirty="0">
                <a:effectLst/>
                <a:ea typeface="Arial" panose="020B0604020202020204" pitchFamily="34" charset="0"/>
              </a:rPr>
              <a:t> </a:t>
            </a:r>
            <a:r>
              <a:rPr lang="en-GB" sz="1100" dirty="0">
                <a:effectLst/>
                <a:ea typeface="Arial" panose="020B0604020202020204" pitchFamily="34" charset="0"/>
              </a:rPr>
              <a:t>Land</a:t>
            </a:r>
            <a:r>
              <a:rPr lang="en-GB" sz="1100" spc="-110" dirty="0">
                <a:effectLst/>
                <a:ea typeface="Arial" panose="020B0604020202020204" pitchFamily="34" charset="0"/>
              </a:rPr>
              <a:t> </a:t>
            </a:r>
            <a:r>
              <a:rPr lang="en-GB" sz="1100" dirty="0">
                <a:effectLst/>
                <a:ea typeface="Arial" panose="020B0604020202020204" pitchFamily="34" charset="0"/>
              </a:rPr>
              <a:t>when</a:t>
            </a:r>
            <a:r>
              <a:rPr lang="en-GB" sz="1100" spc="-110" dirty="0">
                <a:effectLst/>
                <a:ea typeface="Arial" panose="020B0604020202020204" pitchFamily="34" charset="0"/>
              </a:rPr>
              <a:t> </a:t>
            </a:r>
            <a:r>
              <a:rPr lang="en-GB" sz="1100" dirty="0">
                <a:effectLst/>
                <a:ea typeface="Arial" panose="020B0604020202020204" pitchFamily="34" charset="0"/>
              </a:rPr>
              <a:t>they</a:t>
            </a:r>
            <a:r>
              <a:rPr lang="en-GB" sz="1100" spc="-115" dirty="0">
                <a:effectLst/>
                <a:ea typeface="Arial" panose="020B0604020202020204" pitchFamily="34" charset="0"/>
              </a:rPr>
              <a:t> </a:t>
            </a:r>
            <a:r>
              <a:rPr lang="en-GB" sz="1100" dirty="0">
                <a:effectLst/>
                <a:ea typeface="Arial" panose="020B0604020202020204" pitchFamily="34" charset="0"/>
              </a:rPr>
              <a:t>wanted</a:t>
            </a:r>
            <a:r>
              <a:rPr lang="en-GB" sz="1100" spc="-105" dirty="0">
                <a:effectLst/>
                <a:ea typeface="Arial" panose="020B0604020202020204" pitchFamily="34" charset="0"/>
              </a:rPr>
              <a:t> </a:t>
            </a:r>
            <a:r>
              <a:rPr lang="en-GB" sz="1100" dirty="0">
                <a:effectLst/>
                <a:ea typeface="Arial" panose="020B0604020202020204" pitchFamily="34" charset="0"/>
              </a:rPr>
              <a:t>to</a:t>
            </a:r>
            <a:r>
              <a:rPr lang="en-GB" sz="1100" spc="-110" dirty="0">
                <a:effectLst/>
                <a:ea typeface="Arial" panose="020B0604020202020204" pitchFamily="34" charset="0"/>
              </a:rPr>
              <a:t> </a:t>
            </a:r>
            <a:r>
              <a:rPr lang="en-GB" sz="1100" dirty="0">
                <a:effectLst/>
                <a:ea typeface="Arial" panose="020B0604020202020204" pitchFamily="34" charset="0"/>
              </a:rPr>
              <a:t>attack</a:t>
            </a:r>
            <a:r>
              <a:rPr lang="en-GB" sz="1100" spc="-115" dirty="0">
                <a:effectLst/>
                <a:ea typeface="Arial" panose="020B0604020202020204" pitchFamily="34" charset="0"/>
              </a:rPr>
              <a:t> </a:t>
            </a:r>
            <a:r>
              <a:rPr lang="en-GB" sz="1100" dirty="0">
                <a:effectLst/>
                <a:ea typeface="Arial" panose="020B0604020202020204" pitchFamily="34" charset="0"/>
              </a:rPr>
              <a:t>the</a:t>
            </a:r>
            <a:r>
              <a:rPr lang="en-GB" sz="1100" spc="-110" dirty="0">
                <a:effectLst/>
                <a:ea typeface="Arial" panose="020B0604020202020204" pitchFamily="34" charset="0"/>
              </a:rPr>
              <a:t> </a:t>
            </a:r>
            <a:r>
              <a:rPr lang="en-GB" sz="1100" dirty="0">
                <a:effectLst/>
                <a:ea typeface="Arial" panose="020B0604020202020204" pitchFamily="34" charset="0"/>
              </a:rPr>
              <a:t>other</a:t>
            </a:r>
            <a:r>
              <a:rPr lang="en-GB" sz="1100" spc="-100" dirty="0">
                <a:effectLst/>
                <a:ea typeface="Arial" panose="020B0604020202020204" pitchFamily="34" charset="0"/>
              </a:rPr>
              <a:t> </a:t>
            </a:r>
            <a:r>
              <a:rPr lang="en-GB" sz="1100" dirty="0">
                <a:effectLst/>
                <a:ea typeface="Arial" panose="020B0604020202020204" pitchFamily="34" charset="0"/>
              </a:rPr>
              <a:t>side.</a:t>
            </a:r>
          </a:p>
          <a:p>
            <a:pPr marL="67945" marR="121285">
              <a:lnSpc>
                <a:spcPct val="105000"/>
              </a:lnSpc>
              <a:spcBef>
                <a:spcPts val="80"/>
              </a:spcBef>
              <a:spcAft>
                <a:spcPts val="225"/>
              </a:spcAft>
            </a:pPr>
            <a:endParaRPr lang="en-GB" sz="1100" dirty="0">
              <a:ea typeface="Arial" panose="020B0604020202020204" pitchFamily="34" charset="0"/>
            </a:endParaRPr>
          </a:p>
          <a:p>
            <a:pPr marL="67945" marR="121285">
              <a:lnSpc>
                <a:spcPct val="105000"/>
              </a:lnSpc>
              <a:spcBef>
                <a:spcPts val="80"/>
              </a:spcBef>
              <a:spcAft>
                <a:spcPts val="225"/>
              </a:spcAft>
            </a:pPr>
            <a:endParaRPr lang="en-GB" sz="1100" dirty="0">
              <a:effectLst/>
              <a:ea typeface="Arial" panose="020B0604020202020204" pitchFamily="34" charset="0"/>
            </a:endParaRPr>
          </a:p>
          <a:p>
            <a:pPr marL="67945">
              <a:spcBef>
                <a:spcPts val="820"/>
              </a:spcBef>
              <a:spcAft>
                <a:spcPts val="0"/>
              </a:spcAft>
            </a:pPr>
            <a:endParaRPr lang="en-GB" sz="1100" b="1" dirty="0">
              <a:effectLst/>
              <a:ea typeface="Arial" panose="020B0604020202020204" pitchFamily="34" charset="0"/>
            </a:endParaRPr>
          </a:p>
          <a:p>
            <a:pPr marL="67945">
              <a:spcBef>
                <a:spcPts val="820"/>
              </a:spcBef>
              <a:spcAft>
                <a:spcPts val="0"/>
              </a:spcAft>
            </a:pPr>
            <a:endParaRPr lang="en-GB" sz="1100" b="1" dirty="0">
              <a:ea typeface="Arial" panose="020B0604020202020204" pitchFamily="34" charset="0"/>
            </a:endParaRPr>
          </a:p>
          <a:p>
            <a:pPr marL="67945">
              <a:spcBef>
                <a:spcPts val="820"/>
              </a:spcBef>
              <a:spcAft>
                <a:spcPts val="0"/>
              </a:spcAft>
            </a:pPr>
            <a:endParaRPr lang="en-GB" sz="1100" b="1" dirty="0">
              <a:effectLst/>
              <a:ea typeface="Arial" panose="020B0604020202020204" pitchFamily="34" charset="0"/>
            </a:endParaRPr>
          </a:p>
          <a:p>
            <a:pPr marL="67945">
              <a:spcBef>
                <a:spcPts val="820"/>
              </a:spcBef>
              <a:spcAft>
                <a:spcPts val="0"/>
              </a:spcAft>
            </a:pPr>
            <a:endParaRPr lang="en-GB" sz="1100" b="1" dirty="0">
              <a:effectLst/>
              <a:ea typeface="Arial" panose="020B0604020202020204" pitchFamily="34" charset="0"/>
            </a:endParaRPr>
          </a:p>
          <a:p>
            <a:pPr marL="67945">
              <a:spcBef>
                <a:spcPts val="820"/>
              </a:spcBef>
              <a:spcAft>
                <a:spcPts val="0"/>
              </a:spcAft>
            </a:pPr>
            <a:endParaRPr lang="en-GB" sz="1100" b="1" dirty="0">
              <a:ea typeface="Arial" panose="020B0604020202020204" pitchFamily="34" charset="0"/>
            </a:endParaRPr>
          </a:p>
          <a:p>
            <a:pPr marL="67945">
              <a:spcBef>
                <a:spcPts val="820"/>
              </a:spcBef>
              <a:spcAft>
                <a:spcPts val="0"/>
              </a:spcAft>
            </a:pPr>
            <a:r>
              <a:rPr lang="en-GB" sz="1100" b="1" dirty="0">
                <a:effectLst/>
                <a:ea typeface="Arial" panose="020B0604020202020204" pitchFamily="34" charset="0"/>
              </a:rPr>
              <a:t>Life in the trenches:</a:t>
            </a:r>
            <a:endParaRPr lang="en-GB" sz="1100" dirty="0">
              <a:effectLst/>
              <a:ea typeface="Arial" panose="020B0604020202020204" pitchFamily="34" charset="0"/>
            </a:endParaRPr>
          </a:p>
          <a:p>
            <a:pPr marL="67945">
              <a:lnSpc>
                <a:spcPct val="105000"/>
              </a:lnSpc>
              <a:spcBef>
                <a:spcPts val="80"/>
              </a:spcBef>
              <a:spcAft>
                <a:spcPts val="0"/>
              </a:spcAft>
            </a:pPr>
            <a:r>
              <a:rPr lang="en-GB" sz="1100" dirty="0">
                <a:effectLst/>
                <a:ea typeface="Arial" panose="020B0604020202020204" pitchFamily="34" charset="0"/>
              </a:rPr>
              <a:t>Soldiers</a:t>
            </a:r>
            <a:r>
              <a:rPr lang="en-GB" sz="1100" spc="-175" dirty="0">
                <a:effectLst/>
                <a:ea typeface="Arial" panose="020B0604020202020204" pitchFamily="34" charset="0"/>
              </a:rPr>
              <a:t> </a:t>
            </a:r>
            <a:r>
              <a:rPr lang="en-GB" sz="1100" dirty="0">
                <a:effectLst/>
                <a:ea typeface="Arial" panose="020B0604020202020204" pitchFamily="34" charset="0"/>
              </a:rPr>
              <a:t>in</a:t>
            </a:r>
            <a:r>
              <a:rPr lang="en-GB" sz="1100" spc="-185" dirty="0">
                <a:effectLst/>
                <a:ea typeface="Arial" panose="020B0604020202020204" pitchFamily="34" charset="0"/>
              </a:rPr>
              <a:t> </a:t>
            </a:r>
            <a:r>
              <a:rPr lang="en-GB" sz="1100" dirty="0">
                <a:effectLst/>
                <a:ea typeface="Arial" panose="020B0604020202020204" pitchFamily="34" charset="0"/>
              </a:rPr>
              <a:t>the</a:t>
            </a:r>
            <a:r>
              <a:rPr lang="en-GB" sz="1100" spc="-175" dirty="0">
                <a:effectLst/>
                <a:ea typeface="Arial" panose="020B0604020202020204" pitchFamily="34" charset="0"/>
              </a:rPr>
              <a:t> </a:t>
            </a:r>
            <a:r>
              <a:rPr lang="en-GB" sz="1100" dirty="0">
                <a:effectLst/>
                <a:ea typeface="Arial" panose="020B0604020202020204" pitchFamily="34" charset="0"/>
              </a:rPr>
              <a:t>trenches</a:t>
            </a:r>
            <a:r>
              <a:rPr lang="en-GB" sz="1100" spc="-175" dirty="0">
                <a:effectLst/>
                <a:ea typeface="Arial" panose="020B0604020202020204" pitchFamily="34" charset="0"/>
              </a:rPr>
              <a:t> </a:t>
            </a:r>
            <a:r>
              <a:rPr lang="en-GB" sz="1100" dirty="0">
                <a:effectLst/>
                <a:ea typeface="Arial" panose="020B0604020202020204" pitchFamily="34" charset="0"/>
              </a:rPr>
              <a:t>did</a:t>
            </a:r>
            <a:r>
              <a:rPr lang="en-GB" sz="1100" spc="-185" dirty="0">
                <a:effectLst/>
                <a:ea typeface="Arial" panose="020B0604020202020204" pitchFamily="34" charset="0"/>
              </a:rPr>
              <a:t> </a:t>
            </a:r>
            <a:r>
              <a:rPr lang="en-GB" sz="1100" dirty="0">
                <a:effectLst/>
                <a:ea typeface="Arial" panose="020B0604020202020204" pitchFamily="34" charset="0"/>
              </a:rPr>
              <a:t>not</a:t>
            </a:r>
            <a:r>
              <a:rPr lang="en-GB" sz="1100" spc="-175" dirty="0">
                <a:effectLst/>
                <a:ea typeface="Arial" panose="020B0604020202020204" pitchFamily="34" charset="0"/>
              </a:rPr>
              <a:t> </a:t>
            </a:r>
            <a:r>
              <a:rPr lang="en-GB" sz="1100" dirty="0">
                <a:effectLst/>
                <a:ea typeface="Arial" panose="020B0604020202020204" pitchFamily="34" charset="0"/>
              </a:rPr>
              <a:t>get</a:t>
            </a:r>
            <a:r>
              <a:rPr lang="en-GB" sz="1100" spc="-180" dirty="0">
                <a:effectLst/>
                <a:ea typeface="Arial" panose="020B0604020202020204" pitchFamily="34" charset="0"/>
              </a:rPr>
              <a:t> </a:t>
            </a:r>
            <a:r>
              <a:rPr lang="en-GB" sz="1100" dirty="0">
                <a:effectLst/>
                <a:ea typeface="Arial" panose="020B0604020202020204" pitchFamily="34" charset="0"/>
              </a:rPr>
              <a:t>much</a:t>
            </a:r>
            <a:r>
              <a:rPr lang="en-GB" sz="1100" spc="-180" dirty="0">
                <a:effectLst/>
                <a:ea typeface="Arial" panose="020B0604020202020204" pitchFamily="34" charset="0"/>
              </a:rPr>
              <a:t> </a:t>
            </a:r>
            <a:r>
              <a:rPr lang="en-GB" sz="1100" dirty="0">
                <a:effectLst/>
                <a:ea typeface="Arial" panose="020B0604020202020204" pitchFamily="34" charset="0"/>
              </a:rPr>
              <a:t>sleep.</a:t>
            </a:r>
            <a:r>
              <a:rPr lang="en-GB" sz="1100" spc="-175" dirty="0">
                <a:effectLst/>
                <a:ea typeface="Arial" panose="020B0604020202020204" pitchFamily="34" charset="0"/>
              </a:rPr>
              <a:t> </a:t>
            </a:r>
            <a:r>
              <a:rPr lang="en-GB" sz="1100" dirty="0">
                <a:effectLst/>
                <a:ea typeface="Arial" panose="020B0604020202020204" pitchFamily="34" charset="0"/>
              </a:rPr>
              <a:t>When</a:t>
            </a:r>
            <a:r>
              <a:rPr lang="en-GB" sz="1100" spc="-185" dirty="0">
                <a:effectLst/>
                <a:ea typeface="Arial" panose="020B0604020202020204" pitchFamily="34" charset="0"/>
              </a:rPr>
              <a:t> </a:t>
            </a:r>
            <a:r>
              <a:rPr lang="en-GB" sz="1100" dirty="0">
                <a:effectLst/>
                <a:ea typeface="Arial" panose="020B0604020202020204" pitchFamily="34" charset="0"/>
              </a:rPr>
              <a:t>they</a:t>
            </a:r>
            <a:r>
              <a:rPr lang="en-GB" sz="1100" spc="-175" dirty="0">
                <a:effectLst/>
                <a:ea typeface="Arial" panose="020B0604020202020204" pitchFamily="34" charset="0"/>
              </a:rPr>
              <a:t> </a:t>
            </a:r>
            <a:r>
              <a:rPr lang="en-GB" sz="1100" dirty="0">
                <a:effectLst/>
                <a:ea typeface="Arial" panose="020B0604020202020204" pitchFamily="34" charset="0"/>
              </a:rPr>
              <a:t>did,</a:t>
            </a:r>
            <a:r>
              <a:rPr lang="en-GB" sz="1100" spc="-175" dirty="0">
                <a:effectLst/>
                <a:ea typeface="Arial" panose="020B0604020202020204" pitchFamily="34" charset="0"/>
              </a:rPr>
              <a:t> </a:t>
            </a:r>
            <a:r>
              <a:rPr lang="en-GB" sz="1100" dirty="0">
                <a:effectLst/>
                <a:ea typeface="Arial" panose="020B0604020202020204" pitchFamily="34" charset="0"/>
              </a:rPr>
              <a:t>it</a:t>
            </a:r>
            <a:r>
              <a:rPr lang="en-GB" sz="1100" spc="-175" dirty="0">
                <a:effectLst/>
                <a:ea typeface="Arial" panose="020B0604020202020204" pitchFamily="34" charset="0"/>
              </a:rPr>
              <a:t> </a:t>
            </a:r>
            <a:r>
              <a:rPr lang="en-GB" sz="1100" dirty="0">
                <a:effectLst/>
                <a:ea typeface="Arial" panose="020B0604020202020204" pitchFamily="34" charset="0"/>
              </a:rPr>
              <a:t>was</a:t>
            </a:r>
            <a:r>
              <a:rPr lang="en-GB" sz="1100" spc="-175" dirty="0">
                <a:effectLst/>
                <a:ea typeface="Arial" panose="020B0604020202020204" pitchFamily="34" charset="0"/>
              </a:rPr>
              <a:t> </a:t>
            </a:r>
            <a:r>
              <a:rPr lang="en-GB" sz="1100" dirty="0">
                <a:effectLst/>
                <a:ea typeface="Arial" panose="020B0604020202020204" pitchFamily="34" charset="0"/>
              </a:rPr>
              <a:t>in</a:t>
            </a:r>
            <a:r>
              <a:rPr lang="en-GB" sz="1100" spc="-175" dirty="0">
                <a:effectLst/>
                <a:ea typeface="Arial" panose="020B0604020202020204" pitchFamily="34" charset="0"/>
              </a:rPr>
              <a:t> </a:t>
            </a:r>
            <a:r>
              <a:rPr lang="en-GB" sz="1100" dirty="0">
                <a:effectLst/>
                <a:ea typeface="Arial" panose="020B0604020202020204" pitchFamily="34" charset="0"/>
              </a:rPr>
              <a:t>the</a:t>
            </a:r>
            <a:r>
              <a:rPr lang="en-GB" sz="1100" spc="-185" dirty="0">
                <a:effectLst/>
                <a:ea typeface="Arial" panose="020B0604020202020204" pitchFamily="34" charset="0"/>
              </a:rPr>
              <a:t> </a:t>
            </a:r>
            <a:r>
              <a:rPr lang="en-GB" sz="1100" dirty="0">
                <a:effectLst/>
                <a:ea typeface="Arial" panose="020B0604020202020204" pitchFamily="34" charset="0"/>
              </a:rPr>
              <a:t>afternoon</a:t>
            </a:r>
            <a:r>
              <a:rPr lang="en-GB" sz="1100" spc="-175" dirty="0">
                <a:effectLst/>
                <a:ea typeface="Arial" panose="020B0604020202020204" pitchFamily="34" charset="0"/>
              </a:rPr>
              <a:t> </a:t>
            </a:r>
            <a:r>
              <a:rPr lang="en-GB" sz="1100" dirty="0">
                <a:effectLst/>
                <a:ea typeface="Arial" panose="020B0604020202020204" pitchFamily="34" charset="0"/>
              </a:rPr>
              <a:t>during</a:t>
            </a:r>
            <a:r>
              <a:rPr lang="en-GB" sz="1100" spc="-180" dirty="0">
                <a:effectLst/>
                <a:ea typeface="Arial" panose="020B0604020202020204" pitchFamily="34" charset="0"/>
              </a:rPr>
              <a:t> </a:t>
            </a:r>
            <a:r>
              <a:rPr lang="en-GB" sz="1100" dirty="0">
                <a:effectLst/>
                <a:ea typeface="Arial" panose="020B0604020202020204" pitchFamily="34" charset="0"/>
              </a:rPr>
              <a:t>daylight</a:t>
            </a:r>
            <a:r>
              <a:rPr lang="en-GB" sz="1100" spc="-180" dirty="0">
                <a:effectLst/>
                <a:ea typeface="Arial" panose="020B0604020202020204" pitchFamily="34" charset="0"/>
              </a:rPr>
              <a:t> </a:t>
            </a:r>
            <a:r>
              <a:rPr lang="en-GB" sz="1100" dirty="0">
                <a:effectLst/>
                <a:ea typeface="Arial" panose="020B0604020202020204" pitchFamily="34" charset="0"/>
              </a:rPr>
              <a:t>and</a:t>
            </a:r>
            <a:r>
              <a:rPr lang="en-GB" sz="1100" spc="-180" dirty="0">
                <a:effectLst/>
                <a:ea typeface="Arial" panose="020B0604020202020204" pitchFamily="34" charset="0"/>
              </a:rPr>
              <a:t> </a:t>
            </a:r>
            <a:r>
              <a:rPr lang="en-GB" sz="1100" dirty="0">
                <a:effectLst/>
                <a:ea typeface="Arial" panose="020B0604020202020204" pitchFamily="34" charset="0"/>
              </a:rPr>
              <a:t>at</a:t>
            </a:r>
            <a:r>
              <a:rPr lang="en-GB" sz="1100" spc="-175" dirty="0">
                <a:effectLst/>
                <a:ea typeface="Arial" panose="020B0604020202020204" pitchFamily="34" charset="0"/>
              </a:rPr>
              <a:t> </a:t>
            </a:r>
            <a:r>
              <a:rPr lang="en-GB" sz="1100" dirty="0">
                <a:effectLst/>
                <a:ea typeface="Arial" panose="020B0604020202020204" pitchFamily="34" charset="0"/>
              </a:rPr>
              <a:t>night</a:t>
            </a:r>
            <a:r>
              <a:rPr lang="en-GB" sz="1100" spc="-175" dirty="0">
                <a:effectLst/>
                <a:ea typeface="Arial" panose="020B0604020202020204" pitchFamily="34" charset="0"/>
              </a:rPr>
              <a:t> </a:t>
            </a:r>
            <a:r>
              <a:rPr lang="en-GB" sz="1100" dirty="0">
                <a:effectLst/>
                <a:ea typeface="Arial" panose="020B0604020202020204" pitchFamily="34" charset="0"/>
              </a:rPr>
              <a:t>only</a:t>
            </a:r>
            <a:r>
              <a:rPr lang="en-GB" sz="1100" spc="-175" dirty="0">
                <a:effectLst/>
                <a:ea typeface="Arial" panose="020B0604020202020204" pitchFamily="34" charset="0"/>
              </a:rPr>
              <a:t> </a:t>
            </a:r>
            <a:r>
              <a:rPr lang="en-GB" sz="1100" dirty="0">
                <a:effectLst/>
                <a:ea typeface="Arial" panose="020B0604020202020204" pitchFamily="34" charset="0"/>
              </a:rPr>
              <a:t>for</a:t>
            </a:r>
            <a:r>
              <a:rPr lang="en-GB" sz="1100" spc="-175" dirty="0">
                <a:effectLst/>
                <a:ea typeface="Arial" panose="020B0604020202020204" pitchFamily="34" charset="0"/>
              </a:rPr>
              <a:t> </a:t>
            </a:r>
            <a:r>
              <a:rPr lang="en-GB" sz="1100" dirty="0">
                <a:effectLst/>
                <a:ea typeface="Arial" panose="020B0604020202020204" pitchFamily="34" charset="0"/>
              </a:rPr>
              <a:t>an hour</a:t>
            </a:r>
            <a:r>
              <a:rPr lang="en-GB" sz="1100" spc="-170" dirty="0">
                <a:effectLst/>
                <a:ea typeface="Arial" panose="020B0604020202020204" pitchFamily="34" charset="0"/>
              </a:rPr>
              <a:t> </a:t>
            </a:r>
            <a:r>
              <a:rPr lang="en-GB" sz="1100" dirty="0">
                <a:effectLst/>
                <a:ea typeface="Arial" panose="020B0604020202020204" pitchFamily="34" charset="0"/>
              </a:rPr>
              <a:t>at</a:t>
            </a:r>
            <a:r>
              <a:rPr lang="en-GB" sz="1100" spc="-160" dirty="0">
                <a:effectLst/>
                <a:ea typeface="Arial" panose="020B0604020202020204" pitchFamily="34" charset="0"/>
              </a:rPr>
              <a:t> </a:t>
            </a:r>
            <a:r>
              <a:rPr lang="en-GB" sz="1100" dirty="0">
                <a:effectLst/>
                <a:ea typeface="Arial" panose="020B0604020202020204" pitchFamily="34" charset="0"/>
              </a:rPr>
              <a:t>a</a:t>
            </a:r>
            <a:r>
              <a:rPr lang="en-GB" sz="1100" spc="-170" dirty="0">
                <a:effectLst/>
                <a:ea typeface="Arial" panose="020B0604020202020204" pitchFamily="34" charset="0"/>
              </a:rPr>
              <a:t> </a:t>
            </a:r>
            <a:r>
              <a:rPr lang="en-GB" sz="1100" dirty="0">
                <a:effectLst/>
                <a:ea typeface="Arial" panose="020B0604020202020204" pitchFamily="34" charset="0"/>
              </a:rPr>
              <a:t>time.</a:t>
            </a:r>
            <a:r>
              <a:rPr lang="en-GB" sz="1100" spc="-175" dirty="0">
                <a:effectLst/>
                <a:ea typeface="Arial" panose="020B0604020202020204" pitchFamily="34" charset="0"/>
              </a:rPr>
              <a:t> </a:t>
            </a:r>
            <a:r>
              <a:rPr lang="en-GB" sz="1100" dirty="0">
                <a:effectLst/>
                <a:ea typeface="Arial" panose="020B0604020202020204" pitchFamily="34" charset="0"/>
              </a:rPr>
              <a:t>They</a:t>
            </a:r>
            <a:r>
              <a:rPr lang="en-GB" sz="1100" spc="-165" dirty="0">
                <a:effectLst/>
                <a:ea typeface="Arial" panose="020B0604020202020204" pitchFamily="34" charset="0"/>
              </a:rPr>
              <a:t> </a:t>
            </a:r>
            <a:r>
              <a:rPr lang="en-GB" sz="1100" dirty="0">
                <a:effectLst/>
                <a:ea typeface="Arial" panose="020B0604020202020204" pitchFamily="34" charset="0"/>
              </a:rPr>
              <a:t>were</a:t>
            </a:r>
            <a:r>
              <a:rPr lang="en-GB" sz="1100" spc="-170" dirty="0">
                <a:effectLst/>
                <a:ea typeface="Arial" panose="020B0604020202020204" pitchFamily="34" charset="0"/>
              </a:rPr>
              <a:t> </a:t>
            </a:r>
            <a:r>
              <a:rPr lang="en-GB" sz="1100" dirty="0">
                <a:effectLst/>
                <a:ea typeface="Arial" panose="020B0604020202020204" pitchFamily="34" charset="0"/>
              </a:rPr>
              <a:t>woken</a:t>
            </a:r>
            <a:r>
              <a:rPr lang="en-GB" sz="1100" spc="-165" dirty="0">
                <a:effectLst/>
                <a:ea typeface="Arial" panose="020B0604020202020204" pitchFamily="34" charset="0"/>
              </a:rPr>
              <a:t> </a:t>
            </a:r>
            <a:r>
              <a:rPr lang="en-GB" sz="1100" dirty="0">
                <a:effectLst/>
                <a:ea typeface="Arial" panose="020B0604020202020204" pitchFamily="34" charset="0"/>
              </a:rPr>
              <a:t>up</a:t>
            </a:r>
            <a:r>
              <a:rPr lang="en-GB" sz="1100" spc="-170" dirty="0">
                <a:effectLst/>
                <a:ea typeface="Arial" panose="020B0604020202020204" pitchFamily="34" charset="0"/>
              </a:rPr>
              <a:t> </a:t>
            </a:r>
            <a:r>
              <a:rPr lang="en-GB" sz="1100" dirty="0">
                <a:effectLst/>
                <a:ea typeface="Arial" panose="020B0604020202020204" pitchFamily="34" charset="0"/>
              </a:rPr>
              <a:t>at</a:t>
            </a:r>
            <a:r>
              <a:rPr lang="en-GB" sz="1100" spc="-170" dirty="0">
                <a:effectLst/>
                <a:ea typeface="Arial" panose="020B0604020202020204" pitchFamily="34" charset="0"/>
              </a:rPr>
              <a:t> </a:t>
            </a:r>
            <a:r>
              <a:rPr lang="en-GB" sz="1100" dirty="0">
                <a:effectLst/>
                <a:ea typeface="Arial" panose="020B0604020202020204" pitchFamily="34" charset="0"/>
              </a:rPr>
              <a:t>different</a:t>
            </a:r>
            <a:r>
              <a:rPr lang="en-GB" sz="1100" spc="-170" dirty="0">
                <a:effectLst/>
                <a:ea typeface="Arial" panose="020B0604020202020204" pitchFamily="34" charset="0"/>
              </a:rPr>
              <a:t> </a:t>
            </a:r>
            <a:r>
              <a:rPr lang="en-GB" sz="1100" dirty="0">
                <a:effectLst/>
                <a:ea typeface="Arial" panose="020B0604020202020204" pitchFamily="34" charset="0"/>
              </a:rPr>
              <a:t>times,</a:t>
            </a:r>
            <a:r>
              <a:rPr lang="en-GB" sz="1100" spc="-165" dirty="0">
                <a:effectLst/>
                <a:ea typeface="Arial" panose="020B0604020202020204" pitchFamily="34" charset="0"/>
              </a:rPr>
              <a:t> </a:t>
            </a:r>
            <a:r>
              <a:rPr lang="en-GB" sz="1100" dirty="0">
                <a:effectLst/>
                <a:ea typeface="Arial" panose="020B0604020202020204" pitchFamily="34" charset="0"/>
              </a:rPr>
              <a:t>either</a:t>
            </a:r>
            <a:r>
              <a:rPr lang="en-GB" sz="1100" spc="-170" dirty="0">
                <a:effectLst/>
                <a:ea typeface="Arial" panose="020B0604020202020204" pitchFamily="34" charset="0"/>
              </a:rPr>
              <a:t> </a:t>
            </a:r>
            <a:r>
              <a:rPr lang="en-GB" sz="1100" dirty="0">
                <a:effectLst/>
                <a:ea typeface="Arial" panose="020B0604020202020204" pitchFamily="34" charset="0"/>
              </a:rPr>
              <a:t>to</a:t>
            </a:r>
            <a:r>
              <a:rPr lang="en-GB" sz="1100" spc="-165" dirty="0">
                <a:effectLst/>
                <a:ea typeface="Arial" panose="020B0604020202020204" pitchFamily="34" charset="0"/>
              </a:rPr>
              <a:t> </a:t>
            </a:r>
            <a:r>
              <a:rPr lang="en-GB" sz="1100" dirty="0">
                <a:effectLst/>
                <a:ea typeface="Arial" panose="020B0604020202020204" pitchFamily="34" charset="0"/>
              </a:rPr>
              <a:t>complete</a:t>
            </a:r>
            <a:r>
              <a:rPr lang="en-GB" sz="1100" spc="-170" dirty="0">
                <a:effectLst/>
                <a:ea typeface="Arial" panose="020B0604020202020204" pitchFamily="34" charset="0"/>
              </a:rPr>
              <a:t> </a:t>
            </a:r>
            <a:r>
              <a:rPr lang="en-GB" sz="1100" dirty="0">
                <a:effectLst/>
                <a:ea typeface="Arial" panose="020B0604020202020204" pitchFamily="34" charset="0"/>
              </a:rPr>
              <a:t>one</a:t>
            </a:r>
            <a:r>
              <a:rPr lang="en-GB" sz="1100" spc="-165" dirty="0">
                <a:effectLst/>
                <a:ea typeface="Arial" panose="020B0604020202020204" pitchFamily="34" charset="0"/>
              </a:rPr>
              <a:t> </a:t>
            </a:r>
            <a:r>
              <a:rPr lang="en-GB" sz="1100" dirty="0">
                <a:effectLst/>
                <a:ea typeface="Arial" panose="020B0604020202020204" pitchFamily="34" charset="0"/>
              </a:rPr>
              <a:t>of</a:t>
            </a:r>
            <a:r>
              <a:rPr lang="en-GB" sz="1100" spc="-170" dirty="0">
                <a:effectLst/>
                <a:ea typeface="Arial" panose="020B0604020202020204" pitchFamily="34" charset="0"/>
              </a:rPr>
              <a:t> </a:t>
            </a:r>
            <a:r>
              <a:rPr lang="en-GB" sz="1100" dirty="0">
                <a:effectLst/>
                <a:ea typeface="Arial" panose="020B0604020202020204" pitchFamily="34" charset="0"/>
              </a:rPr>
              <a:t>their</a:t>
            </a:r>
            <a:r>
              <a:rPr lang="en-GB" sz="1100" spc="-165" dirty="0">
                <a:effectLst/>
                <a:ea typeface="Arial" panose="020B0604020202020204" pitchFamily="34" charset="0"/>
              </a:rPr>
              <a:t> </a:t>
            </a:r>
            <a:r>
              <a:rPr lang="en-GB" sz="1100" dirty="0">
                <a:effectLst/>
                <a:ea typeface="Arial" panose="020B0604020202020204" pitchFamily="34" charset="0"/>
              </a:rPr>
              <a:t>daily</a:t>
            </a:r>
            <a:r>
              <a:rPr lang="en-GB" sz="1100" spc="-170" dirty="0">
                <a:effectLst/>
                <a:ea typeface="Arial" panose="020B0604020202020204" pitchFamily="34" charset="0"/>
              </a:rPr>
              <a:t> </a:t>
            </a:r>
            <a:r>
              <a:rPr lang="en-GB" sz="1100" dirty="0">
                <a:effectLst/>
                <a:ea typeface="Arial" panose="020B0604020202020204" pitchFamily="34" charset="0"/>
              </a:rPr>
              <a:t>chores</a:t>
            </a:r>
            <a:r>
              <a:rPr lang="en-GB" sz="1100" spc="-170" dirty="0">
                <a:effectLst/>
                <a:ea typeface="Arial" panose="020B0604020202020204" pitchFamily="34" charset="0"/>
              </a:rPr>
              <a:t> </a:t>
            </a:r>
            <a:r>
              <a:rPr lang="en-GB" sz="1100" dirty="0">
                <a:effectLst/>
                <a:ea typeface="Arial" panose="020B0604020202020204" pitchFamily="34" charset="0"/>
              </a:rPr>
              <a:t>or</a:t>
            </a:r>
            <a:r>
              <a:rPr lang="en-GB" sz="1100" spc="-170" dirty="0">
                <a:effectLst/>
                <a:ea typeface="Arial" panose="020B0604020202020204" pitchFamily="34" charset="0"/>
              </a:rPr>
              <a:t> </a:t>
            </a:r>
            <a:r>
              <a:rPr lang="en-GB" sz="1100" dirty="0">
                <a:effectLst/>
                <a:ea typeface="Arial" panose="020B0604020202020204" pitchFamily="34" charset="0"/>
              </a:rPr>
              <a:t>to</a:t>
            </a:r>
            <a:r>
              <a:rPr lang="en-GB" sz="1100" spc="-165" dirty="0">
                <a:effectLst/>
                <a:ea typeface="Arial" panose="020B0604020202020204" pitchFamily="34" charset="0"/>
              </a:rPr>
              <a:t> </a:t>
            </a:r>
            <a:r>
              <a:rPr lang="en-GB" sz="1100" dirty="0">
                <a:effectLst/>
                <a:ea typeface="Arial" panose="020B0604020202020204" pitchFamily="34" charset="0"/>
              </a:rPr>
              <a:t>fight.</a:t>
            </a:r>
            <a:r>
              <a:rPr lang="en-GB" sz="1100" spc="-165" dirty="0">
                <a:effectLst/>
                <a:ea typeface="Arial" panose="020B0604020202020204" pitchFamily="34" charset="0"/>
              </a:rPr>
              <a:t> </a:t>
            </a:r>
            <a:r>
              <a:rPr lang="en-GB" sz="1100" dirty="0">
                <a:effectLst/>
                <a:ea typeface="Arial" panose="020B0604020202020204" pitchFamily="34" charset="0"/>
              </a:rPr>
              <a:t>During</a:t>
            </a:r>
            <a:r>
              <a:rPr lang="en-GB" sz="1100" spc="-170" dirty="0">
                <a:effectLst/>
                <a:ea typeface="Arial" panose="020B0604020202020204" pitchFamily="34" charset="0"/>
              </a:rPr>
              <a:t> </a:t>
            </a:r>
            <a:r>
              <a:rPr lang="en-GB" sz="1100" dirty="0">
                <a:effectLst/>
                <a:ea typeface="Arial" panose="020B0604020202020204" pitchFamily="34" charset="0"/>
              </a:rPr>
              <a:t>rest</a:t>
            </a:r>
            <a:r>
              <a:rPr lang="en-GB" sz="1100" spc="-150" dirty="0">
                <a:effectLst/>
                <a:ea typeface="Arial" panose="020B0604020202020204" pitchFamily="34" charset="0"/>
              </a:rPr>
              <a:t> </a:t>
            </a:r>
            <a:r>
              <a:rPr lang="en-GB" sz="1100" dirty="0">
                <a:effectLst/>
                <a:ea typeface="Arial" panose="020B0604020202020204" pitchFamily="34" charset="0"/>
              </a:rPr>
              <a:t>time, they</a:t>
            </a:r>
            <a:r>
              <a:rPr lang="en-GB" sz="1100" spc="-80" dirty="0">
                <a:effectLst/>
                <a:ea typeface="Arial" panose="020B0604020202020204" pitchFamily="34" charset="0"/>
              </a:rPr>
              <a:t> </a:t>
            </a:r>
            <a:r>
              <a:rPr lang="en-GB" sz="1100" dirty="0">
                <a:effectLst/>
                <a:ea typeface="Arial" panose="020B0604020202020204" pitchFamily="34" charset="0"/>
              </a:rPr>
              <a:t>wrote</a:t>
            </a:r>
            <a:r>
              <a:rPr lang="en-GB" sz="1100" spc="-65" dirty="0">
                <a:effectLst/>
                <a:ea typeface="Arial" panose="020B0604020202020204" pitchFamily="34" charset="0"/>
              </a:rPr>
              <a:t> </a:t>
            </a:r>
            <a:r>
              <a:rPr lang="en-GB" sz="1100" dirty="0">
                <a:effectLst/>
                <a:ea typeface="Arial" panose="020B0604020202020204" pitchFamily="34" charset="0"/>
              </a:rPr>
              <a:t>letters</a:t>
            </a:r>
            <a:r>
              <a:rPr lang="en-GB" sz="1100" spc="-70" dirty="0">
                <a:effectLst/>
                <a:ea typeface="Arial" panose="020B0604020202020204" pitchFamily="34" charset="0"/>
              </a:rPr>
              <a:t> </a:t>
            </a:r>
            <a:r>
              <a:rPr lang="en-GB" sz="1100" dirty="0">
                <a:effectLst/>
                <a:ea typeface="Arial" panose="020B0604020202020204" pitchFamily="34" charset="0"/>
              </a:rPr>
              <a:t>and</a:t>
            </a:r>
            <a:r>
              <a:rPr lang="en-GB" sz="1100" spc="-70" dirty="0">
                <a:effectLst/>
                <a:ea typeface="Arial" panose="020B0604020202020204" pitchFamily="34" charset="0"/>
              </a:rPr>
              <a:t> </a:t>
            </a:r>
            <a:r>
              <a:rPr lang="en-GB" sz="1100" dirty="0">
                <a:effectLst/>
                <a:ea typeface="Arial" panose="020B0604020202020204" pitchFamily="34" charset="0"/>
              </a:rPr>
              <a:t>sometimes</a:t>
            </a:r>
            <a:r>
              <a:rPr lang="en-GB" sz="1100" spc="-65" dirty="0">
                <a:effectLst/>
                <a:ea typeface="Arial" panose="020B0604020202020204" pitchFamily="34" charset="0"/>
              </a:rPr>
              <a:t> </a:t>
            </a:r>
            <a:r>
              <a:rPr lang="en-GB" sz="1100" dirty="0">
                <a:effectLst/>
                <a:ea typeface="Arial" panose="020B0604020202020204" pitchFamily="34" charset="0"/>
              </a:rPr>
              <a:t>played</a:t>
            </a:r>
            <a:r>
              <a:rPr lang="en-GB" sz="1100" spc="-75" dirty="0">
                <a:effectLst/>
                <a:ea typeface="Arial" panose="020B0604020202020204" pitchFamily="34" charset="0"/>
              </a:rPr>
              <a:t> </a:t>
            </a:r>
            <a:r>
              <a:rPr lang="en-GB" sz="1100" dirty="0">
                <a:effectLst/>
                <a:ea typeface="Arial" panose="020B0604020202020204" pitchFamily="34" charset="0"/>
              </a:rPr>
              <a:t>card</a:t>
            </a:r>
            <a:r>
              <a:rPr lang="en-GB" sz="1100" spc="-85" dirty="0">
                <a:effectLst/>
                <a:ea typeface="Arial" panose="020B0604020202020204" pitchFamily="34" charset="0"/>
              </a:rPr>
              <a:t> </a:t>
            </a:r>
            <a:r>
              <a:rPr lang="en-GB" sz="1100" dirty="0">
                <a:effectLst/>
                <a:ea typeface="Arial" panose="020B0604020202020204" pitchFamily="34" charset="0"/>
              </a:rPr>
              <a:t>games. The</a:t>
            </a:r>
            <a:r>
              <a:rPr lang="en-GB" sz="1100" spc="-165" dirty="0">
                <a:effectLst/>
                <a:ea typeface="Arial" panose="020B0604020202020204" pitchFamily="34" charset="0"/>
              </a:rPr>
              <a:t> </a:t>
            </a:r>
            <a:r>
              <a:rPr lang="en-GB" sz="1100" dirty="0">
                <a:effectLst/>
                <a:ea typeface="Arial" panose="020B0604020202020204" pitchFamily="34" charset="0"/>
              </a:rPr>
              <a:t>trenches</a:t>
            </a:r>
            <a:r>
              <a:rPr lang="en-GB" sz="1100" spc="-160" dirty="0">
                <a:effectLst/>
                <a:ea typeface="Arial" panose="020B0604020202020204" pitchFamily="34" charset="0"/>
              </a:rPr>
              <a:t> </a:t>
            </a:r>
            <a:r>
              <a:rPr lang="en-GB" sz="1100" dirty="0">
                <a:effectLst/>
                <a:ea typeface="Arial" panose="020B0604020202020204" pitchFamily="34" charset="0"/>
              </a:rPr>
              <a:t>could</a:t>
            </a:r>
            <a:r>
              <a:rPr lang="en-GB" sz="1100" spc="-170" dirty="0">
                <a:effectLst/>
                <a:ea typeface="Arial" panose="020B0604020202020204" pitchFamily="34" charset="0"/>
              </a:rPr>
              <a:t> </a:t>
            </a:r>
            <a:r>
              <a:rPr lang="en-GB" sz="1100" dirty="0">
                <a:effectLst/>
                <a:ea typeface="Arial" panose="020B0604020202020204" pitchFamily="34" charset="0"/>
              </a:rPr>
              <a:t>be</a:t>
            </a:r>
            <a:r>
              <a:rPr lang="en-GB" sz="1100" spc="-170" dirty="0">
                <a:effectLst/>
                <a:ea typeface="Arial" panose="020B0604020202020204" pitchFamily="34" charset="0"/>
              </a:rPr>
              <a:t> </a:t>
            </a:r>
            <a:r>
              <a:rPr lang="en-GB" sz="1100" dirty="0">
                <a:effectLst/>
                <a:ea typeface="Arial" panose="020B0604020202020204" pitchFamily="34" charset="0"/>
              </a:rPr>
              <a:t>very</a:t>
            </a:r>
            <a:r>
              <a:rPr lang="en-GB" sz="1100" spc="-165" dirty="0">
                <a:effectLst/>
                <a:ea typeface="Arial" panose="020B0604020202020204" pitchFamily="34" charset="0"/>
              </a:rPr>
              <a:t> </a:t>
            </a:r>
            <a:r>
              <a:rPr lang="en-GB" sz="1100" dirty="0">
                <a:effectLst/>
                <a:ea typeface="Arial" panose="020B0604020202020204" pitchFamily="34" charset="0"/>
              </a:rPr>
              <a:t>muddy</a:t>
            </a:r>
            <a:r>
              <a:rPr lang="en-GB" sz="1100" spc="-160" dirty="0">
                <a:effectLst/>
                <a:ea typeface="Arial" panose="020B0604020202020204" pitchFamily="34" charset="0"/>
              </a:rPr>
              <a:t> </a:t>
            </a:r>
            <a:r>
              <a:rPr lang="en-GB" sz="1100" dirty="0">
                <a:effectLst/>
                <a:ea typeface="Arial" panose="020B0604020202020204" pitchFamily="34" charset="0"/>
              </a:rPr>
              <a:t>and</a:t>
            </a:r>
            <a:r>
              <a:rPr lang="en-GB" sz="1100" spc="-175" dirty="0">
                <a:effectLst/>
                <a:ea typeface="Arial" panose="020B0604020202020204" pitchFamily="34" charset="0"/>
              </a:rPr>
              <a:t> </a:t>
            </a:r>
            <a:r>
              <a:rPr lang="en-GB" sz="1100" dirty="0">
                <a:effectLst/>
                <a:ea typeface="Arial" panose="020B0604020202020204" pitchFamily="34" charset="0"/>
              </a:rPr>
              <a:t>smelly.</a:t>
            </a:r>
            <a:r>
              <a:rPr lang="en-GB" sz="1100" spc="-170" dirty="0">
                <a:effectLst/>
                <a:ea typeface="Arial" panose="020B0604020202020204" pitchFamily="34" charset="0"/>
              </a:rPr>
              <a:t> </a:t>
            </a:r>
            <a:r>
              <a:rPr lang="en-GB" sz="1100" dirty="0">
                <a:effectLst/>
                <a:ea typeface="Arial" panose="020B0604020202020204" pitchFamily="34" charset="0"/>
              </a:rPr>
              <a:t>There</a:t>
            </a:r>
            <a:r>
              <a:rPr lang="en-GB" sz="1100" spc="-165" dirty="0">
                <a:effectLst/>
                <a:ea typeface="Arial" panose="020B0604020202020204" pitchFamily="34" charset="0"/>
              </a:rPr>
              <a:t> </a:t>
            </a:r>
            <a:r>
              <a:rPr lang="en-GB" sz="1100" dirty="0">
                <a:effectLst/>
                <a:ea typeface="Arial" panose="020B0604020202020204" pitchFamily="34" charset="0"/>
              </a:rPr>
              <a:t>were</a:t>
            </a:r>
            <a:r>
              <a:rPr lang="en-GB" sz="1100" spc="-170" dirty="0">
                <a:effectLst/>
                <a:ea typeface="Arial" panose="020B0604020202020204" pitchFamily="34" charset="0"/>
              </a:rPr>
              <a:t> </a:t>
            </a:r>
            <a:r>
              <a:rPr lang="en-GB" sz="1100" dirty="0">
                <a:effectLst/>
                <a:ea typeface="Arial" panose="020B0604020202020204" pitchFamily="34" charset="0"/>
              </a:rPr>
              <a:t>many</a:t>
            </a:r>
            <a:r>
              <a:rPr lang="en-GB" sz="1100" spc="-165" dirty="0">
                <a:effectLst/>
                <a:ea typeface="Arial" panose="020B0604020202020204" pitchFamily="34" charset="0"/>
              </a:rPr>
              <a:t> </a:t>
            </a:r>
            <a:r>
              <a:rPr lang="en-GB" sz="1100" dirty="0">
                <a:effectLst/>
                <a:ea typeface="Arial" panose="020B0604020202020204" pitchFamily="34" charset="0"/>
              </a:rPr>
              <a:t>dead</a:t>
            </a:r>
            <a:r>
              <a:rPr lang="en-GB" sz="1100" spc="-155" dirty="0">
                <a:effectLst/>
                <a:ea typeface="Arial" panose="020B0604020202020204" pitchFamily="34" charset="0"/>
              </a:rPr>
              <a:t> </a:t>
            </a:r>
            <a:r>
              <a:rPr lang="en-GB" sz="1100" dirty="0">
                <a:effectLst/>
                <a:ea typeface="Arial" panose="020B0604020202020204" pitchFamily="34" charset="0"/>
              </a:rPr>
              <a:t>bodies</a:t>
            </a:r>
            <a:r>
              <a:rPr lang="en-GB" sz="1100" spc="-170" dirty="0">
                <a:effectLst/>
                <a:ea typeface="Arial" panose="020B0604020202020204" pitchFamily="34" charset="0"/>
              </a:rPr>
              <a:t> </a:t>
            </a:r>
            <a:r>
              <a:rPr lang="en-GB" sz="1100" dirty="0">
                <a:effectLst/>
                <a:ea typeface="Arial" panose="020B0604020202020204" pitchFamily="34" charset="0"/>
              </a:rPr>
              <a:t>buried</a:t>
            </a:r>
            <a:r>
              <a:rPr lang="en-GB" sz="1100" spc="-165" dirty="0">
                <a:effectLst/>
                <a:ea typeface="Arial" panose="020B0604020202020204" pitchFamily="34" charset="0"/>
              </a:rPr>
              <a:t> </a:t>
            </a:r>
            <a:r>
              <a:rPr lang="en-GB" sz="1100" dirty="0">
                <a:effectLst/>
                <a:ea typeface="Arial" panose="020B0604020202020204" pitchFamily="34" charset="0"/>
              </a:rPr>
              <a:t>nearby</a:t>
            </a:r>
            <a:r>
              <a:rPr lang="en-GB" sz="1100" spc="-170" dirty="0">
                <a:effectLst/>
                <a:ea typeface="Arial" panose="020B0604020202020204" pitchFamily="34" charset="0"/>
              </a:rPr>
              <a:t> </a:t>
            </a:r>
            <a:r>
              <a:rPr lang="en-GB" sz="1100" dirty="0">
                <a:effectLst/>
                <a:ea typeface="Arial" panose="020B0604020202020204" pitchFamily="34" charset="0"/>
              </a:rPr>
              <a:t>and</a:t>
            </a:r>
            <a:r>
              <a:rPr lang="en-GB" sz="1100" spc="-160" dirty="0">
                <a:effectLst/>
                <a:ea typeface="Arial" panose="020B0604020202020204" pitchFamily="34" charset="0"/>
              </a:rPr>
              <a:t> </a:t>
            </a:r>
            <a:r>
              <a:rPr lang="en-GB" sz="1100" dirty="0">
                <a:effectLst/>
                <a:ea typeface="Arial" panose="020B0604020202020204" pitchFamily="34" charset="0"/>
              </a:rPr>
              <a:t>the</a:t>
            </a:r>
            <a:r>
              <a:rPr lang="en-GB" sz="1100" spc="-165" dirty="0">
                <a:effectLst/>
                <a:ea typeface="Arial" panose="020B0604020202020204" pitchFamily="34" charset="0"/>
              </a:rPr>
              <a:t> </a:t>
            </a:r>
            <a:r>
              <a:rPr lang="en-GB" sz="1100" dirty="0">
                <a:effectLst/>
                <a:ea typeface="Arial" panose="020B0604020202020204" pitchFamily="34" charset="0"/>
              </a:rPr>
              <a:t>latrines</a:t>
            </a:r>
            <a:r>
              <a:rPr lang="en-GB" sz="1100" spc="-165" dirty="0">
                <a:effectLst/>
                <a:ea typeface="Arial" panose="020B0604020202020204" pitchFamily="34" charset="0"/>
              </a:rPr>
              <a:t> </a:t>
            </a:r>
            <a:r>
              <a:rPr lang="en-GB" sz="1100" dirty="0">
                <a:effectLst/>
                <a:ea typeface="Arial" panose="020B0604020202020204" pitchFamily="34" charset="0"/>
              </a:rPr>
              <a:t>(toilets) sometimes</a:t>
            </a:r>
            <a:r>
              <a:rPr lang="en-GB" sz="1100" spc="-110" dirty="0">
                <a:effectLst/>
                <a:ea typeface="Arial" panose="020B0604020202020204" pitchFamily="34" charset="0"/>
              </a:rPr>
              <a:t> </a:t>
            </a:r>
            <a:r>
              <a:rPr lang="en-GB" sz="1100" dirty="0">
                <a:effectLst/>
                <a:ea typeface="Arial" panose="020B0604020202020204" pitchFamily="34" charset="0"/>
              </a:rPr>
              <a:t>overflowed</a:t>
            </a:r>
            <a:r>
              <a:rPr lang="en-GB" sz="1100" spc="-105" dirty="0">
                <a:effectLst/>
                <a:ea typeface="Arial" panose="020B0604020202020204" pitchFamily="34" charset="0"/>
              </a:rPr>
              <a:t> </a:t>
            </a:r>
            <a:r>
              <a:rPr lang="en-GB" sz="1100" dirty="0">
                <a:effectLst/>
                <a:ea typeface="Arial" panose="020B0604020202020204" pitchFamily="34" charset="0"/>
              </a:rPr>
              <a:t>into</a:t>
            </a:r>
            <a:r>
              <a:rPr lang="en-GB" sz="1100" spc="-110" dirty="0">
                <a:effectLst/>
                <a:ea typeface="Arial" panose="020B0604020202020204" pitchFamily="34" charset="0"/>
              </a:rPr>
              <a:t> </a:t>
            </a:r>
            <a:r>
              <a:rPr lang="en-GB" sz="1100" dirty="0">
                <a:effectLst/>
                <a:ea typeface="Arial" panose="020B0604020202020204" pitchFamily="34" charset="0"/>
              </a:rPr>
              <a:t>the</a:t>
            </a:r>
            <a:r>
              <a:rPr lang="en-GB" sz="1100" spc="-100" dirty="0">
                <a:effectLst/>
                <a:ea typeface="Arial" panose="020B0604020202020204" pitchFamily="34" charset="0"/>
              </a:rPr>
              <a:t> </a:t>
            </a:r>
            <a:r>
              <a:rPr lang="en-GB" sz="1100" dirty="0">
                <a:effectLst/>
                <a:ea typeface="Arial" panose="020B0604020202020204" pitchFamily="34" charset="0"/>
              </a:rPr>
              <a:t>trenches.</a:t>
            </a:r>
            <a:r>
              <a:rPr lang="en-GB" sz="1100" spc="-110" dirty="0">
                <a:effectLst/>
                <a:ea typeface="Arial" panose="020B0604020202020204" pitchFamily="34" charset="0"/>
              </a:rPr>
              <a:t> </a:t>
            </a:r>
            <a:r>
              <a:rPr lang="en-GB" sz="1100" dirty="0">
                <a:effectLst/>
                <a:ea typeface="Arial" panose="020B0604020202020204" pitchFamily="34" charset="0"/>
              </a:rPr>
              <a:t>Millions</a:t>
            </a:r>
            <a:r>
              <a:rPr lang="en-GB" sz="1100" spc="-115" dirty="0">
                <a:effectLst/>
                <a:ea typeface="Arial" panose="020B0604020202020204" pitchFamily="34" charset="0"/>
              </a:rPr>
              <a:t> </a:t>
            </a:r>
            <a:r>
              <a:rPr lang="en-GB" sz="1100" dirty="0">
                <a:effectLst/>
                <a:ea typeface="Arial" panose="020B0604020202020204" pitchFamily="34" charset="0"/>
              </a:rPr>
              <a:t>of</a:t>
            </a:r>
            <a:r>
              <a:rPr lang="en-GB" sz="1100" spc="-110" dirty="0">
                <a:effectLst/>
                <a:ea typeface="Arial" panose="020B0604020202020204" pitchFamily="34" charset="0"/>
              </a:rPr>
              <a:t> </a:t>
            </a:r>
            <a:r>
              <a:rPr lang="en-GB" sz="1100" dirty="0">
                <a:effectLst/>
                <a:ea typeface="Arial" panose="020B0604020202020204" pitchFamily="34" charset="0"/>
              </a:rPr>
              <a:t>rats</a:t>
            </a:r>
            <a:r>
              <a:rPr lang="en-GB" sz="1100" spc="-105" dirty="0">
                <a:effectLst/>
                <a:ea typeface="Arial" panose="020B0604020202020204" pitchFamily="34" charset="0"/>
              </a:rPr>
              <a:t> </a:t>
            </a:r>
            <a:r>
              <a:rPr lang="en-GB" sz="1100" dirty="0">
                <a:effectLst/>
                <a:ea typeface="Arial" panose="020B0604020202020204" pitchFamily="34" charset="0"/>
              </a:rPr>
              <a:t>infested</a:t>
            </a:r>
            <a:r>
              <a:rPr lang="en-GB" sz="1100" spc="-105" dirty="0">
                <a:effectLst/>
                <a:ea typeface="Arial" panose="020B0604020202020204" pitchFamily="34" charset="0"/>
              </a:rPr>
              <a:t> </a:t>
            </a:r>
            <a:r>
              <a:rPr lang="en-GB" sz="1100" dirty="0">
                <a:effectLst/>
                <a:ea typeface="Arial" panose="020B0604020202020204" pitchFamily="34" charset="0"/>
              </a:rPr>
              <a:t>the</a:t>
            </a:r>
            <a:r>
              <a:rPr lang="en-GB" sz="1100" spc="-110" dirty="0">
                <a:effectLst/>
                <a:ea typeface="Arial" panose="020B0604020202020204" pitchFamily="34" charset="0"/>
              </a:rPr>
              <a:t> </a:t>
            </a:r>
            <a:r>
              <a:rPr lang="en-GB" sz="1100" dirty="0">
                <a:effectLst/>
                <a:ea typeface="Arial" panose="020B0604020202020204" pitchFamily="34" charset="0"/>
              </a:rPr>
              <a:t>trenches</a:t>
            </a:r>
            <a:r>
              <a:rPr lang="en-GB" sz="1100" spc="-105" dirty="0">
                <a:effectLst/>
                <a:ea typeface="Arial" panose="020B0604020202020204" pitchFamily="34" charset="0"/>
              </a:rPr>
              <a:t> </a:t>
            </a:r>
            <a:r>
              <a:rPr lang="en-GB" sz="1100" dirty="0">
                <a:effectLst/>
                <a:ea typeface="Arial" panose="020B0604020202020204" pitchFamily="34" charset="0"/>
              </a:rPr>
              <a:t>and</a:t>
            </a:r>
            <a:r>
              <a:rPr lang="en-GB" sz="1100" spc="-105" dirty="0">
                <a:effectLst/>
                <a:ea typeface="Arial" panose="020B0604020202020204" pitchFamily="34" charset="0"/>
              </a:rPr>
              <a:t> </a:t>
            </a:r>
            <a:r>
              <a:rPr lang="en-GB" sz="1100" dirty="0">
                <a:effectLst/>
                <a:ea typeface="Arial" panose="020B0604020202020204" pitchFamily="34" charset="0"/>
              </a:rPr>
              <a:t>some</a:t>
            </a:r>
            <a:r>
              <a:rPr lang="en-GB" sz="1100" spc="-100" dirty="0">
                <a:effectLst/>
                <a:ea typeface="Arial" panose="020B0604020202020204" pitchFamily="34" charset="0"/>
              </a:rPr>
              <a:t> </a:t>
            </a:r>
            <a:r>
              <a:rPr lang="en-GB" sz="1100" dirty="0">
                <a:effectLst/>
                <a:ea typeface="Arial" panose="020B0604020202020204" pitchFamily="34" charset="0"/>
              </a:rPr>
              <a:t>grew</a:t>
            </a:r>
            <a:r>
              <a:rPr lang="en-GB" sz="1100" spc="-105" dirty="0">
                <a:effectLst/>
                <a:ea typeface="Arial" panose="020B0604020202020204" pitchFamily="34" charset="0"/>
              </a:rPr>
              <a:t> </a:t>
            </a:r>
            <a:r>
              <a:rPr lang="en-GB" sz="1100" dirty="0">
                <a:effectLst/>
                <a:ea typeface="Arial" panose="020B0604020202020204" pitchFamily="34" charset="0"/>
              </a:rPr>
              <a:t>as</a:t>
            </a:r>
            <a:r>
              <a:rPr lang="en-GB" sz="1100" spc="-105" dirty="0">
                <a:effectLst/>
                <a:ea typeface="Arial" panose="020B0604020202020204" pitchFamily="34" charset="0"/>
              </a:rPr>
              <a:t> </a:t>
            </a:r>
            <a:r>
              <a:rPr lang="en-GB" sz="1100" dirty="0">
                <a:effectLst/>
                <a:ea typeface="Arial" panose="020B0604020202020204" pitchFamily="34" charset="0"/>
              </a:rPr>
              <a:t>big</a:t>
            </a:r>
            <a:r>
              <a:rPr lang="en-GB" sz="1100" spc="-110" dirty="0">
                <a:effectLst/>
                <a:ea typeface="Arial" panose="020B0604020202020204" pitchFamily="34" charset="0"/>
              </a:rPr>
              <a:t> </a:t>
            </a:r>
            <a:r>
              <a:rPr lang="en-GB" sz="1100" dirty="0">
                <a:effectLst/>
                <a:ea typeface="Arial" panose="020B0604020202020204" pitchFamily="34" charset="0"/>
              </a:rPr>
              <a:t>as</a:t>
            </a:r>
            <a:r>
              <a:rPr lang="en-GB" sz="1100" spc="-110" dirty="0">
                <a:effectLst/>
                <a:ea typeface="Arial" panose="020B0604020202020204" pitchFamily="34" charset="0"/>
              </a:rPr>
              <a:t> </a:t>
            </a:r>
            <a:r>
              <a:rPr lang="en-GB" sz="1100" dirty="0">
                <a:effectLst/>
                <a:ea typeface="Arial" panose="020B0604020202020204" pitchFamily="34" charset="0"/>
              </a:rPr>
              <a:t>cats.</a:t>
            </a:r>
            <a:r>
              <a:rPr lang="en-GB" sz="1100" spc="-110" dirty="0">
                <a:effectLst/>
                <a:ea typeface="Arial" panose="020B0604020202020204" pitchFamily="34" charset="0"/>
              </a:rPr>
              <a:t> </a:t>
            </a:r>
            <a:r>
              <a:rPr lang="en-GB" sz="1100" dirty="0">
                <a:effectLst/>
                <a:ea typeface="Arial" panose="020B0604020202020204" pitchFamily="34" charset="0"/>
              </a:rPr>
              <a:t>There</a:t>
            </a:r>
            <a:r>
              <a:rPr lang="en-GB" sz="1100" spc="-110" dirty="0">
                <a:effectLst/>
                <a:ea typeface="Arial" panose="020B0604020202020204" pitchFamily="34" charset="0"/>
              </a:rPr>
              <a:t> </a:t>
            </a:r>
            <a:r>
              <a:rPr lang="en-GB" sz="1100" dirty="0">
                <a:effectLst/>
                <a:ea typeface="Arial" panose="020B0604020202020204" pitchFamily="34" charset="0"/>
              </a:rPr>
              <a:t>was</a:t>
            </a:r>
            <a:r>
              <a:rPr lang="en-GB" sz="1100" spc="-115" dirty="0">
                <a:effectLst/>
                <a:ea typeface="Arial" panose="020B0604020202020204" pitchFamily="34" charset="0"/>
              </a:rPr>
              <a:t> </a:t>
            </a:r>
            <a:r>
              <a:rPr lang="en-GB" sz="1100" dirty="0">
                <a:effectLst/>
                <a:ea typeface="Arial" panose="020B0604020202020204" pitchFamily="34" charset="0"/>
              </a:rPr>
              <a:t>also</a:t>
            </a:r>
            <a:r>
              <a:rPr lang="en-GB" sz="1100" spc="-110" dirty="0">
                <a:effectLst/>
                <a:ea typeface="Arial" panose="020B0604020202020204" pitchFamily="34" charset="0"/>
              </a:rPr>
              <a:t> </a:t>
            </a:r>
            <a:r>
              <a:rPr lang="en-GB" sz="1100" dirty="0">
                <a:effectLst/>
                <a:ea typeface="Arial" panose="020B0604020202020204" pitchFamily="34" charset="0"/>
              </a:rPr>
              <a:t>a big</a:t>
            </a:r>
            <a:r>
              <a:rPr lang="en-GB" sz="1100" spc="-80" dirty="0">
                <a:effectLst/>
                <a:ea typeface="Arial" panose="020B0604020202020204" pitchFamily="34" charset="0"/>
              </a:rPr>
              <a:t> </a:t>
            </a:r>
            <a:r>
              <a:rPr lang="en-GB" sz="1100" dirty="0">
                <a:effectLst/>
                <a:ea typeface="Arial" panose="020B0604020202020204" pitchFamily="34" charset="0"/>
              </a:rPr>
              <a:t>problem</a:t>
            </a:r>
            <a:r>
              <a:rPr lang="en-GB" sz="1100" spc="-75" dirty="0">
                <a:effectLst/>
                <a:ea typeface="Arial" panose="020B0604020202020204" pitchFamily="34" charset="0"/>
              </a:rPr>
              <a:t> </a:t>
            </a:r>
            <a:r>
              <a:rPr lang="en-GB" sz="1100" dirty="0">
                <a:effectLst/>
                <a:ea typeface="Arial" panose="020B0604020202020204" pitchFamily="34" charset="0"/>
              </a:rPr>
              <a:t>with</a:t>
            </a:r>
            <a:r>
              <a:rPr lang="en-GB" sz="1100" spc="-90" dirty="0">
                <a:effectLst/>
                <a:ea typeface="Arial" panose="020B0604020202020204" pitchFamily="34" charset="0"/>
              </a:rPr>
              <a:t> </a:t>
            </a:r>
            <a:r>
              <a:rPr lang="en-GB" sz="1100" dirty="0">
                <a:effectLst/>
                <a:ea typeface="Arial" panose="020B0604020202020204" pitchFamily="34" charset="0"/>
              </a:rPr>
              <a:t>lice</a:t>
            </a:r>
            <a:r>
              <a:rPr lang="en-GB" sz="1100" spc="-75" dirty="0">
                <a:effectLst/>
                <a:ea typeface="Arial" panose="020B0604020202020204" pitchFamily="34" charset="0"/>
              </a:rPr>
              <a:t> </a:t>
            </a:r>
            <a:r>
              <a:rPr lang="en-GB" sz="1100" dirty="0">
                <a:effectLst/>
                <a:ea typeface="Arial" panose="020B0604020202020204" pitchFamily="34" charset="0"/>
              </a:rPr>
              <a:t>that</a:t>
            </a:r>
            <a:r>
              <a:rPr lang="en-GB" sz="1100" spc="-75" dirty="0">
                <a:effectLst/>
                <a:ea typeface="Arial" panose="020B0604020202020204" pitchFamily="34" charset="0"/>
              </a:rPr>
              <a:t> </a:t>
            </a:r>
            <a:r>
              <a:rPr lang="en-GB" sz="1100" dirty="0">
                <a:effectLst/>
                <a:ea typeface="Arial" panose="020B0604020202020204" pitchFamily="34" charset="0"/>
              </a:rPr>
              <a:t>tormented</a:t>
            </a:r>
            <a:r>
              <a:rPr lang="en-GB" sz="1100" spc="-80" dirty="0">
                <a:effectLst/>
                <a:ea typeface="Arial" panose="020B0604020202020204" pitchFamily="34" charset="0"/>
              </a:rPr>
              <a:t> </a:t>
            </a:r>
            <a:r>
              <a:rPr lang="en-GB" sz="1100" dirty="0">
                <a:effectLst/>
                <a:ea typeface="Arial" panose="020B0604020202020204" pitchFamily="34" charset="0"/>
              </a:rPr>
              <a:t>the</a:t>
            </a:r>
            <a:r>
              <a:rPr lang="en-GB" sz="1100" spc="-75" dirty="0">
                <a:effectLst/>
                <a:ea typeface="Arial" panose="020B0604020202020204" pitchFamily="34" charset="0"/>
              </a:rPr>
              <a:t> </a:t>
            </a:r>
            <a:r>
              <a:rPr lang="en-GB" sz="1100" dirty="0">
                <a:effectLst/>
                <a:ea typeface="Arial" panose="020B0604020202020204" pitchFamily="34" charset="0"/>
              </a:rPr>
              <a:t>soldiers</a:t>
            </a:r>
            <a:r>
              <a:rPr lang="en-GB" sz="1100" spc="-80" dirty="0">
                <a:effectLst/>
                <a:ea typeface="Arial" panose="020B0604020202020204" pitchFamily="34" charset="0"/>
              </a:rPr>
              <a:t> </a:t>
            </a:r>
            <a:r>
              <a:rPr lang="en-GB" sz="1100" dirty="0">
                <a:effectLst/>
                <a:ea typeface="Arial" panose="020B0604020202020204" pitchFamily="34" charset="0"/>
              </a:rPr>
              <a:t>on</a:t>
            </a:r>
            <a:r>
              <a:rPr lang="en-GB" sz="1100" spc="-85" dirty="0">
                <a:effectLst/>
                <a:ea typeface="Arial" panose="020B0604020202020204" pitchFamily="34" charset="0"/>
              </a:rPr>
              <a:t> </a:t>
            </a:r>
            <a:r>
              <a:rPr lang="en-GB" sz="1100" dirty="0">
                <a:effectLst/>
                <a:ea typeface="Arial" panose="020B0604020202020204" pitchFamily="34" charset="0"/>
              </a:rPr>
              <a:t>a</a:t>
            </a:r>
            <a:r>
              <a:rPr lang="en-GB" sz="1100" spc="-80" dirty="0">
                <a:effectLst/>
                <a:ea typeface="Arial" panose="020B0604020202020204" pitchFamily="34" charset="0"/>
              </a:rPr>
              <a:t> </a:t>
            </a:r>
            <a:r>
              <a:rPr lang="en-GB" sz="1100" dirty="0">
                <a:effectLst/>
                <a:ea typeface="Arial" panose="020B0604020202020204" pitchFamily="34" charset="0"/>
              </a:rPr>
              <a:t>daily</a:t>
            </a:r>
            <a:r>
              <a:rPr lang="en-GB" sz="1100" spc="-70" dirty="0">
                <a:effectLst/>
                <a:ea typeface="Arial" panose="020B0604020202020204" pitchFamily="34" charset="0"/>
              </a:rPr>
              <a:t> </a:t>
            </a:r>
            <a:r>
              <a:rPr lang="en-GB" sz="1100" dirty="0">
                <a:effectLst/>
                <a:ea typeface="Arial" panose="020B0604020202020204" pitchFamily="34" charset="0"/>
              </a:rPr>
              <a:t>basis.</a:t>
            </a:r>
          </a:p>
          <a:p>
            <a:pPr marL="67945">
              <a:spcBef>
                <a:spcPts val="5"/>
              </a:spcBef>
              <a:spcAft>
                <a:spcPts val="0"/>
              </a:spcAft>
            </a:pPr>
            <a:r>
              <a:rPr lang="en-GB" sz="1100" b="1" dirty="0">
                <a:effectLst/>
                <a:ea typeface="Arial" panose="020B0604020202020204" pitchFamily="34" charset="0"/>
              </a:rPr>
              <a:t>Problems in the trenches:</a:t>
            </a:r>
            <a:endParaRPr lang="en-GB" sz="1100" dirty="0">
              <a:effectLst/>
              <a:ea typeface="Arial" panose="020B0604020202020204" pitchFamily="34" charset="0"/>
            </a:endParaRPr>
          </a:p>
          <a:p>
            <a:pPr marL="342900" marR="247015" lvl="0" indent="-342900">
              <a:lnSpc>
                <a:spcPct val="105000"/>
              </a:lnSpc>
              <a:spcBef>
                <a:spcPts val="65"/>
              </a:spcBef>
              <a:spcAft>
                <a:spcPts val="0"/>
              </a:spcAft>
              <a:buSzPts val="1100"/>
              <a:buFont typeface="Symbol" panose="05050102010706020507" pitchFamily="18" charset="2"/>
              <a:buChar char=""/>
              <a:tabLst>
                <a:tab pos="525145" algn="l"/>
                <a:tab pos="525780" algn="l"/>
              </a:tabLst>
            </a:pPr>
            <a:r>
              <a:rPr lang="en-GB" sz="1100" b="1" dirty="0">
                <a:effectLst/>
                <a:ea typeface="Symbol" panose="05050102010706020507" pitchFamily="18" charset="2"/>
                <a:cs typeface="Symbol" panose="05050102010706020507" pitchFamily="18" charset="2"/>
              </a:rPr>
              <a:t>Trench</a:t>
            </a:r>
            <a:r>
              <a:rPr lang="en-GB" sz="1100" b="1" spc="-115" dirty="0">
                <a:effectLst/>
                <a:ea typeface="Symbol" panose="05050102010706020507" pitchFamily="18" charset="2"/>
                <a:cs typeface="Symbol" panose="05050102010706020507" pitchFamily="18" charset="2"/>
              </a:rPr>
              <a:t> </a:t>
            </a:r>
            <a:r>
              <a:rPr lang="en-GB" sz="1100" b="1" dirty="0">
                <a:effectLst/>
                <a:ea typeface="Symbol" panose="05050102010706020507" pitchFamily="18" charset="2"/>
                <a:cs typeface="Symbol" panose="05050102010706020507" pitchFamily="18" charset="2"/>
              </a:rPr>
              <a:t>foot:</a:t>
            </a:r>
            <a:r>
              <a:rPr lang="en-GB" sz="1100" b="1"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10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wet</a:t>
            </a:r>
            <a:r>
              <a:rPr lang="en-GB" sz="1100" spc="-10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and</a:t>
            </a:r>
            <a:r>
              <a:rPr lang="en-GB" sz="1100" spc="-12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muddy</a:t>
            </a:r>
            <a:r>
              <a:rPr lang="en-GB" sz="1100" spc="-10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conditions</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in</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trenches</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caused</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feet</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to</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swell</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up</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and</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go</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black.</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flesh</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would</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go rotten</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and</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soldiers</a:t>
            </a:r>
            <a:r>
              <a:rPr lang="en-GB" sz="1100" spc="-6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would</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be</a:t>
            </a:r>
            <a:r>
              <a:rPr lang="en-GB" sz="1100" spc="-6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in</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terrible</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pain.</a:t>
            </a:r>
          </a:p>
          <a:p>
            <a:pPr marL="342900" marR="427355" lvl="0" indent="-342900">
              <a:lnSpc>
                <a:spcPct val="105000"/>
              </a:lnSpc>
              <a:spcBef>
                <a:spcPts val="5"/>
              </a:spcBef>
              <a:spcAft>
                <a:spcPts val="0"/>
              </a:spcAft>
              <a:buSzPts val="1100"/>
              <a:buFont typeface="Symbol" panose="05050102010706020507" pitchFamily="18" charset="2"/>
              <a:buChar char=""/>
              <a:tabLst>
                <a:tab pos="525145" algn="l"/>
                <a:tab pos="525780" algn="l"/>
              </a:tabLst>
            </a:pPr>
            <a:r>
              <a:rPr lang="en-GB" sz="1100" b="1" dirty="0">
                <a:effectLst/>
                <a:ea typeface="Symbol" panose="05050102010706020507" pitchFamily="18" charset="2"/>
                <a:cs typeface="Symbol" panose="05050102010706020507" pitchFamily="18" charset="2"/>
              </a:rPr>
              <a:t>Lice:</a:t>
            </a:r>
            <a:r>
              <a:rPr lang="en-GB" sz="1100" b="1" spc="-12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trenches</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did</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not</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have</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running</a:t>
            </a:r>
            <a:r>
              <a:rPr lang="en-GB" sz="1100" spc="-12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water</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or</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showers,</a:t>
            </a:r>
            <a:r>
              <a:rPr lang="en-GB" sz="1100" spc="-12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so</a:t>
            </a:r>
            <a:r>
              <a:rPr lang="en-GB" sz="1100" spc="-12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soldiers</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found</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it</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very</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hard</a:t>
            </a:r>
            <a:r>
              <a:rPr lang="en-GB" sz="1100" spc="-12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to</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keep</a:t>
            </a:r>
            <a:r>
              <a:rPr lang="en-GB" sz="1100" spc="-1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clean.</a:t>
            </a:r>
            <a:r>
              <a:rPr lang="en-GB" sz="1100" spc="-12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They</a:t>
            </a:r>
            <a:r>
              <a:rPr lang="en-GB" sz="1100" spc="-1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soon became</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infected</a:t>
            </a:r>
            <a:r>
              <a:rPr lang="en-GB" sz="1100" spc="-8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with</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lice</a:t>
            </a:r>
            <a:r>
              <a:rPr lang="en-GB" sz="1100" spc="-7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that</a:t>
            </a:r>
            <a:r>
              <a:rPr lang="en-GB" sz="1100" spc="-6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lived</a:t>
            </a:r>
            <a:r>
              <a:rPr lang="en-GB" sz="1100" spc="-8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on</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all</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parts</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of</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their</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bodies.</a:t>
            </a:r>
          </a:p>
          <a:p>
            <a:pPr marL="342900" marR="220345" lvl="0" indent="-342900">
              <a:lnSpc>
                <a:spcPct val="105000"/>
              </a:lnSpc>
              <a:spcBef>
                <a:spcPts val="5"/>
              </a:spcBef>
              <a:spcAft>
                <a:spcPts val="0"/>
              </a:spcAft>
              <a:buSzPts val="1100"/>
              <a:buFont typeface="Symbol" panose="05050102010706020507" pitchFamily="18" charset="2"/>
              <a:buChar char=""/>
              <a:tabLst>
                <a:tab pos="525145" algn="l"/>
                <a:tab pos="525780" algn="l"/>
              </a:tabLst>
            </a:pPr>
            <a:r>
              <a:rPr lang="en-GB" sz="1100" b="1" dirty="0">
                <a:effectLst/>
                <a:ea typeface="Symbol" panose="05050102010706020507" pitchFamily="18" charset="2"/>
                <a:cs typeface="Symbol" panose="05050102010706020507" pitchFamily="18" charset="2"/>
              </a:rPr>
              <a:t>Rats:</a:t>
            </a:r>
            <a:r>
              <a:rPr lang="en-GB" sz="1100" b="1" spc="-9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10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dirty</a:t>
            </a:r>
            <a:r>
              <a:rPr lang="en-GB" sz="1100" spc="-9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conditions</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and</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8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lack</a:t>
            </a:r>
            <a:r>
              <a:rPr lang="en-GB" sz="1100" spc="-10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of</a:t>
            </a:r>
            <a:r>
              <a:rPr lang="en-GB" sz="1100" spc="-10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storage</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attracted</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rats</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to</a:t>
            </a:r>
            <a:r>
              <a:rPr lang="en-GB" sz="1100" spc="-8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trenches.</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8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rats</a:t>
            </a:r>
            <a:r>
              <a:rPr lang="en-GB" sz="1100" spc="-9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ate</a:t>
            </a:r>
            <a:r>
              <a:rPr lang="en-GB" sz="1100" spc="-9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soldiers’</a:t>
            </a:r>
            <a:r>
              <a:rPr lang="en-GB" sz="1100" spc="-10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rations</a:t>
            </a:r>
            <a:r>
              <a:rPr lang="en-GB" sz="1100" spc="-9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and crawled</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all</a:t>
            </a:r>
            <a:r>
              <a:rPr lang="en-GB" sz="1100" spc="-9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over</a:t>
            </a:r>
            <a:r>
              <a:rPr lang="en-GB" sz="1100" spc="-8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them</a:t>
            </a:r>
            <a:r>
              <a:rPr lang="en-GB" sz="1100" spc="-8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when</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they</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slept.</a:t>
            </a:r>
            <a:r>
              <a:rPr lang="en-GB" sz="1100" spc="-7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They</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carried</a:t>
            </a:r>
            <a:r>
              <a:rPr lang="en-GB" sz="1100" spc="-8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diseases.</a:t>
            </a:r>
          </a:p>
          <a:p>
            <a:pPr marL="342900" lvl="0" indent="-342900">
              <a:lnSpc>
                <a:spcPts val="1340"/>
              </a:lnSpc>
              <a:spcAft>
                <a:spcPts val="0"/>
              </a:spcAft>
              <a:buSzPts val="1100"/>
              <a:buFont typeface="Symbol" panose="05050102010706020507" pitchFamily="18" charset="2"/>
              <a:buChar char=""/>
              <a:tabLst>
                <a:tab pos="525145" algn="l"/>
                <a:tab pos="525780" algn="l"/>
              </a:tabLst>
            </a:pPr>
            <a:r>
              <a:rPr lang="en-GB" sz="1100" b="1" dirty="0">
                <a:effectLst/>
                <a:ea typeface="Symbol" panose="05050102010706020507" pitchFamily="18" charset="2"/>
                <a:cs typeface="Symbol" panose="05050102010706020507" pitchFamily="18" charset="2"/>
              </a:rPr>
              <a:t>Toilets:</a:t>
            </a:r>
            <a:r>
              <a:rPr lang="en-GB" sz="1100" b="1"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There</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was</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no</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running</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water</a:t>
            </a:r>
            <a:r>
              <a:rPr lang="en-GB" sz="1100" spc="-2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or</a:t>
            </a:r>
            <a:r>
              <a:rPr lang="en-GB" sz="1100" spc="-2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sewage</a:t>
            </a:r>
            <a:r>
              <a:rPr lang="en-GB" sz="1100" spc="-20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pipes</a:t>
            </a:r>
            <a:r>
              <a:rPr lang="en-GB" sz="1100" spc="-2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in</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the</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trenches.</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This</a:t>
            </a:r>
            <a:r>
              <a:rPr lang="en-GB" sz="1100" spc="-2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meant </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that</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proper </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toilets</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could</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not</a:t>
            </a:r>
            <a:r>
              <a:rPr lang="en-GB" sz="1100" spc="-210"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be </a:t>
            </a:r>
            <a:r>
              <a:rPr lang="en-GB" sz="1100" spc="-215" dirty="0">
                <a:effectLst/>
                <a:ea typeface="Symbol" panose="05050102010706020507" pitchFamily="18" charset="2"/>
                <a:cs typeface="Symbol" panose="05050102010706020507" pitchFamily="18" charset="2"/>
              </a:rPr>
              <a:t> </a:t>
            </a:r>
            <a:r>
              <a:rPr lang="en-GB" sz="1100" dirty="0">
                <a:effectLst/>
                <a:ea typeface="Symbol" panose="05050102010706020507" pitchFamily="18" charset="2"/>
                <a:cs typeface="Symbol" panose="05050102010706020507" pitchFamily="18" charset="2"/>
              </a:rPr>
              <a:t>fitted.</a:t>
            </a:r>
          </a:p>
        </p:txBody>
      </p:sp>
      <p:pic>
        <p:nvPicPr>
          <p:cNvPr id="7" name="Picture 6">
            <a:extLst>
              <a:ext uri="{FF2B5EF4-FFF2-40B4-BE49-F238E27FC236}">
                <a16:creationId xmlns:a16="http://schemas.microsoft.com/office/drawing/2014/main" id="{BC5A1608-80DC-4F3E-B6D6-77D7A5AE082E}"/>
              </a:ext>
            </a:extLst>
          </p:cNvPr>
          <p:cNvPicPr>
            <a:picLocks noChangeAspect="1"/>
          </p:cNvPicPr>
          <p:nvPr/>
        </p:nvPicPr>
        <p:blipFill>
          <a:blip r:embed="rId2"/>
          <a:stretch>
            <a:fillRect/>
          </a:stretch>
        </p:blipFill>
        <p:spPr>
          <a:xfrm>
            <a:off x="5556985" y="1217847"/>
            <a:ext cx="3328704" cy="1597290"/>
          </a:xfrm>
          <a:prstGeom prst="rect">
            <a:avLst/>
          </a:prstGeom>
        </p:spPr>
      </p:pic>
      <p:sp>
        <p:nvSpPr>
          <p:cNvPr id="8" name="Rectangle 7">
            <a:extLst>
              <a:ext uri="{FF2B5EF4-FFF2-40B4-BE49-F238E27FC236}">
                <a16:creationId xmlns:a16="http://schemas.microsoft.com/office/drawing/2014/main" id="{40CA1C0D-2758-475C-BAEA-6230CD97EC7C}"/>
              </a:ext>
            </a:extLst>
          </p:cNvPr>
          <p:cNvSpPr/>
          <p:nvPr/>
        </p:nvSpPr>
        <p:spPr>
          <a:xfrm>
            <a:off x="9567512" y="0"/>
            <a:ext cx="2624488" cy="701730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000" b="1" dirty="0"/>
              <a:t>Diversity in WW1:</a:t>
            </a:r>
          </a:p>
          <a:p>
            <a:r>
              <a:rPr lang="en-GB" sz="1000" dirty="0"/>
              <a:t>World War I was not simply a conflict among European countries but a global war of empires. The fighting took place not only in Europe, but also in Africa, Asia, and across the Middle East, and it involved, as soldiers or laborers, millions of Africans and Asians.</a:t>
            </a:r>
          </a:p>
          <a:p>
            <a:endParaRPr lang="en-GB" sz="1000" dirty="0"/>
          </a:p>
          <a:p>
            <a:r>
              <a:rPr lang="en-GB" sz="1000" dirty="0"/>
              <a:t>Well beyond the famous battles on the Western Front lay other major wartime battlefronts. The war was fought in East, West and Southern Africa, where thousands of African troops were recruited by the British, Germans, and Portuguese. It also stretched across the territories of the Ottoman Empire, from Mesopotamia to Palestine, where hundreds of thousands of British imperial troops from India, Australia, Canada, and New Zealand saw battle. Soldiers from the Caribbean served in all theatres of war in the newly created British West Indies Regiment.</a:t>
            </a:r>
          </a:p>
          <a:p>
            <a:endParaRPr lang="en-GB" sz="1000" dirty="0"/>
          </a:p>
          <a:p>
            <a:r>
              <a:rPr lang="en-GB" sz="1000" dirty="0"/>
              <a:t>Between 1914 and 1918, France recruited half a million colonial troops including West Africans, Madagascans, and North Africans, most of whom served in Europe alongside nearly 50,000 workers recruited from French Indochina.  For Britain, India alone contributed 1.4 million men. Canada, South Africa, Australia, New Zealand, and Newfoundland  together added nearly as many. Unlike the French, the British recruited their African subjects mainly as laborers rather than troops, and most served in the African theatres of war, not in Europe. </a:t>
            </a:r>
          </a:p>
          <a:p>
            <a:endParaRPr lang="en-GB" sz="1000" dirty="0"/>
          </a:p>
          <a:p>
            <a:r>
              <a:rPr lang="en-GB" sz="1000" dirty="0"/>
              <a:t>The war brought devastation to imperial troops, but also opportunities - many visited new places, met new people, and encountered new ideas about the world. Importantly, the vital role of imperial troops undermined the idea of European ‘superiority’ and led to new questions about the very existence of empire itself.</a:t>
            </a:r>
          </a:p>
        </p:txBody>
      </p:sp>
    </p:spTree>
    <p:extLst>
      <p:ext uri="{BB962C8B-B14F-4D97-AF65-F5344CB8AC3E}">
        <p14:creationId xmlns:p14="http://schemas.microsoft.com/office/powerpoint/2010/main" val="3235094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5DA097-38E9-4985-99FE-778938C3F18E}"/>
              </a:ext>
            </a:extLst>
          </p:cNvPr>
          <p:cNvSpPr/>
          <p:nvPr/>
        </p:nvSpPr>
        <p:spPr>
          <a:xfrm>
            <a:off x="0" y="0"/>
            <a:ext cx="3773103" cy="364715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100" b="1" dirty="0"/>
              <a:t>The Battle of the Somme</a:t>
            </a:r>
          </a:p>
          <a:p>
            <a:r>
              <a:rPr lang="en-GB" sz="1100" dirty="0"/>
              <a:t>By December 1915 it was still a stalemate on the Western Front. Neither side had made any real progress towards victory. In February 1916 the Germans began an attack. They sent soldiers over the top to attack the French forts around the town of Verdun. In response, the British planned an attack.</a:t>
            </a:r>
          </a:p>
          <a:p>
            <a:r>
              <a:rPr lang="en-GB" sz="1100" dirty="0"/>
              <a:t>At the end of June, a huge artillery bombardment took place for 5 days. On 1st July the order to “go over the top” was given. On the first day of the Battle almost 20,000 soldiers died and 40,000 more were injured. </a:t>
            </a:r>
          </a:p>
          <a:p>
            <a:r>
              <a:rPr lang="en-GB" sz="1100" dirty="0"/>
              <a:t>The French, attacking where the German defences were weaker, were more successful but without back up from the British they were unable to hold on to their advance.  • Haig allowed the bloodshed to continue despite the growing losses. By the time he called off the attack on 28th November 1916, more than 450,000 British, 200,000 French and 650,000 German soldiers had been slaughtered. </a:t>
            </a:r>
          </a:p>
          <a:p>
            <a:r>
              <a:rPr lang="en-GB" sz="1100" dirty="0"/>
              <a:t>In total 1 million men were wounded or killed, making it one of the bloodiest battles in human history. By November when fighting ended. Only 6 miles of land had been gained by the allies.</a:t>
            </a:r>
          </a:p>
        </p:txBody>
      </p:sp>
      <p:graphicFrame>
        <p:nvGraphicFramePr>
          <p:cNvPr id="3" name="Table 2">
            <a:extLst>
              <a:ext uri="{FF2B5EF4-FFF2-40B4-BE49-F238E27FC236}">
                <a16:creationId xmlns:a16="http://schemas.microsoft.com/office/drawing/2014/main" id="{BC036E26-061E-42DA-A9A2-EC287E0C69CD}"/>
              </a:ext>
            </a:extLst>
          </p:cNvPr>
          <p:cNvGraphicFramePr>
            <a:graphicFrameLocks noGrp="1"/>
          </p:cNvGraphicFramePr>
          <p:nvPr>
            <p:extLst>
              <p:ext uri="{D42A27DB-BD31-4B8C-83A1-F6EECF244321}">
                <p14:modId xmlns:p14="http://schemas.microsoft.com/office/powerpoint/2010/main" val="3770480213"/>
              </p:ext>
            </p:extLst>
          </p:nvPr>
        </p:nvGraphicFramePr>
        <p:xfrm>
          <a:off x="3773103" y="1"/>
          <a:ext cx="8418895" cy="6898575"/>
        </p:xfrm>
        <a:graphic>
          <a:graphicData uri="http://schemas.openxmlformats.org/drawingml/2006/table">
            <a:tbl>
              <a:tblPr firstRow="1" bandRow="1">
                <a:tableStyleId>{5940675A-B579-460E-94D1-54222C63F5DA}</a:tableStyleId>
              </a:tblPr>
              <a:tblGrid>
                <a:gridCol w="2070220">
                  <a:extLst>
                    <a:ext uri="{9D8B030D-6E8A-4147-A177-3AD203B41FA5}">
                      <a16:colId xmlns:a16="http://schemas.microsoft.com/office/drawing/2014/main" val="2259305035"/>
                    </a:ext>
                  </a:extLst>
                </a:gridCol>
                <a:gridCol w="2001214">
                  <a:extLst>
                    <a:ext uri="{9D8B030D-6E8A-4147-A177-3AD203B41FA5}">
                      <a16:colId xmlns:a16="http://schemas.microsoft.com/office/drawing/2014/main" val="334627697"/>
                    </a:ext>
                  </a:extLst>
                </a:gridCol>
                <a:gridCol w="2277241">
                  <a:extLst>
                    <a:ext uri="{9D8B030D-6E8A-4147-A177-3AD203B41FA5}">
                      <a16:colId xmlns:a16="http://schemas.microsoft.com/office/drawing/2014/main" val="2903037059"/>
                    </a:ext>
                  </a:extLst>
                </a:gridCol>
                <a:gridCol w="2070220">
                  <a:extLst>
                    <a:ext uri="{9D8B030D-6E8A-4147-A177-3AD203B41FA5}">
                      <a16:colId xmlns:a16="http://schemas.microsoft.com/office/drawing/2014/main" val="3138960981"/>
                    </a:ext>
                  </a:extLst>
                </a:gridCol>
              </a:tblGrid>
              <a:tr h="714131">
                <a:tc gridSpan="2">
                  <a:txBody>
                    <a:bodyPr/>
                    <a:lstStyle/>
                    <a:p>
                      <a:pPr marL="0" indent="0" algn="ctr">
                        <a:buNone/>
                      </a:pPr>
                      <a:r>
                        <a:rPr lang="en-GB" sz="1000" b="1" dirty="0"/>
                        <a:t>POSITIVE HAIG HERO</a:t>
                      </a:r>
                    </a:p>
                  </a:txBody>
                  <a:tcPr>
                    <a:solidFill>
                      <a:schemeClr val="accent1">
                        <a:lumMod val="20000"/>
                        <a:lumOff val="80000"/>
                      </a:schemeClr>
                    </a:solidFill>
                  </a:tcPr>
                </a:tc>
                <a:tc h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GB" sz="1070" dirty="0"/>
                    </a:p>
                  </a:txBody>
                  <a:tcPr>
                    <a:solidFill>
                      <a:schemeClr val="accent2">
                        <a:lumMod val="20000"/>
                        <a:lumOff val="80000"/>
                      </a:schemeClr>
                    </a:solidFill>
                  </a:tcPr>
                </a:tc>
                <a:tc gridSpan="2">
                  <a:txBody>
                    <a:bodyPr/>
                    <a:lstStyle/>
                    <a:p>
                      <a:pPr marL="0" indent="0" algn="ctr">
                        <a:buNone/>
                      </a:pPr>
                      <a:r>
                        <a:rPr lang="en-GB" sz="1000" b="1"/>
                        <a:t>NEGATIVE HAIG VILLAIN</a:t>
                      </a:r>
                      <a:endParaRPr lang="en-GB" sz="1000" b="1" dirty="0"/>
                    </a:p>
                  </a:txBody>
                  <a:tcPr>
                    <a:solidFill>
                      <a:schemeClr val="accent2">
                        <a:lumMod val="20000"/>
                        <a:lumOff val="80000"/>
                      </a:schemeClr>
                    </a:solidFill>
                  </a:tcPr>
                </a:tc>
                <a:tc hMerge="1">
                  <a:txBody>
                    <a:bodyPr/>
                    <a:lstStyle/>
                    <a:p>
                      <a:pPr marL="0" indent="0" algn="just">
                        <a:buNone/>
                      </a:pPr>
                      <a:endParaRPr lang="en-GB" sz="1070" dirty="0"/>
                    </a:p>
                  </a:txBody>
                  <a:tcPr>
                    <a:solidFill>
                      <a:schemeClr val="accent2">
                        <a:lumMod val="20000"/>
                        <a:lumOff val="80000"/>
                      </a:schemeClr>
                    </a:solidFill>
                  </a:tcPr>
                </a:tc>
                <a:extLst>
                  <a:ext uri="{0D108BD9-81ED-4DB2-BD59-A6C34878D82A}">
                    <a16:rowId xmlns:a16="http://schemas.microsoft.com/office/drawing/2014/main" val="2417521306"/>
                  </a:ext>
                </a:extLst>
              </a:tr>
              <a:tr h="1338124">
                <a:tc>
                  <a:txBody>
                    <a:bodyPr/>
                    <a:lstStyle/>
                    <a:p>
                      <a:pPr marL="0" indent="0" algn="just">
                        <a:buNone/>
                      </a:pPr>
                      <a:r>
                        <a:rPr lang="en-GB" sz="1000" dirty="0"/>
                        <a:t>1. “British generals were not uncaring but they accepted, as they had to, that the very nature of war would lead to many deaths, however hard they tried to avoid them”</a:t>
                      </a:r>
                    </a:p>
                    <a:p>
                      <a:pPr marL="0" indent="0" algn="just">
                        <a:buNone/>
                      </a:pPr>
                      <a:r>
                        <a:rPr lang="en-GB" sz="1000" b="1" dirty="0"/>
                        <a:t>A Retired British army officer (2003)</a:t>
                      </a:r>
                      <a:endParaRPr lang="en-GB" sz="1000" dirty="0"/>
                    </a:p>
                  </a:txBody>
                  <a:tcPr>
                    <a:solidFill>
                      <a:schemeClr val="accent1">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000" dirty="0"/>
                        <a:t>2. After the war, a massive statue of Haig riding a horse was carved and erected in London. Before his retirement, Haig helped set up and funded the Royal British Legion to support families after the war. </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000" dirty="0"/>
                    </a:p>
                  </a:txBody>
                  <a:tcPr>
                    <a:solidFill>
                      <a:schemeClr val="accent1">
                        <a:lumMod val="20000"/>
                        <a:lumOff val="80000"/>
                      </a:schemeClr>
                    </a:solidFill>
                  </a:tcPr>
                </a:tc>
                <a:tc>
                  <a:txBody>
                    <a:bodyPr/>
                    <a:lstStyle/>
                    <a:p>
                      <a:pPr marL="0" indent="0" algn="just">
                        <a:buNone/>
                      </a:pPr>
                      <a:r>
                        <a:rPr lang="en-GB" sz="1000" dirty="0"/>
                        <a:t>1. “Haig’s nickname was The Butcher. He’d think nothing of sending thousands of men to certain death. The utter waste and disregard for human life and suffering. What a wicked waste of life. I would hate to be in their shoes when they meet their maker” </a:t>
                      </a:r>
                      <a:r>
                        <a:rPr lang="en-GB" sz="1000" b="1" dirty="0"/>
                        <a:t>William Brooks, a private in the British Army from WW1</a:t>
                      </a:r>
                      <a:endParaRPr lang="en-GB" sz="1000" dirty="0"/>
                    </a:p>
                  </a:txBody>
                  <a:tcPr>
                    <a:solidFill>
                      <a:schemeClr val="accent2">
                        <a:lumMod val="20000"/>
                        <a:lumOff val="80000"/>
                      </a:schemeClr>
                    </a:solidFill>
                  </a:tcPr>
                </a:tc>
                <a:tc>
                  <a:txBody>
                    <a:bodyPr/>
                    <a:lstStyle/>
                    <a:p>
                      <a:pPr marL="0" indent="0" algn="just">
                        <a:buNone/>
                      </a:pPr>
                      <a:r>
                        <a:rPr lang="en-GB" sz="1000" dirty="0"/>
                        <a:t>2. “It seemed nothing could live, not an ant, under that stupendous artillery storm. But Germans in their deep dug-outs lived and when our waves of men went over they were met by deadly-machine gun and mortar-fire”</a:t>
                      </a:r>
                    </a:p>
                    <a:p>
                      <a:pPr marL="0" indent="0" algn="just">
                        <a:buNone/>
                      </a:pPr>
                      <a:r>
                        <a:rPr lang="en-GB" sz="1000" b="1" dirty="0"/>
                        <a:t>Philip Gibbs, 1916 WW1 Journalist</a:t>
                      </a:r>
                      <a:endParaRPr lang="en-GB" sz="1000" dirty="0"/>
                    </a:p>
                  </a:txBody>
                  <a:tcPr>
                    <a:solidFill>
                      <a:schemeClr val="accent2">
                        <a:lumMod val="20000"/>
                        <a:lumOff val="80000"/>
                      </a:schemeClr>
                    </a:solidFill>
                  </a:tcPr>
                </a:tc>
                <a:extLst>
                  <a:ext uri="{0D108BD9-81ED-4DB2-BD59-A6C34878D82A}">
                    <a16:rowId xmlns:a16="http://schemas.microsoft.com/office/drawing/2014/main" val="2040116111"/>
                  </a:ext>
                </a:extLst>
              </a:tr>
              <a:tr h="1181814">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000" dirty="0"/>
                        <a:t>3. “Britain won World War 1 after all, so the tactics and strategies must have worked.” Haig went on to </a:t>
                      </a:r>
                      <a:r>
                        <a:rPr lang="en-GB" sz="1000" baseline="0" dirty="0"/>
                        <a:t> achieve a series of victories against the Germans in 1918 which resulted in the end of the war. </a:t>
                      </a:r>
                      <a:endParaRPr lang="en-GB" sz="1000" dirty="0"/>
                    </a:p>
                    <a:p>
                      <a:pPr algn="just"/>
                      <a:r>
                        <a:rPr lang="en-GB" sz="1000" b="1" dirty="0"/>
                        <a:t>A history teacher, 2021</a:t>
                      </a:r>
                    </a:p>
                  </a:txBody>
                  <a:tcPr>
                    <a:solidFill>
                      <a:schemeClr val="accent1">
                        <a:lumMod val="20000"/>
                        <a:lumOff val="80000"/>
                      </a:schemeClr>
                    </a:solidFill>
                  </a:tcPr>
                </a:tc>
                <a:tc>
                  <a:txBody>
                    <a:bodyPr/>
                    <a:lstStyle/>
                    <a:p>
                      <a:pPr marL="0" indent="0" algn="just">
                        <a:buNone/>
                      </a:pPr>
                      <a:r>
                        <a:rPr lang="en-GB" sz="1000" dirty="0"/>
                        <a:t>4. General Haig used the same tactics and strategies that he himself had been taught, and had been used in the desert wars of Sudan and the Boer War. He and the generals did not know any better.</a:t>
                      </a:r>
                    </a:p>
                    <a:p>
                      <a:pPr marL="0" indent="0" algn="just">
                        <a:buNone/>
                      </a:pPr>
                      <a:r>
                        <a:rPr lang="en-GB" sz="1000" b="1" dirty="0"/>
                        <a:t>Taken from a modern text book </a:t>
                      </a:r>
                      <a:endParaRPr lang="en-GB" sz="1000" dirty="0"/>
                    </a:p>
                  </a:txBody>
                  <a:tcPr>
                    <a:solidFill>
                      <a:schemeClr val="accent1">
                        <a:lumMod val="20000"/>
                        <a:lumOff val="80000"/>
                      </a:schemeClr>
                    </a:solidFill>
                  </a:tcPr>
                </a:tc>
                <a:tc>
                  <a:txBody>
                    <a:bodyPr/>
                    <a:lstStyle/>
                    <a:p>
                      <a:pPr algn="just"/>
                      <a:r>
                        <a:rPr lang="en-GB" sz="1000" dirty="0"/>
                        <a:t>3. 420,000 British troops were killed at the Battle of the Somme, with 60,000 in the first day alone. 200,000 French troops died also.</a:t>
                      </a:r>
                    </a:p>
                    <a:p>
                      <a:pPr marL="0" indent="0" algn="just">
                        <a:buNone/>
                      </a:pPr>
                      <a:r>
                        <a:rPr lang="en-GB" sz="1000" b="1" dirty="0"/>
                        <a:t>Taken from a modern text book </a:t>
                      </a:r>
                      <a:endParaRPr lang="en-GB" sz="1000" dirty="0"/>
                    </a:p>
                  </a:txBody>
                  <a:tcPr>
                    <a:solidFill>
                      <a:schemeClr val="accent2">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000" dirty="0"/>
                        <a:t>4. General Haig slept in plush surroundings of a manor house miles and miles away from the front line, whilst the soldiers slept in the harsh conditions of the trenches. </a:t>
                      </a:r>
                    </a:p>
                    <a:p>
                      <a:pPr marL="0" marR="0" indent="0" algn="just" defTabSz="914400" rtl="0" eaLnBrk="1" fontAlgn="auto" latinLnBrk="0" hangingPunct="1">
                        <a:lnSpc>
                          <a:spcPct val="100000"/>
                        </a:lnSpc>
                        <a:spcBef>
                          <a:spcPts val="0"/>
                        </a:spcBef>
                        <a:spcAft>
                          <a:spcPts val="0"/>
                        </a:spcAft>
                        <a:buClrTx/>
                        <a:buSzTx/>
                        <a:buFontTx/>
                        <a:buNone/>
                        <a:tabLst/>
                        <a:defRPr/>
                      </a:pPr>
                      <a:r>
                        <a:rPr lang="en-GB" sz="1000" b="1" dirty="0"/>
                        <a:t>Taken from a modern text book </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000" dirty="0"/>
                    </a:p>
                  </a:txBody>
                  <a:tcPr>
                    <a:solidFill>
                      <a:schemeClr val="accent2">
                        <a:lumMod val="20000"/>
                        <a:lumOff val="80000"/>
                      </a:schemeClr>
                    </a:solidFill>
                  </a:tcPr>
                </a:tc>
                <a:extLst>
                  <a:ext uri="{0D108BD9-81ED-4DB2-BD59-A6C34878D82A}">
                    <a16:rowId xmlns:a16="http://schemas.microsoft.com/office/drawing/2014/main" val="3981533048"/>
                  </a:ext>
                </a:extLst>
              </a:tr>
              <a:tr h="1338124">
                <a:tc>
                  <a:txBody>
                    <a:bodyPr/>
                    <a:lstStyle/>
                    <a:p>
                      <a:pPr marL="0" indent="0" algn="just">
                        <a:buNone/>
                      </a:pPr>
                      <a:r>
                        <a:rPr lang="en-GB" sz="1000" dirty="0"/>
                        <a:t>5. The nation must be taught to bear losses. No amount of skill on the part of the commanders, no training and no superiority of weapons will enable a victory without the sacrifice of men. The nation must be prepared to see heavy casualty lists”</a:t>
                      </a:r>
                    </a:p>
                    <a:p>
                      <a:pPr marL="0" indent="0" algn="just">
                        <a:buNone/>
                      </a:pPr>
                      <a:r>
                        <a:rPr lang="en-GB" sz="1000" b="1" dirty="0"/>
                        <a:t>Douglas Haig, 1916</a:t>
                      </a:r>
                    </a:p>
                  </a:txBody>
                  <a:tcPr>
                    <a:solidFill>
                      <a:schemeClr val="accent1">
                        <a:lumMod val="20000"/>
                        <a:lumOff val="80000"/>
                      </a:schemeClr>
                    </a:solidFill>
                  </a:tcPr>
                </a:tc>
                <a:tc>
                  <a:txBody>
                    <a:bodyPr/>
                    <a:lstStyle/>
                    <a:p>
                      <a:pPr algn="just"/>
                      <a:r>
                        <a:rPr lang="en-GB" sz="1000" dirty="0"/>
                        <a:t>6. By 1918 the British army were putting into practice the lessons they had learnt over the previous 4 years…they had learnt from their mistakes”</a:t>
                      </a:r>
                    </a:p>
                    <a:p>
                      <a:pPr algn="just"/>
                      <a:r>
                        <a:rPr lang="en-GB" sz="1000" b="1" dirty="0" err="1"/>
                        <a:t>Dr.</a:t>
                      </a:r>
                      <a:r>
                        <a:rPr lang="en-GB" sz="1000" b="1" dirty="0"/>
                        <a:t> Gary Sheffield, modern historian</a:t>
                      </a:r>
                    </a:p>
                  </a:txBody>
                  <a:tcPr>
                    <a:solidFill>
                      <a:schemeClr val="accent1">
                        <a:lumMod val="20000"/>
                        <a:lumOff val="80000"/>
                      </a:schemeClr>
                    </a:solidFill>
                  </a:tcPr>
                </a:tc>
                <a:tc>
                  <a:txBody>
                    <a:bodyPr/>
                    <a:lstStyle/>
                    <a:p>
                      <a:pPr marL="0" indent="0" algn="just">
                        <a:buNone/>
                      </a:pPr>
                      <a:r>
                        <a:rPr lang="en-GB" sz="1000" dirty="0"/>
                        <a:t>5. Before the Battle of the Somme the artillery firing was meant to break up the barbed wire – it did not. Instead many of the men were impaled as the crossed No Man’s Land. No one could have known this would happen. </a:t>
                      </a:r>
                    </a:p>
                    <a:p>
                      <a:pPr marL="0" indent="0" algn="just">
                        <a:buNone/>
                      </a:pPr>
                      <a:r>
                        <a:rPr lang="en-GB" sz="1000" b="1" dirty="0"/>
                        <a:t>Taken from a modern text book </a:t>
                      </a:r>
                    </a:p>
                    <a:p>
                      <a:pPr marL="0" indent="0" algn="just">
                        <a:buNone/>
                      </a:pPr>
                      <a:endParaRPr lang="en-GB" sz="1000" b="1" dirty="0"/>
                    </a:p>
                  </a:txBody>
                  <a:tcPr>
                    <a:solidFill>
                      <a:schemeClr val="accent2">
                        <a:lumMod val="20000"/>
                        <a:lumOff val="80000"/>
                      </a:schemeClr>
                    </a:solidFill>
                  </a:tcPr>
                </a:tc>
                <a:tc>
                  <a:txBody>
                    <a:bodyPr/>
                    <a:lstStyle/>
                    <a:p>
                      <a:pPr marL="0" indent="0" algn="just">
                        <a:buNone/>
                      </a:pPr>
                      <a:r>
                        <a:rPr lang="en-GB" sz="1000" dirty="0"/>
                        <a:t>6. </a:t>
                      </a:r>
                      <a:r>
                        <a:rPr lang="en-GB" sz="1000" dirty="0" err="1"/>
                        <a:t>Q“My</a:t>
                      </a:r>
                      <a:r>
                        <a:rPr lang="en-GB" sz="1000" dirty="0"/>
                        <a:t> God, did we really send men to fight in that?”</a:t>
                      </a:r>
                    </a:p>
                    <a:p>
                      <a:pPr marL="0" indent="0" algn="just">
                        <a:buNone/>
                      </a:pPr>
                      <a:r>
                        <a:rPr lang="en-GB" sz="1000" dirty="0"/>
                        <a:t>British General commenting on the stench of rotting British bodies in No Man’s Land – which he could smell 6 miles away at headquarters. </a:t>
                      </a:r>
                    </a:p>
                    <a:p>
                      <a:pPr marL="0" indent="0" algn="just">
                        <a:buNone/>
                      </a:pPr>
                      <a:endParaRPr lang="en-GB" sz="1000" dirty="0"/>
                    </a:p>
                  </a:txBody>
                  <a:tcPr>
                    <a:solidFill>
                      <a:schemeClr val="accent2">
                        <a:lumMod val="20000"/>
                        <a:lumOff val="80000"/>
                      </a:schemeClr>
                    </a:solidFill>
                  </a:tcPr>
                </a:tc>
                <a:extLst>
                  <a:ext uri="{0D108BD9-81ED-4DB2-BD59-A6C34878D82A}">
                    <a16:rowId xmlns:a16="http://schemas.microsoft.com/office/drawing/2014/main" val="4210046569"/>
                  </a:ext>
                </a:extLst>
              </a:tr>
              <a:tr h="1963361">
                <a:tc>
                  <a:txBody>
                    <a:bodyPr/>
                    <a:lstStyle/>
                    <a:p>
                      <a:pPr marL="0" indent="0" algn="just">
                        <a:buNone/>
                      </a:pPr>
                      <a:r>
                        <a:rPr lang="en-GB" sz="1000" dirty="0"/>
                        <a:t>7. “We had heavy losses in men and material. As a result of the Battle of the Somme we were completely exhausted on the Western Front”</a:t>
                      </a:r>
                    </a:p>
                    <a:p>
                      <a:pPr marL="0" indent="0" algn="just">
                        <a:buNone/>
                      </a:pPr>
                      <a:endParaRPr lang="en-GB" sz="1000" dirty="0"/>
                    </a:p>
                    <a:p>
                      <a:pPr marL="0" indent="0" algn="just">
                        <a:buNone/>
                      </a:pPr>
                      <a:r>
                        <a:rPr lang="en-GB" sz="1000" b="1" dirty="0"/>
                        <a:t>German General Ludendorff, 1919</a:t>
                      </a:r>
                    </a:p>
                    <a:p>
                      <a:pPr marL="0" indent="0" algn="just">
                        <a:buNone/>
                      </a:pPr>
                      <a:endParaRPr lang="en-GB" sz="1000" dirty="0"/>
                    </a:p>
                  </a:txBody>
                  <a:tcPr>
                    <a:solidFill>
                      <a:schemeClr val="accent1">
                        <a:lumMod val="20000"/>
                        <a:lumOff val="80000"/>
                      </a:schemeClr>
                    </a:solidFill>
                  </a:tcPr>
                </a:tc>
                <a:tc>
                  <a:txBody>
                    <a:bodyPr/>
                    <a:lstStyle/>
                    <a:p>
                      <a:pPr marL="0" indent="0" algn="just">
                        <a:buNone/>
                      </a:pPr>
                      <a:endParaRPr lang="en-GB" sz="1000" dirty="0"/>
                    </a:p>
                  </a:txBody>
                  <a:tcPr>
                    <a:solidFill>
                      <a:schemeClr val="accent1">
                        <a:lumMod val="20000"/>
                        <a:lumOff val="80000"/>
                      </a:schemeClr>
                    </a:solidFill>
                  </a:tcPr>
                </a:tc>
                <a:tc>
                  <a:txBody>
                    <a:bodyPr/>
                    <a:lstStyle/>
                    <a:p>
                      <a:pPr marL="0" indent="0" algn="just">
                        <a:buNone/>
                      </a:pPr>
                      <a:r>
                        <a:rPr lang="en-GB" sz="1000" dirty="0"/>
                        <a:t>7. “The horse is the future. Aeroplanes and tanks only aid the man and his horse and I feel that as time goes on you will find just as much use for the horse”</a:t>
                      </a:r>
                    </a:p>
                    <a:p>
                      <a:pPr marL="0" indent="0" algn="just">
                        <a:buNone/>
                      </a:pPr>
                      <a:r>
                        <a:rPr lang="en-GB" sz="1000" b="1" dirty="0"/>
                        <a:t>Douglas Haig, in 1926</a:t>
                      </a:r>
                    </a:p>
                    <a:p>
                      <a:pPr algn="just"/>
                      <a:endParaRPr lang="en-GB" sz="1000" dirty="0"/>
                    </a:p>
                  </a:txBody>
                  <a:tcPr>
                    <a:solidFill>
                      <a:schemeClr val="accent2">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000" dirty="0"/>
                        <a:t>8. The men were sent ‘over the top’ during the Battle of the Somme in waves, and were expected to walk across No Man’s Land with all their equipment, in a straight line. Some men even carried with them the football to kick into the German trenches instead of their weapons, convinced they would not need them. </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000" dirty="0"/>
                    </a:p>
                    <a:p>
                      <a:pPr marL="0" marR="0" indent="0" algn="just" defTabSz="914400" rtl="0" eaLnBrk="1" fontAlgn="auto" latinLnBrk="0" hangingPunct="1">
                        <a:lnSpc>
                          <a:spcPct val="100000"/>
                        </a:lnSpc>
                        <a:spcBef>
                          <a:spcPts val="0"/>
                        </a:spcBef>
                        <a:spcAft>
                          <a:spcPts val="0"/>
                        </a:spcAft>
                        <a:buClrTx/>
                        <a:buSzTx/>
                        <a:buFontTx/>
                        <a:buNone/>
                        <a:tabLst/>
                        <a:defRPr/>
                      </a:pPr>
                      <a:r>
                        <a:rPr lang="en-GB" sz="1000" b="1" dirty="0"/>
                        <a:t>Taken from a modern text book </a:t>
                      </a:r>
                    </a:p>
                    <a:p>
                      <a:pPr algn="just"/>
                      <a:endParaRPr lang="en-GB" sz="1000" dirty="0"/>
                    </a:p>
                  </a:txBody>
                  <a:tcPr>
                    <a:solidFill>
                      <a:schemeClr val="accent2">
                        <a:lumMod val="20000"/>
                        <a:lumOff val="80000"/>
                      </a:schemeClr>
                    </a:solidFill>
                  </a:tcPr>
                </a:tc>
                <a:extLst>
                  <a:ext uri="{0D108BD9-81ED-4DB2-BD59-A6C34878D82A}">
                    <a16:rowId xmlns:a16="http://schemas.microsoft.com/office/drawing/2014/main" val="4209965906"/>
                  </a:ext>
                </a:extLst>
              </a:tr>
            </a:tbl>
          </a:graphicData>
        </a:graphic>
      </p:graphicFrame>
      <p:sp>
        <p:nvSpPr>
          <p:cNvPr id="4" name="Rectangle 3">
            <a:extLst>
              <a:ext uri="{FF2B5EF4-FFF2-40B4-BE49-F238E27FC236}">
                <a16:creationId xmlns:a16="http://schemas.microsoft.com/office/drawing/2014/main" id="{75271267-907B-4953-A461-56F3D179F649}"/>
              </a:ext>
            </a:extLst>
          </p:cNvPr>
          <p:cNvSpPr/>
          <p:nvPr/>
        </p:nvSpPr>
        <p:spPr>
          <a:xfrm>
            <a:off x="0" y="3647152"/>
            <a:ext cx="3773103" cy="297004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100" b="1" dirty="0"/>
              <a:t>Terms of the Treaty of Versailles (key ones</a:t>
            </a:r>
            <a:r>
              <a:rPr lang="en-GB" sz="1100" dirty="0"/>
              <a:t>) </a:t>
            </a:r>
          </a:p>
          <a:p>
            <a:r>
              <a:rPr lang="en-GB" sz="1100" dirty="0"/>
              <a:t>Germany had to accept the War Guilt Clause that was set out by The Treaty of Versailles:</a:t>
            </a:r>
          </a:p>
          <a:p>
            <a:pPr marL="228600" indent="-228600">
              <a:buAutoNum type="alphaUcPeriod"/>
            </a:pPr>
            <a:r>
              <a:rPr lang="en-GB" sz="1100" dirty="0"/>
              <a:t>The German navy was only allowed six battleships and not allowed to build any tanks, planes or submarines </a:t>
            </a:r>
          </a:p>
          <a:p>
            <a:pPr marL="228600" indent="-228600">
              <a:buAutoNum type="alphaUcPeriod"/>
            </a:pPr>
            <a:r>
              <a:rPr lang="en-GB" sz="1100" dirty="0"/>
              <a:t>The Austrian Empire was broken up into independent nations. Austria was forbidden to unite with Germany </a:t>
            </a:r>
          </a:p>
          <a:p>
            <a:pPr marL="228600" indent="-228600">
              <a:buAutoNum type="alphaUcPeriod"/>
            </a:pPr>
            <a:r>
              <a:rPr lang="en-GB" sz="1100" dirty="0"/>
              <a:t>Germany had to pay £6.6 billion in damages </a:t>
            </a:r>
          </a:p>
          <a:p>
            <a:pPr marL="228600" indent="-228600">
              <a:buAutoNum type="alphaUcPeriod"/>
            </a:pPr>
            <a:r>
              <a:rPr lang="en-GB" sz="1100" dirty="0"/>
              <a:t>Germany had to accept blame for starting the war </a:t>
            </a:r>
          </a:p>
          <a:p>
            <a:pPr marL="228600" indent="-228600">
              <a:buAutoNum type="alphaUcPeriod"/>
            </a:pPr>
            <a:r>
              <a:rPr lang="en-GB" sz="1100" dirty="0"/>
              <a:t>Germany was not allowed to keep any troops on the area that bordered France </a:t>
            </a:r>
          </a:p>
          <a:p>
            <a:pPr marL="228600" indent="-228600">
              <a:buAutoNum type="alphaUcPeriod"/>
            </a:pPr>
            <a:r>
              <a:rPr lang="en-GB" sz="1100" dirty="0"/>
              <a:t>Germany’s colonies were taken back and returned to the people to self govern or given to the allies </a:t>
            </a:r>
          </a:p>
          <a:p>
            <a:pPr marL="228600" indent="-228600">
              <a:buAutoNum type="alphaUcPeriod"/>
            </a:pPr>
            <a:r>
              <a:rPr lang="en-GB" sz="1100" dirty="0"/>
              <a:t>The German army was cut to 100,000 men and only volunteers could join </a:t>
            </a:r>
          </a:p>
          <a:p>
            <a:pPr marL="228600" indent="-228600">
              <a:buAutoNum type="alphaUcPeriod"/>
            </a:pPr>
            <a:r>
              <a:rPr lang="en-GB" sz="1100" dirty="0"/>
              <a:t>The League of Nations was set up to allow countries to talk over their problems. </a:t>
            </a:r>
          </a:p>
        </p:txBody>
      </p:sp>
    </p:spTree>
    <p:extLst>
      <p:ext uri="{BB962C8B-B14F-4D97-AF65-F5344CB8AC3E}">
        <p14:creationId xmlns:p14="http://schemas.microsoft.com/office/powerpoint/2010/main" val="41490186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4b36aa3-f524-4cec-8bb1-a15ad62b87bb">
      <Terms xmlns="http://schemas.microsoft.com/office/infopath/2007/PartnerControls"/>
    </lcf76f155ced4ddcb4097134ff3c332f>
    <TaxCatchAll xmlns="6be5f149-e6b2-4152-ab5a-b0f3bf15679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BB6D2F278743643B2BAD7F0BD00AC99" ma:contentTypeVersion="18" ma:contentTypeDescription="Create a new document." ma:contentTypeScope="" ma:versionID="7eea2b2ed86b7525969c820a1b6e4602">
  <xsd:schema xmlns:xsd="http://www.w3.org/2001/XMLSchema" xmlns:xs="http://www.w3.org/2001/XMLSchema" xmlns:p="http://schemas.microsoft.com/office/2006/metadata/properties" xmlns:ns2="6be5f149-e6b2-4152-ab5a-b0f3bf156791" xmlns:ns3="c4b36aa3-f524-4cec-8bb1-a15ad62b87bb" targetNamespace="http://schemas.microsoft.com/office/2006/metadata/properties" ma:root="true" ma:fieldsID="b72c3eedb5406cbefe2ce7347cde32ed" ns2:_="" ns3:_="">
    <xsd:import namespace="6be5f149-e6b2-4152-ab5a-b0f3bf156791"/>
    <xsd:import namespace="c4b36aa3-f524-4cec-8bb1-a15ad62b87b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e5f149-e6b2-4152-ab5a-b0f3bf156791" elementFormDefault="qualified">
    <xsd:import namespace="http://schemas.microsoft.com/office/2006/documentManagement/types"/>
    <xsd:import namespace="http://schemas.microsoft.com/office/infopath/2007/PartnerControls"/>
    <xsd:element name="SharedWithUsers" ma:index="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15bee77-6d5d-4aca-a628-6f9cc974b9b9}" ma:internalName="TaxCatchAll" ma:showField="CatchAllData" ma:web="6be5f149-e6b2-4152-ab5a-b0f3bf15679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b36aa3-f524-4cec-8bb1-a15ad62b87b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470d78a-a434-4c6f-b27f-71902a55d64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6564AF-E6EB-41E9-A933-3D40BC5ABF2E}">
  <ds:schemaRefs>
    <ds:schemaRef ds:uri="http://schemas.microsoft.com/sharepoint/v3/contenttype/forms"/>
  </ds:schemaRefs>
</ds:datastoreItem>
</file>

<file path=customXml/itemProps2.xml><?xml version="1.0" encoding="utf-8"?>
<ds:datastoreItem xmlns:ds="http://schemas.openxmlformats.org/officeDocument/2006/customXml" ds:itemID="{CFE9F40F-2E87-491F-914A-AB8302B49B16}">
  <ds:schemaRefs>
    <ds:schemaRef ds:uri="http://schemas.microsoft.com/office/2006/metadata/properties"/>
    <ds:schemaRef ds:uri="http://schemas.microsoft.com/office/infopath/2007/PartnerControls"/>
    <ds:schemaRef ds:uri="c4b36aa3-f524-4cec-8bb1-a15ad62b87bb"/>
    <ds:schemaRef ds:uri="6be5f149-e6b2-4152-ab5a-b0f3bf156791"/>
  </ds:schemaRefs>
</ds:datastoreItem>
</file>

<file path=customXml/itemProps3.xml><?xml version="1.0" encoding="utf-8"?>
<ds:datastoreItem xmlns:ds="http://schemas.openxmlformats.org/officeDocument/2006/customXml" ds:itemID="{CA3319DD-161A-4CA1-B2D5-072C6C65BE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e5f149-e6b2-4152-ab5a-b0f3bf156791"/>
    <ds:schemaRef ds:uri="c4b36aa3-f524-4cec-8bb1-a15ad62b87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227</TotalTime>
  <Words>3115</Words>
  <Application>Microsoft Office PowerPoint</Application>
  <PresentationFormat>Widescreen</PresentationFormat>
  <Paragraphs>116</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Symbol</vt:lpstr>
      <vt:lpstr>Trebuchet MS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Eva Vassiliades (Staff - The Dukeries Academy)</dc:creator>
  <cp:lastModifiedBy>Michelle Tromans (Staff - The Dukeries Academy)</cp:lastModifiedBy>
  <cp:revision>24</cp:revision>
  <dcterms:created xsi:type="dcterms:W3CDTF">2023-08-06T16:36:29Z</dcterms:created>
  <dcterms:modified xsi:type="dcterms:W3CDTF">2025-10-17T11:55:59Z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0x0101009BB6D2F278743643B2BAD7F0BD00AC99</vt:lpwstr>
  </property>
</Properties>
</file>