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3"/>
  </p:notesMasterIdLst>
  <p:sldIdLst>
    <p:sldId id="381" r:id="rId5"/>
    <p:sldId id="301" r:id="rId6"/>
    <p:sldId id="299" r:id="rId7"/>
    <p:sldId id="300" r:id="rId8"/>
    <p:sldId id="397" r:id="rId9"/>
    <p:sldId id="304" r:id="rId10"/>
    <p:sldId id="307" r:id="rId11"/>
    <p:sldId id="310" r:id="rId12"/>
    <p:sldId id="312" r:id="rId13"/>
    <p:sldId id="317" r:id="rId14"/>
    <p:sldId id="398" r:id="rId15"/>
    <p:sldId id="329" r:id="rId16"/>
    <p:sldId id="399" r:id="rId17"/>
    <p:sldId id="400" r:id="rId18"/>
    <p:sldId id="279" r:id="rId19"/>
    <p:sldId id="341" r:id="rId20"/>
    <p:sldId id="401" r:id="rId21"/>
    <p:sldId id="28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6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0C6A1-EA19-46F7-B622-78BBC5767FAE}" type="datetimeFigureOut">
              <a:rPr lang="en-GB" smtClean="0"/>
              <a:t>17/10/2025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B43CF-EF1E-4AF0-BD29-9997616B3845}" type="slidenum">
              <a:rPr lang="en-GB" smtClean="0"/>
              <a:t>‹#›</a:t>
            </a:fld>
            <a:endParaRPr lang="en-GB"/>
          </a:p>
        </p:txBody>
      </p:sp>
    </p:spTree>
    <p:extLst>
      <p:ext uri="{BB962C8B-B14F-4D97-AF65-F5344CB8AC3E}">
        <p14:creationId xmlns:p14="http://schemas.microsoft.com/office/powerpoint/2010/main" val="384509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bc.co.uk/teach/class-clips-video/history-ks3-ks4-i-was-there-the-great-war-interviews-shell-shock/zkypy9q"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teach/class-clips-video/history-ks3-ks4-i-was-there-the-great-war-interviews-shell-shock/zkypy9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616394A9-DA82-4309-BB18-DC72F8A80E8C}"/>
              </a:ext>
            </a:extLst>
          </p:cNvPr>
          <p:cNvSpPr txBox="1">
            <a:spLocks noChangeArrowheads="1"/>
          </p:cNvSpPr>
          <p:nvPr/>
        </p:nvSpPr>
        <p:spPr bwMode="auto">
          <a:xfrm>
            <a:off x="2124075" y="754063"/>
            <a:ext cx="2549525"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Lucida Sans Unicode" panose="020B0602030504020204" pitchFamily="34" charset="0"/>
            </a:endParaRPr>
          </a:p>
        </p:txBody>
      </p:sp>
      <p:sp>
        <p:nvSpPr>
          <p:cNvPr id="44035" name="Rectangle 2">
            <a:extLst>
              <a:ext uri="{FF2B5EF4-FFF2-40B4-BE49-F238E27FC236}">
                <a16:creationId xmlns:a16="http://schemas.microsoft.com/office/drawing/2014/main" id="{1A287CC3-C101-4767-93A6-71EB0D59D8DA}"/>
              </a:ext>
            </a:extLst>
          </p:cNvPr>
          <p:cNvSpPr>
            <a:spLocks noGrp="1" noChangeArrowheads="1"/>
          </p:cNvSpPr>
          <p:nvPr>
            <p:ph type="body"/>
          </p:nvPr>
        </p:nvSpPr>
        <p:spPr bwMode="auto">
          <a:xfrm>
            <a:off x="679450" y="4714875"/>
            <a:ext cx="54292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en-US" altLang="en-US" dirty="0"/>
          </a:p>
        </p:txBody>
      </p:sp>
    </p:spTree>
    <p:extLst>
      <p:ext uri="{BB962C8B-B14F-4D97-AF65-F5344CB8AC3E}">
        <p14:creationId xmlns:p14="http://schemas.microsoft.com/office/powerpoint/2010/main" val="247607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https://www.bbc.co.uk/teach/class-clips-video/history-ks3-ks4-i-was-there-the-great-war-interviews-shell-shock/zkypy9q</a:t>
            </a:r>
            <a:endParaRPr lang="en-GB" dirty="0"/>
          </a:p>
          <a:p>
            <a:r>
              <a:rPr lang="en-GB" dirty="0"/>
              <a:t>Tanks: https://www.bbc.co.uk/programmes/b082hygg</a:t>
            </a:r>
          </a:p>
          <a:p>
            <a:endParaRPr lang="en-GB" dirty="0"/>
          </a:p>
        </p:txBody>
      </p:sp>
      <p:sp>
        <p:nvSpPr>
          <p:cNvPr id="4" name="Slide Number Placeholder 3"/>
          <p:cNvSpPr>
            <a:spLocks noGrp="1"/>
          </p:cNvSpPr>
          <p:nvPr>
            <p:ph type="sldNum" sz="quarter" idx="5"/>
          </p:nvPr>
        </p:nvSpPr>
        <p:spPr/>
        <p:txBody>
          <a:bodyPr/>
          <a:lstStyle/>
          <a:p>
            <a:pPr>
              <a:defRPr/>
            </a:pPr>
            <a:fld id="{1C6AE45C-C20B-4AFC-BF33-4F1A5C87B50D}" type="slidenum">
              <a:rPr lang="en-GB" altLang="en-US" smtClean="0"/>
              <a:pPr>
                <a:defRPr/>
              </a:pPr>
              <a:t>15</a:t>
            </a:fld>
            <a:endParaRPr lang="en-GB" altLang="en-US"/>
          </a:p>
        </p:txBody>
      </p:sp>
    </p:spTree>
    <p:extLst>
      <p:ext uri="{BB962C8B-B14F-4D97-AF65-F5344CB8AC3E}">
        <p14:creationId xmlns:p14="http://schemas.microsoft.com/office/powerpoint/2010/main" val="370475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https://www.bbc.co.uk/teach/class-clips-video/history-ks3-ks4-i-was-there-the-great-war-interviews-shell-shock/zkypy9q</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1C6AE45C-C20B-4AFC-BF33-4F1A5C87B50D}" type="slidenum">
              <a:rPr lang="en-GB" altLang="en-US" smtClean="0"/>
              <a:pPr>
                <a:defRPr/>
              </a:pPr>
              <a:t>16</a:t>
            </a:fld>
            <a:endParaRPr lang="en-GB" altLang="en-US"/>
          </a:p>
        </p:txBody>
      </p:sp>
    </p:spTree>
    <p:extLst>
      <p:ext uri="{BB962C8B-B14F-4D97-AF65-F5344CB8AC3E}">
        <p14:creationId xmlns:p14="http://schemas.microsoft.com/office/powerpoint/2010/main" val="226937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https://www.youtube.com/watch?v=H9dgQTM28pM</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1C6AE45C-C20B-4AFC-BF33-4F1A5C87B50D}" type="slidenum">
              <a:rPr lang="en-GB" altLang="en-US" smtClean="0"/>
              <a:pPr>
                <a:defRPr/>
              </a:pPr>
              <a:t>17</a:t>
            </a:fld>
            <a:endParaRPr lang="en-GB" altLang="en-US"/>
          </a:p>
        </p:txBody>
      </p:sp>
    </p:spTree>
    <p:extLst>
      <p:ext uri="{BB962C8B-B14F-4D97-AF65-F5344CB8AC3E}">
        <p14:creationId xmlns:p14="http://schemas.microsoft.com/office/powerpoint/2010/main" val="341799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C6AE45C-C20B-4AFC-BF33-4F1A5C87B50D}" type="slidenum">
              <a:rPr lang="en-GB" altLang="en-US" smtClean="0"/>
              <a:pPr>
                <a:defRPr/>
              </a:pPr>
              <a:t>18</a:t>
            </a:fld>
            <a:endParaRPr lang="en-GB" altLang="en-US"/>
          </a:p>
        </p:txBody>
      </p:sp>
    </p:spTree>
    <p:extLst>
      <p:ext uri="{BB962C8B-B14F-4D97-AF65-F5344CB8AC3E}">
        <p14:creationId xmlns:p14="http://schemas.microsoft.com/office/powerpoint/2010/main" val="11537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0F3425-6B84-469C-B28B-1A7F45614EE1}" type="datetimeFigureOut">
              <a:rPr lang="en-GB" smtClean="0"/>
              <a:t>17/10/2025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100461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F3425-6B84-469C-B28B-1A7F45614EE1}" type="datetimeFigureOut">
              <a:rPr lang="en-GB" smtClean="0"/>
              <a:t>17/10/2025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9376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F3425-6B84-469C-B28B-1A7F45614EE1}" type="datetimeFigureOut">
              <a:rPr lang="en-GB" smtClean="0"/>
              <a:t>17/10/2025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9174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2"/>
            <a:ext cx="8224838" cy="113823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947EA6-D159-4618-9D74-ED31F77E0A0C}"/>
              </a:ext>
            </a:extLst>
          </p:cNvPr>
          <p:cNvSpPr>
            <a:spLocks noGrp="1"/>
          </p:cNvSpPr>
          <p:nvPr>
            <p:ph type="dt" idx="10"/>
          </p:nvPr>
        </p:nvSpPr>
        <p:spPr>
          <a:xfrm>
            <a:off x="457201" y="6245225"/>
            <a:ext cx="2128838" cy="471488"/>
          </a:xfrm>
          <a:prstGeom prst="rect">
            <a:avLst/>
          </a:prstGeom>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id="{A91F513F-D14B-458B-A72A-0F0D96EF6748}"/>
              </a:ext>
            </a:extLst>
          </p:cNvPr>
          <p:cNvSpPr>
            <a:spLocks noGrp="1"/>
          </p:cNvSpPr>
          <p:nvPr>
            <p:ph type="ftr" idx="11"/>
          </p:nvPr>
        </p:nvSpPr>
        <p:spPr>
          <a:xfrm>
            <a:off x="3124201" y="6245225"/>
            <a:ext cx="2890838" cy="471488"/>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387235ED-FDD8-4E26-A8E1-0CEE82AD2F71}"/>
              </a:ext>
            </a:extLst>
          </p:cNvPr>
          <p:cNvSpPr>
            <a:spLocks noGrp="1"/>
          </p:cNvSpPr>
          <p:nvPr>
            <p:ph type="sldNum" idx="12"/>
          </p:nvPr>
        </p:nvSpPr>
        <p:spPr>
          <a:xfrm>
            <a:off x="6553201" y="6245225"/>
            <a:ext cx="2128838" cy="471488"/>
          </a:xfrm>
          <a:prstGeom prst="rect">
            <a:avLst/>
          </a:prstGeom>
        </p:spPr>
        <p:txBody>
          <a:bodyPr/>
          <a:lstStyle>
            <a:lvl1pPr>
              <a:defRPr/>
            </a:lvl1pPr>
          </a:lstStyle>
          <a:p>
            <a:pPr>
              <a:defRPr/>
            </a:pPr>
            <a:fld id="{2CCF622C-15B0-42C4-B370-F46084B772DF}" type="slidenum">
              <a:rPr lang="en-GB" altLang="en-US"/>
              <a:pPr>
                <a:defRPr/>
              </a:pPr>
              <a:t>‹#›</a:t>
            </a:fld>
            <a:endParaRPr lang="en-GB" altLang="en-US"/>
          </a:p>
        </p:txBody>
      </p:sp>
    </p:spTree>
    <p:extLst>
      <p:ext uri="{BB962C8B-B14F-4D97-AF65-F5344CB8AC3E}">
        <p14:creationId xmlns:p14="http://schemas.microsoft.com/office/powerpoint/2010/main" val="3540756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244479"/>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2"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7"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fld id="{D1DE35E7-358E-4812-AF70-0843D676DA7F}" type="slidenum">
              <a:rPr lang="en-GB" altLang="en-US"/>
              <a:pPr/>
              <a:t>‹#›</a:t>
            </a:fld>
            <a:endParaRPr lang="en-GB" altLang="en-US"/>
          </a:p>
        </p:txBody>
      </p:sp>
    </p:spTree>
    <p:extLst>
      <p:ext uri="{BB962C8B-B14F-4D97-AF65-F5344CB8AC3E}">
        <p14:creationId xmlns:p14="http://schemas.microsoft.com/office/powerpoint/2010/main" val="81019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F3425-6B84-469C-B28B-1A7F45614EE1}" type="datetimeFigureOut">
              <a:rPr lang="en-GB" smtClean="0"/>
              <a:t>17/10/2025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346373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F3425-6B84-469C-B28B-1A7F45614EE1}" type="datetimeFigureOut">
              <a:rPr lang="en-GB" smtClean="0"/>
              <a:t>17/10/2025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355536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0F3425-6B84-469C-B28B-1A7F45614EE1}" type="datetimeFigureOut">
              <a:rPr lang="en-GB" smtClean="0"/>
              <a:t>17/10/2025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146489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0F3425-6B84-469C-B28B-1A7F45614EE1}" type="datetimeFigureOut">
              <a:rPr lang="en-GB" smtClean="0"/>
              <a:t>17/10/2025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39096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0F3425-6B84-469C-B28B-1A7F45614EE1}" type="datetimeFigureOut">
              <a:rPr lang="en-GB" smtClean="0"/>
              <a:t>17/10/2025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646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F3425-6B84-469C-B28B-1A7F45614EE1}" type="datetimeFigureOut">
              <a:rPr lang="en-GB" smtClean="0"/>
              <a:t>17/10/2025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218232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F3425-6B84-469C-B28B-1A7F45614EE1}" type="datetimeFigureOut">
              <a:rPr lang="en-GB" smtClean="0"/>
              <a:t>17/10/2025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136201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F3425-6B84-469C-B28B-1A7F45614EE1}" type="datetimeFigureOut">
              <a:rPr lang="en-GB" smtClean="0"/>
              <a:t>17/10/2025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E3BBC8-81D3-4D9E-A25E-16027DB1367C}" type="slidenum">
              <a:rPr lang="en-GB" smtClean="0"/>
              <a:t>‹#›</a:t>
            </a:fld>
            <a:endParaRPr lang="en-GB"/>
          </a:p>
        </p:txBody>
      </p:sp>
    </p:spTree>
    <p:extLst>
      <p:ext uri="{BB962C8B-B14F-4D97-AF65-F5344CB8AC3E}">
        <p14:creationId xmlns:p14="http://schemas.microsoft.com/office/powerpoint/2010/main" val="150830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F3425-6B84-469C-B28B-1A7F45614EE1}" type="datetimeFigureOut">
              <a:rPr lang="en-GB" smtClean="0"/>
              <a:t>17/10/2025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3BBC8-81D3-4D9E-A25E-16027DB1367C}" type="slidenum">
              <a:rPr lang="en-GB" smtClean="0"/>
              <a:t>‹#›</a:t>
            </a:fld>
            <a:endParaRPr lang="en-GB"/>
          </a:p>
        </p:txBody>
      </p:sp>
    </p:spTree>
    <p:extLst>
      <p:ext uri="{BB962C8B-B14F-4D97-AF65-F5344CB8AC3E}">
        <p14:creationId xmlns:p14="http://schemas.microsoft.com/office/powerpoint/2010/main" val="39520065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hyperlink" Target="http://www.youtube.com/watch?v=SS1dO0JC2EE&amp;feature=relat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spartacus.schoolnet.co.uk/FWWwater.htm"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a:extLst>
              <a:ext uri="{FF2B5EF4-FFF2-40B4-BE49-F238E27FC236}">
                <a16:creationId xmlns:a16="http://schemas.microsoft.com/office/drawing/2014/main" id="{AEB04577-FDD5-481C-978E-99DF1F13E49F}"/>
              </a:ext>
            </a:extLst>
          </p:cNvPr>
          <p:cNvSpPr txBox="1">
            <a:spLocks noChangeArrowheads="1"/>
          </p:cNvSpPr>
          <p:nvPr/>
        </p:nvSpPr>
        <p:spPr bwMode="auto">
          <a:xfrm>
            <a:off x="323850" y="981079"/>
            <a:ext cx="34559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white"/>
              </a:solidFill>
              <a:latin typeface="Arial" panose="020B0604020202020204" pitchFamily="34" charset="0"/>
              <a:cs typeface="Lucida Sans Unicode" panose="020B0602030504020204" pitchFamily="34" charset="0"/>
            </a:endParaRPr>
          </a:p>
        </p:txBody>
      </p:sp>
      <p:sp>
        <p:nvSpPr>
          <p:cNvPr id="15363" name="Text Box 2">
            <a:extLst>
              <a:ext uri="{FF2B5EF4-FFF2-40B4-BE49-F238E27FC236}">
                <a16:creationId xmlns:a16="http://schemas.microsoft.com/office/drawing/2014/main" id="{60E07D43-92E2-403F-9513-AD45D51C33EF}"/>
              </a:ext>
            </a:extLst>
          </p:cNvPr>
          <p:cNvSpPr txBox="1">
            <a:spLocks noChangeArrowheads="1"/>
          </p:cNvSpPr>
          <p:nvPr/>
        </p:nvSpPr>
        <p:spPr bwMode="auto">
          <a:xfrm>
            <a:off x="0" y="25595"/>
            <a:ext cx="9144000" cy="621262"/>
          </a:xfrm>
          <a:prstGeom prst="rect">
            <a:avLst/>
          </a:prstGeom>
          <a:solidFill>
            <a:srgbClr val="A81000"/>
          </a:solidFill>
          <a:ln>
            <a:noFill/>
          </a:ln>
          <a:effectLst/>
          <a:scene3d>
            <a:camera prst="orthographicFront">
              <a:rot lat="0" lon="0" rev="0"/>
            </a:camera>
            <a:lightRig rig="contrasting" dir="t">
              <a:rot lat="0" lon="0" rev="7800000"/>
            </a:lightRig>
          </a:scene3d>
          <a:sp3d>
            <a:bevelT w="139700" h="139700"/>
          </a:sp3d>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eaLnBrk="0" fontAlgn="base" hangingPunct="0">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fontAlgn="base">
              <a:lnSpc>
                <a:spcPct val="117000"/>
              </a:lnSpc>
              <a:spcBef>
                <a:spcPts val="800"/>
              </a:spcBef>
              <a:spcAft>
                <a:spcPct val="0"/>
              </a:spcAft>
              <a:buClr>
                <a:srgbClr val="EAEAEA"/>
              </a:buClr>
              <a:defRPr/>
            </a:pPr>
            <a:r>
              <a:rPr lang="en-GB" altLang="en-US" sz="3600" dirty="0">
                <a:solidFill>
                  <a:prstClr val="white"/>
                </a:solidFill>
                <a:latin typeface="Century Gothic" panose="020B0502020202020204" pitchFamily="34" charset="0"/>
                <a:ea typeface="Lucida Sans Unicode" pitchFamily="34" charset="0"/>
                <a:cs typeface="Calibri" panose="020F0502020204030204" pitchFamily="34" charset="0"/>
              </a:rPr>
              <a:t>Home Learning </a:t>
            </a:r>
          </a:p>
        </p:txBody>
      </p:sp>
      <p:sp>
        <p:nvSpPr>
          <p:cNvPr id="43014" name="Text Box 4">
            <a:extLst>
              <a:ext uri="{FF2B5EF4-FFF2-40B4-BE49-F238E27FC236}">
                <a16:creationId xmlns:a16="http://schemas.microsoft.com/office/drawing/2014/main" id="{34875699-C72B-4CCA-B94F-B9C3E0E7D4C2}"/>
              </a:ext>
            </a:extLst>
          </p:cNvPr>
          <p:cNvSpPr txBox="1">
            <a:spLocks noChangeArrowheads="1"/>
          </p:cNvSpPr>
          <p:nvPr/>
        </p:nvSpPr>
        <p:spPr bwMode="auto">
          <a:xfrm>
            <a:off x="458391" y="5442452"/>
            <a:ext cx="8084344" cy="1200150"/>
          </a:xfrm>
          <a:prstGeom prst="rect">
            <a:avLst/>
          </a:prstGeom>
          <a:solidFill>
            <a:schemeClr val="accent1">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lIns="90000" tIns="45000" rIns="90000" bIns="45000"/>
          <a:lstStyle>
            <a:lvl1pPr marL="342900" indent="-342900">
              <a:spcBef>
                <a:spcPct val="20000"/>
              </a:spcBef>
              <a:buFont typeface="Arial" panose="020B0604020202020204" pitchFamily="34" charset="0"/>
              <a:buChar char="•"/>
              <a:tabLst>
                <a:tab pos="741363" algn="l"/>
                <a:tab pos="1311275" algn="l"/>
                <a:tab pos="2225675" algn="l"/>
                <a:tab pos="3140075" algn="l"/>
                <a:tab pos="4054475" algn="l"/>
                <a:tab pos="4968875" algn="l"/>
                <a:tab pos="5883275" algn="l"/>
                <a:tab pos="6797675" algn="l"/>
                <a:tab pos="7712075" algn="l"/>
                <a:tab pos="8626475" algn="l"/>
                <a:tab pos="9540875" algn="l"/>
                <a:tab pos="10455275" algn="l"/>
              </a:tabLst>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tabLst>
                <a:tab pos="741363" algn="l"/>
                <a:tab pos="1311275" algn="l"/>
                <a:tab pos="2225675" algn="l"/>
                <a:tab pos="3140075" algn="l"/>
                <a:tab pos="4054475" algn="l"/>
                <a:tab pos="4968875" algn="l"/>
                <a:tab pos="5883275" algn="l"/>
                <a:tab pos="6797675" algn="l"/>
                <a:tab pos="7712075" algn="l"/>
                <a:tab pos="8626475" algn="l"/>
                <a:tab pos="9540875" algn="l"/>
                <a:tab pos="104552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41363" algn="l"/>
                <a:tab pos="1311275" algn="l"/>
                <a:tab pos="2225675" algn="l"/>
                <a:tab pos="3140075" algn="l"/>
                <a:tab pos="4054475" algn="l"/>
                <a:tab pos="4968875" algn="l"/>
                <a:tab pos="5883275" algn="l"/>
                <a:tab pos="6797675" algn="l"/>
                <a:tab pos="7712075" algn="l"/>
                <a:tab pos="8626475" algn="l"/>
                <a:tab pos="9540875" algn="l"/>
                <a:tab pos="104552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41363" algn="l"/>
                <a:tab pos="1311275" algn="l"/>
                <a:tab pos="2225675" algn="l"/>
                <a:tab pos="3140075" algn="l"/>
                <a:tab pos="4054475" algn="l"/>
                <a:tab pos="4968875" algn="l"/>
                <a:tab pos="5883275" algn="l"/>
                <a:tab pos="6797675" algn="l"/>
                <a:tab pos="7712075" algn="l"/>
                <a:tab pos="8626475" algn="l"/>
                <a:tab pos="9540875" algn="l"/>
                <a:tab pos="104552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41363" algn="l"/>
                <a:tab pos="1311275" algn="l"/>
                <a:tab pos="2225675" algn="l"/>
                <a:tab pos="3140075" algn="l"/>
                <a:tab pos="4054475" algn="l"/>
                <a:tab pos="4968875" algn="l"/>
                <a:tab pos="5883275" algn="l"/>
                <a:tab pos="6797675" algn="l"/>
                <a:tab pos="7712075" algn="l"/>
                <a:tab pos="8626475" algn="l"/>
                <a:tab pos="9540875" algn="l"/>
                <a:tab pos="104552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41363" algn="l"/>
                <a:tab pos="1311275" algn="l"/>
                <a:tab pos="2225675" algn="l"/>
                <a:tab pos="3140075" algn="l"/>
                <a:tab pos="4054475" algn="l"/>
                <a:tab pos="4968875" algn="l"/>
                <a:tab pos="5883275" algn="l"/>
                <a:tab pos="6797675" algn="l"/>
                <a:tab pos="7712075" algn="l"/>
                <a:tab pos="8626475" algn="l"/>
                <a:tab pos="9540875" algn="l"/>
                <a:tab pos="104552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41363" algn="l"/>
                <a:tab pos="1311275" algn="l"/>
                <a:tab pos="2225675" algn="l"/>
                <a:tab pos="3140075" algn="l"/>
                <a:tab pos="4054475" algn="l"/>
                <a:tab pos="4968875" algn="l"/>
                <a:tab pos="5883275" algn="l"/>
                <a:tab pos="6797675" algn="l"/>
                <a:tab pos="7712075" algn="l"/>
                <a:tab pos="8626475" algn="l"/>
                <a:tab pos="9540875" algn="l"/>
                <a:tab pos="104552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41363" algn="l"/>
                <a:tab pos="1311275" algn="l"/>
                <a:tab pos="2225675" algn="l"/>
                <a:tab pos="3140075" algn="l"/>
                <a:tab pos="4054475" algn="l"/>
                <a:tab pos="4968875" algn="l"/>
                <a:tab pos="5883275" algn="l"/>
                <a:tab pos="6797675" algn="l"/>
                <a:tab pos="7712075" algn="l"/>
                <a:tab pos="8626475" algn="l"/>
                <a:tab pos="9540875" algn="l"/>
                <a:tab pos="104552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41363" algn="l"/>
                <a:tab pos="1311275" algn="l"/>
                <a:tab pos="2225675" algn="l"/>
                <a:tab pos="3140075" algn="l"/>
                <a:tab pos="4054475" algn="l"/>
                <a:tab pos="4968875" algn="l"/>
                <a:tab pos="5883275" algn="l"/>
                <a:tab pos="6797675" algn="l"/>
                <a:tab pos="7712075" algn="l"/>
                <a:tab pos="8626475" algn="l"/>
                <a:tab pos="9540875" algn="l"/>
                <a:tab pos="10455275" algn="l"/>
              </a:tabLst>
              <a:defRPr sz="2000">
                <a:solidFill>
                  <a:schemeClr val="tx1"/>
                </a:solidFill>
                <a:latin typeface="Calibri" panose="020F0502020204030204" pitchFamily="34" charset="0"/>
              </a:defRPr>
            </a:lvl9pPr>
          </a:lstStyle>
          <a:p>
            <a:pPr lvl="1" fontAlgn="base">
              <a:lnSpc>
                <a:spcPct val="105000"/>
              </a:lnSpc>
              <a:spcBef>
                <a:spcPts val="500"/>
              </a:spcBef>
              <a:spcAft>
                <a:spcPct val="0"/>
              </a:spcAft>
              <a:buNone/>
            </a:pPr>
            <a:r>
              <a:rPr lang="en-GB" altLang="en-US" sz="2000" dirty="0">
                <a:solidFill>
                  <a:prstClr val="black"/>
                </a:solidFill>
                <a:latin typeface="Trebuchet MS" panose="020B0603020202020204" pitchFamily="34" charset="0"/>
                <a:cs typeface="Lucida Sans Unicode" panose="020B0602030504020204" pitchFamily="34" charset="0"/>
              </a:rPr>
              <a:t>    Dear...,                  They say that war is just like a big picnic but I think that it is like hell on earth. I am on the Western Front in a front line trench……</a:t>
            </a:r>
          </a:p>
        </p:txBody>
      </p:sp>
      <p:sp>
        <p:nvSpPr>
          <p:cNvPr id="43016" name="Text Box 6">
            <a:extLst>
              <a:ext uri="{FF2B5EF4-FFF2-40B4-BE49-F238E27FC236}">
                <a16:creationId xmlns:a16="http://schemas.microsoft.com/office/drawing/2014/main" id="{55C1685D-F392-4C46-948D-5F646A1BCD9B}"/>
              </a:ext>
            </a:extLst>
          </p:cNvPr>
          <p:cNvSpPr txBox="1">
            <a:spLocks noChangeArrowheads="1"/>
          </p:cNvSpPr>
          <p:nvPr/>
        </p:nvSpPr>
        <p:spPr bwMode="auto">
          <a:xfrm>
            <a:off x="4519617" y="3565275"/>
            <a:ext cx="3906837" cy="1272401"/>
          </a:xfrm>
          <a:prstGeom prst="rect">
            <a:avLst/>
          </a:prstGeom>
          <a:solidFill>
            <a:schemeClr val="accent2">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fontAlgn="base">
              <a:lnSpc>
                <a:spcPct val="66000"/>
              </a:lnSpc>
              <a:spcBef>
                <a:spcPts val="1000"/>
              </a:spcBef>
              <a:spcAft>
                <a:spcPct val="0"/>
              </a:spcAft>
              <a:buNone/>
            </a:pPr>
            <a:r>
              <a:rPr lang="en-GB" altLang="en-US" sz="1800" b="1" dirty="0">
                <a:solidFill>
                  <a:srgbClr val="000000"/>
                </a:solidFill>
                <a:latin typeface="Trebuchet MS" panose="020B0603020202020204" pitchFamily="34" charset="0"/>
                <a:cs typeface="Lucida Sans Unicode" panose="020B0602030504020204" pitchFamily="34" charset="0"/>
              </a:rPr>
              <a:t>Phrases you could adapt to use:</a:t>
            </a:r>
          </a:p>
          <a:p>
            <a:pPr fontAlgn="base">
              <a:lnSpc>
                <a:spcPct val="66000"/>
              </a:lnSpc>
              <a:spcBef>
                <a:spcPts val="1000"/>
              </a:spcBef>
              <a:spcAft>
                <a:spcPct val="0"/>
              </a:spcAft>
              <a:buNone/>
            </a:pPr>
            <a:r>
              <a:rPr lang="en-GB" altLang="en-US" sz="1800" dirty="0">
                <a:solidFill>
                  <a:srgbClr val="000000"/>
                </a:solidFill>
                <a:latin typeface="Trebuchet MS" panose="020B0603020202020204" pitchFamily="34" charset="0"/>
                <a:cs typeface="Lucida Sans Unicode" panose="020B0602030504020204" pitchFamily="34" charset="0"/>
              </a:rPr>
              <a:t>“I will never forget these terrible conditions…”</a:t>
            </a:r>
          </a:p>
          <a:p>
            <a:pPr fontAlgn="base">
              <a:lnSpc>
                <a:spcPct val="66000"/>
              </a:lnSpc>
              <a:spcBef>
                <a:spcPts val="1000"/>
              </a:spcBef>
              <a:spcAft>
                <a:spcPct val="0"/>
              </a:spcAft>
              <a:buNone/>
            </a:pPr>
            <a:r>
              <a:rPr lang="en-GB" altLang="en-US" sz="1800" dirty="0">
                <a:solidFill>
                  <a:srgbClr val="000000"/>
                </a:solidFill>
                <a:latin typeface="Trebuchet MS" panose="020B0603020202020204" pitchFamily="34" charset="0"/>
                <a:cs typeface="Lucida Sans Unicode" panose="020B0602030504020204" pitchFamily="34" charset="0"/>
              </a:rPr>
              <a:t>“The trench is horrible, but it gives us somewhere to rest…”</a:t>
            </a:r>
          </a:p>
        </p:txBody>
      </p:sp>
      <p:sp>
        <p:nvSpPr>
          <p:cNvPr id="2" name="TextBox 1">
            <a:extLst>
              <a:ext uri="{FF2B5EF4-FFF2-40B4-BE49-F238E27FC236}">
                <a16:creationId xmlns:a16="http://schemas.microsoft.com/office/drawing/2014/main" id="{348EED6C-F5BE-48DB-BA3A-B5D039DB2D38}"/>
              </a:ext>
            </a:extLst>
          </p:cNvPr>
          <p:cNvSpPr txBox="1"/>
          <p:nvPr/>
        </p:nvSpPr>
        <p:spPr>
          <a:xfrm>
            <a:off x="1493" y="672581"/>
            <a:ext cx="9142511" cy="6463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GB" altLang="en-US" dirty="0">
                <a:solidFill>
                  <a:prstClr val="black"/>
                </a:solidFill>
                <a:latin typeface="Trebuchet MS" panose="020B0603020202020204" pitchFamily="34" charset="0"/>
                <a:ea typeface="Lucida Sans Unicode" pitchFamily="34" charset="0"/>
                <a:cs typeface="Lucida Sans Unicode" pitchFamily="34" charset="0"/>
              </a:rPr>
              <a:t>You are going to write a letter home from the trenches. Use the information you have gathered to help.</a:t>
            </a:r>
            <a:endParaRPr lang="en-GB" dirty="0">
              <a:solidFill>
                <a:prstClr val="black"/>
              </a:solidFill>
              <a:latin typeface="Trebuchet MS" panose="020B0603020202020204" pitchFamily="34" charset="0"/>
            </a:endParaRPr>
          </a:p>
        </p:txBody>
      </p:sp>
      <p:sp>
        <p:nvSpPr>
          <p:cNvPr id="9" name="Text Box 5">
            <a:extLst>
              <a:ext uri="{FF2B5EF4-FFF2-40B4-BE49-F238E27FC236}">
                <a16:creationId xmlns:a16="http://schemas.microsoft.com/office/drawing/2014/main" id="{DB714F24-7033-4A4D-AFA3-6F4FA20C2651}"/>
              </a:ext>
            </a:extLst>
          </p:cNvPr>
          <p:cNvSpPr txBox="1">
            <a:spLocks noChangeArrowheads="1"/>
          </p:cNvSpPr>
          <p:nvPr/>
        </p:nvSpPr>
        <p:spPr bwMode="auto">
          <a:xfrm>
            <a:off x="4500567" y="1684563"/>
            <a:ext cx="3925887" cy="1583448"/>
          </a:xfrm>
          <a:prstGeom prst="rect">
            <a:avLst/>
          </a:prstGeom>
          <a:solidFill>
            <a:schemeClr val="accent2">
              <a:lumMod val="40000"/>
              <a:lumOff val="60000"/>
            </a:schemeClr>
          </a:solidFill>
          <a:ln w="38160">
            <a:solidFill>
              <a:srgbClr val="000000"/>
            </a:solidFill>
            <a:miter lim="800000"/>
            <a:headEnd/>
            <a:tailEnd/>
          </a:ln>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fontAlgn="base">
              <a:lnSpc>
                <a:spcPct val="66000"/>
              </a:lnSpc>
              <a:spcBef>
                <a:spcPts val="1000"/>
              </a:spcBef>
              <a:spcAft>
                <a:spcPct val="0"/>
              </a:spcAft>
              <a:buNone/>
            </a:pPr>
            <a:r>
              <a:rPr lang="en-GB" altLang="en-US" sz="1800" b="1" dirty="0">
                <a:solidFill>
                  <a:srgbClr val="000000"/>
                </a:solidFill>
                <a:latin typeface="Trebuchet MS" panose="020B0603020202020204" pitchFamily="34" charset="0"/>
                <a:cs typeface="Lucida Sans Unicode" panose="020B0602030504020204" pitchFamily="34" charset="0"/>
              </a:rPr>
              <a:t>Vocabulary that may be useful:</a:t>
            </a:r>
          </a:p>
          <a:p>
            <a:pPr fontAlgn="base">
              <a:lnSpc>
                <a:spcPct val="66000"/>
              </a:lnSpc>
              <a:spcBef>
                <a:spcPts val="1000"/>
              </a:spcBef>
              <a:spcAft>
                <a:spcPct val="0"/>
              </a:spcAft>
              <a:buNone/>
            </a:pPr>
            <a:r>
              <a:rPr lang="en-GB" altLang="en-US" sz="1800" dirty="0">
                <a:solidFill>
                  <a:srgbClr val="000000"/>
                </a:solidFill>
                <a:latin typeface="Trebuchet MS" panose="020B0603020202020204" pitchFamily="34" charset="0"/>
                <a:cs typeface="Lucida Sans Unicode" panose="020B0602030504020204" pitchFamily="34" charset="0"/>
              </a:rPr>
              <a:t>Awful		Hunger		Stench</a:t>
            </a:r>
          </a:p>
          <a:p>
            <a:pPr fontAlgn="base">
              <a:lnSpc>
                <a:spcPct val="66000"/>
              </a:lnSpc>
              <a:spcBef>
                <a:spcPts val="1000"/>
              </a:spcBef>
              <a:spcAft>
                <a:spcPct val="0"/>
              </a:spcAft>
              <a:buNone/>
            </a:pPr>
            <a:r>
              <a:rPr lang="en-GB" altLang="en-US" sz="1800" dirty="0">
                <a:solidFill>
                  <a:srgbClr val="000000"/>
                </a:solidFill>
                <a:latin typeface="Trebuchet MS" panose="020B0603020202020204" pitchFamily="34" charset="0"/>
                <a:cs typeface="Lucida Sans Unicode" panose="020B0602030504020204" pitchFamily="34" charset="0"/>
              </a:rPr>
              <a:t>Decaying		Horrendous	Terrible</a:t>
            </a:r>
          </a:p>
          <a:p>
            <a:pPr fontAlgn="base">
              <a:lnSpc>
                <a:spcPct val="66000"/>
              </a:lnSpc>
              <a:spcBef>
                <a:spcPts val="1000"/>
              </a:spcBef>
              <a:spcAft>
                <a:spcPct val="0"/>
              </a:spcAft>
              <a:buNone/>
            </a:pPr>
            <a:r>
              <a:rPr lang="en-GB" altLang="en-US" sz="1800" dirty="0">
                <a:solidFill>
                  <a:srgbClr val="000000"/>
                </a:solidFill>
                <a:latin typeface="Trebuchet MS" panose="020B0603020202020204" pitchFamily="34" charset="0"/>
                <a:cs typeface="Lucida Sans Unicode" panose="020B0602030504020204" pitchFamily="34" charset="0"/>
              </a:rPr>
              <a:t>Barbarous	Hopeless		Gruesome</a:t>
            </a:r>
          </a:p>
        </p:txBody>
      </p:sp>
      <p:sp>
        <p:nvSpPr>
          <p:cNvPr id="10" name="Text Box 7">
            <a:extLst>
              <a:ext uri="{FF2B5EF4-FFF2-40B4-BE49-F238E27FC236}">
                <a16:creationId xmlns:a16="http://schemas.microsoft.com/office/drawing/2014/main" id="{E03B41D5-8011-40D4-B653-8DE7FC766DC5}"/>
              </a:ext>
            </a:extLst>
          </p:cNvPr>
          <p:cNvSpPr txBox="1">
            <a:spLocks noChangeArrowheads="1"/>
          </p:cNvSpPr>
          <p:nvPr/>
        </p:nvSpPr>
        <p:spPr bwMode="auto">
          <a:xfrm>
            <a:off x="467519" y="1656852"/>
            <a:ext cx="3168650" cy="3500340"/>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lIns="90000" tIns="46800" rIns="90000" bIns="46800"/>
          <a:lstStyle>
            <a:lvl1pPr marL="341313" indent="-341313">
              <a:spcBef>
                <a:spcPct val="20000"/>
              </a:spcBef>
              <a:buFont typeface="Arial" panose="020B0604020202020204" pitchFamily="34" charset="0"/>
              <a:buChar char="•"/>
              <a:tabLst>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defRPr sz="2000">
                <a:solidFill>
                  <a:schemeClr val="tx1"/>
                </a:solidFill>
                <a:latin typeface="Calibri" panose="020F0502020204030204" pitchFamily="34" charset="0"/>
              </a:defRPr>
            </a:lvl9pPr>
          </a:lstStyle>
          <a:p>
            <a:pPr marL="0" indent="0" fontAlgn="base">
              <a:lnSpc>
                <a:spcPct val="80000"/>
              </a:lnSpc>
              <a:spcBef>
                <a:spcPts val="500"/>
              </a:spcBef>
              <a:spcAft>
                <a:spcPct val="0"/>
              </a:spcAft>
              <a:buNone/>
            </a:pPr>
            <a:r>
              <a:rPr lang="en-GB" altLang="en-US" sz="2000" dirty="0">
                <a:solidFill>
                  <a:prstClr val="black"/>
                </a:solidFill>
                <a:latin typeface="Trebuchet MS" panose="020B0603020202020204" pitchFamily="34" charset="0"/>
                <a:cs typeface="Lucida Sans Unicode" panose="020B0602030504020204" pitchFamily="34" charset="0"/>
              </a:rPr>
              <a:t>Some of the areas to cover:</a:t>
            </a:r>
          </a:p>
          <a:p>
            <a:pPr fontAlgn="base">
              <a:lnSpc>
                <a:spcPct val="80000"/>
              </a:lnSpc>
              <a:spcBef>
                <a:spcPts val="500"/>
              </a:spcBef>
              <a:spcAft>
                <a:spcPct val="0"/>
              </a:spcAft>
              <a:buFont typeface="Wingdings" panose="05000000000000000000" pitchFamily="2" charset="2"/>
              <a:buChar char=""/>
            </a:pPr>
            <a:r>
              <a:rPr lang="en-GB" altLang="en-US" sz="2000" dirty="0">
                <a:solidFill>
                  <a:prstClr val="black"/>
                </a:solidFill>
                <a:latin typeface="Trebuchet MS" panose="020B0603020202020204" pitchFamily="34" charset="0"/>
                <a:cs typeface="Lucida Sans Unicode" panose="020B0602030504020204" pitchFamily="34" charset="0"/>
              </a:rPr>
              <a:t>Trench</a:t>
            </a:r>
          </a:p>
          <a:p>
            <a:pPr fontAlgn="base">
              <a:lnSpc>
                <a:spcPct val="80000"/>
              </a:lnSpc>
              <a:spcBef>
                <a:spcPts val="500"/>
              </a:spcBef>
              <a:spcAft>
                <a:spcPct val="0"/>
              </a:spcAft>
              <a:buFont typeface="Wingdings" panose="05000000000000000000" pitchFamily="2" charset="2"/>
              <a:buChar char=""/>
            </a:pPr>
            <a:r>
              <a:rPr lang="en-GB" altLang="en-US" sz="2000" dirty="0">
                <a:solidFill>
                  <a:prstClr val="black"/>
                </a:solidFill>
                <a:latin typeface="Trebuchet MS" panose="020B0603020202020204" pitchFamily="34" charset="0"/>
                <a:cs typeface="Lucida Sans Unicode" panose="020B0602030504020204" pitchFamily="34" charset="0"/>
              </a:rPr>
              <a:t>Self inflicted wounds</a:t>
            </a:r>
          </a:p>
          <a:p>
            <a:pPr fontAlgn="base">
              <a:lnSpc>
                <a:spcPct val="80000"/>
              </a:lnSpc>
              <a:spcBef>
                <a:spcPts val="500"/>
              </a:spcBef>
              <a:spcAft>
                <a:spcPct val="0"/>
              </a:spcAft>
              <a:buFont typeface="Wingdings" panose="05000000000000000000" pitchFamily="2" charset="2"/>
              <a:buChar char=""/>
            </a:pPr>
            <a:r>
              <a:rPr lang="en-GB" altLang="en-US" sz="2000" dirty="0">
                <a:solidFill>
                  <a:prstClr val="black"/>
                </a:solidFill>
                <a:latin typeface="Trebuchet MS" panose="020B0603020202020204" pitchFamily="34" charset="0"/>
                <a:cs typeface="Lucida Sans Unicode" panose="020B0602030504020204" pitchFamily="34" charset="0"/>
              </a:rPr>
              <a:t>Boredom</a:t>
            </a:r>
          </a:p>
          <a:p>
            <a:pPr fontAlgn="base">
              <a:lnSpc>
                <a:spcPct val="80000"/>
              </a:lnSpc>
              <a:spcBef>
                <a:spcPts val="500"/>
              </a:spcBef>
              <a:spcAft>
                <a:spcPct val="0"/>
              </a:spcAft>
              <a:buFont typeface="Wingdings" panose="05000000000000000000" pitchFamily="2" charset="2"/>
              <a:buChar char=""/>
            </a:pPr>
            <a:r>
              <a:rPr lang="en-GB" altLang="en-US" sz="2000" dirty="0">
                <a:solidFill>
                  <a:prstClr val="black"/>
                </a:solidFill>
                <a:latin typeface="Trebuchet MS" panose="020B0603020202020204" pitchFamily="34" charset="0"/>
                <a:cs typeface="Lucida Sans Unicode" panose="020B0602030504020204" pitchFamily="34" charset="0"/>
              </a:rPr>
              <a:t>Trench Foot</a:t>
            </a:r>
          </a:p>
          <a:p>
            <a:pPr fontAlgn="base">
              <a:lnSpc>
                <a:spcPct val="80000"/>
              </a:lnSpc>
              <a:spcBef>
                <a:spcPts val="500"/>
              </a:spcBef>
              <a:spcAft>
                <a:spcPct val="0"/>
              </a:spcAft>
              <a:buFont typeface="Wingdings" panose="05000000000000000000" pitchFamily="2" charset="2"/>
              <a:buChar char=""/>
            </a:pPr>
            <a:r>
              <a:rPr lang="en-GB" altLang="en-US" sz="2000" dirty="0">
                <a:solidFill>
                  <a:prstClr val="black"/>
                </a:solidFill>
                <a:latin typeface="Trebuchet MS" panose="020B0603020202020204" pitchFamily="34" charset="0"/>
                <a:cs typeface="Lucida Sans Unicode" panose="020B0602030504020204" pitchFamily="34" charset="0"/>
              </a:rPr>
              <a:t>Casualties</a:t>
            </a:r>
          </a:p>
          <a:p>
            <a:pPr fontAlgn="base">
              <a:lnSpc>
                <a:spcPct val="80000"/>
              </a:lnSpc>
              <a:spcBef>
                <a:spcPts val="500"/>
              </a:spcBef>
              <a:spcAft>
                <a:spcPct val="0"/>
              </a:spcAft>
              <a:buFont typeface="Wingdings" panose="05000000000000000000" pitchFamily="2" charset="2"/>
              <a:buChar char=""/>
            </a:pPr>
            <a:r>
              <a:rPr lang="en-GB" altLang="en-US" sz="2000" dirty="0">
                <a:solidFill>
                  <a:prstClr val="black"/>
                </a:solidFill>
                <a:latin typeface="Trebuchet MS" panose="020B0603020202020204" pitchFamily="34" charset="0"/>
                <a:cs typeface="Lucida Sans Unicode" panose="020B0602030504020204" pitchFamily="34" charset="0"/>
              </a:rPr>
              <a:t>Rats</a:t>
            </a:r>
          </a:p>
          <a:p>
            <a:pPr fontAlgn="base">
              <a:lnSpc>
                <a:spcPct val="80000"/>
              </a:lnSpc>
              <a:spcBef>
                <a:spcPts val="500"/>
              </a:spcBef>
              <a:spcAft>
                <a:spcPct val="0"/>
              </a:spcAft>
              <a:buFont typeface="Wingdings" panose="05000000000000000000" pitchFamily="2" charset="2"/>
              <a:buChar char=""/>
            </a:pPr>
            <a:r>
              <a:rPr lang="en-GB" altLang="en-US" sz="2000" dirty="0">
                <a:solidFill>
                  <a:prstClr val="black"/>
                </a:solidFill>
                <a:latin typeface="Trebuchet MS" panose="020B0603020202020204" pitchFamily="34" charset="0"/>
                <a:cs typeface="Lucida Sans Unicode" panose="020B0602030504020204" pitchFamily="34" charset="0"/>
              </a:rPr>
              <a:t>Lice</a:t>
            </a:r>
          </a:p>
          <a:p>
            <a:pPr fontAlgn="base">
              <a:lnSpc>
                <a:spcPct val="80000"/>
              </a:lnSpc>
              <a:spcBef>
                <a:spcPts val="500"/>
              </a:spcBef>
              <a:spcAft>
                <a:spcPct val="0"/>
              </a:spcAft>
              <a:buFont typeface="Wingdings" panose="05000000000000000000" pitchFamily="2" charset="2"/>
              <a:buChar char=""/>
            </a:pPr>
            <a:r>
              <a:rPr lang="en-GB" altLang="en-US" sz="2000" dirty="0">
                <a:solidFill>
                  <a:prstClr val="black"/>
                </a:solidFill>
                <a:latin typeface="Trebuchet MS" panose="020B0603020202020204" pitchFamily="34" charset="0"/>
                <a:cs typeface="Lucida Sans Unicode" panose="020B0602030504020204" pitchFamily="34" charset="0"/>
              </a:rPr>
              <a:t>Diet</a:t>
            </a:r>
          </a:p>
          <a:p>
            <a:pPr fontAlgn="base">
              <a:lnSpc>
                <a:spcPct val="80000"/>
              </a:lnSpc>
              <a:spcBef>
                <a:spcPts val="500"/>
              </a:spcBef>
              <a:spcAft>
                <a:spcPct val="0"/>
              </a:spcAft>
              <a:buFont typeface="Wingdings" panose="05000000000000000000" pitchFamily="2" charset="2"/>
              <a:buChar char=""/>
            </a:pPr>
            <a:r>
              <a:rPr lang="en-GB" altLang="en-US" sz="2000" dirty="0">
                <a:solidFill>
                  <a:prstClr val="black"/>
                </a:solidFill>
                <a:latin typeface="Trebuchet MS" panose="020B0603020202020204" pitchFamily="34" charset="0"/>
                <a:cs typeface="Lucida Sans Unicode" panose="020B0602030504020204" pitchFamily="34" charset="0"/>
              </a:rPr>
              <a:t>Entertainment</a:t>
            </a:r>
          </a:p>
        </p:txBody>
      </p:sp>
    </p:spTree>
    <p:extLst>
      <p:ext uri="{BB962C8B-B14F-4D97-AF65-F5344CB8AC3E}">
        <p14:creationId xmlns:p14="http://schemas.microsoft.com/office/powerpoint/2010/main" val="28058126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http://www.bbc.co.uk/schools/worldwarone/images/article/skeleton_q2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06" y="1651804"/>
            <a:ext cx="2815614" cy="192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A4EDF37-D82A-4368-A0A8-360755C49E54}"/>
              </a:ext>
            </a:extLst>
          </p:cNvPr>
          <p:cNvSpPr>
            <a:spLocks noGrp="1" noRot="1" noChangeArrowheads="1"/>
          </p:cNvSpPr>
          <p:nvPr>
            <p:ph type="title"/>
          </p:nvPr>
        </p:nvSpPr>
        <p:spPr>
          <a:xfrm>
            <a:off x="0" y="0"/>
            <a:ext cx="9144000" cy="476672"/>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algn="ctr" eaLnBrk="1" hangingPunct="1">
              <a:defRPr/>
            </a:pPr>
            <a:r>
              <a:rPr lang="en-GB" sz="2800" dirty="0">
                <a:latin typeface="Trebuchet MS" panose="020B0603020202020204" pitchFamily="34" charset="0"/>
              </a:rPr>
              <a:t>The dead</a:t>
            </a:r>
            <a:endParaRPr lang="en-US" sz="2800" dirty="0">
              <a:latin typeface="Trebuchet MS" panose="020B0603020202020204" pitchFamily="34" charset="0"/>
            </a:endParaRPr>
          </a:p>
        </p:txBody>
      </p:sp>
      <p:sp>
        <p:nvSpPr>
          <p:cNvPr id="3" name="Content Placeholder 2"/>
          <p:cNvSpPr>
            <a:spLocks noGrp="1"/>
          </p:cNvSpPr>
          <p:nvPr>
            <p:ph idx="1"/>
          </p:nvPr>
        </p:nvSpPr>
        <p:spPr>
          <a:xfrm>
            <a:off x="194559" y="596949"/>
            <a:ext cx="2808312" cy="967449"/>
          </a:xfrm>
        </p:spPr>
        <p:style>
          <a:lnRef idx="2">
            <a:schemeClr val="dk1"/>
          </a:lnRef>
          <a:fillRef idx="1">
            <a:schemeClr val="lt1"/>
          </a:fillRef>
          <a:effectRef idx="0">
            <a:schemeClr val="dk1"/>
          </a:effectRef>
          <a:fontRef idx="minor">
            <a:schemeClr val="dk1"/>
          </a:fontRef>
        </p:style>
        <p:txBody>
          <a:bodyPr>
            <a:noAutofit/>
          </a:bodyPr>
          <a:lstStyle/>
          <a:p>
            <a:pPr>
              <a:buFont typeface="Wingdings" panose="05000000000000000000" pitchFamily="2" charset="2"/>
              <a:buNone/>
              <a:defRPr/>
            </a:pPr>
            <a:r>
              <a:rPr lang="en-GB" sz="1800" dirty="0">
                <a:latin typeface="Trebuchet MS" panose="020B0603020202020204" pitchFamily="34" charset="0"/>
              </a:rPr>
              <a:t>The number of human</a:t>
            </a:r>
          </a:p>
          <a:p>
            <a:pPr>
              <a:buFont typeface="Wingdings" panose="05000000000000000000" pitchFamily="2" charset="2"/>
              <a:buNone/>
              <a:defRPr/>
            </a:pPr>
            <a:r>
              <a:rPr lang="en-GB" sz="1800" dirty="0">
                <a:latin typeface="Trebuchet MS" panose="020B0603020202020204" pitchFamily="34" charset="0"/>
              </a:rPr>
              <a:t>corpses made disease inevitable!</a:t>
            </a:r>
          </a:p>
        </p:txBody>
      </p:sp>
      <p:sp>
        <p:nvSpPr>
          <p:cNvPr id="4" name="Content Placeholder 5"/>
          <p:cNvSpPr txBox="1">
            <a:spLocks/>
          </p:cNvSpPr>
          <p:nvPr/>
        </p:nvSpPr>
        <p:spPr>
          <a:xfrm>
            <a:off x="6010233" y="574166"/>
            <a:ext cx="3046409" cy="191826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z="1400" dirty="0"/>
          </a:p>
          <a:p>
            <a:pPr marL="0" indent="0">
              <a:buNone/>
              <a:defRPr/>
            </a:pPr>
            <a:r>
              <a:rPr lang="en-GB" sz="1400" b="1" dirty="0">
                <a:latin typeface="Trebuchet MS" panose="020B0603020202020204" pitchFamily="34" charset="0"/>
              </a:rPr>
              <a:t>The stench of the dead bodies now is awful as they have been exposed to the sun for several days, many have swollen and burst. The trench is full of other occupants, things with lots of legs, also swarms of rats.</a:t>
            </a:r>
          </a:p>
          <a:p>
            <a:pPr marL="0" indent="0">
              <a:buNone/>
              <a:defRPr/>
            </a:pPr>
            <a:r>
              <a:rPr lang="en-GB" sz="1400" i="1" dirty="0">
                <a:latin typeface="Trebuchet MS" panose="020B0603020202020204" pitchFamily="34" charset="0"/>
              </a:rPr>
              <a:t>Sergeant Vine</a:t>
            </a:r>
          </a:p>
        </p:txBody>
      </p:sp>
      <p:pic>
        <p:nvPicPr>
          <p:cNvPr id="2" name="Picture 1">
            <a:extLst>
              <a:ext uri="{FF2B5EF4-FFF2-40B4-BE49-F238E27FC236}">
                <a16:creationId xmlns:a16="http://schemas.microsoft.com/office/drawing/2014/main" id="{F48B063D-1760-46F2-A4D5-03EB0389F2AD}"/>
              </a:ext>
            </a:extLst>
          </p:cNvPr>
          <p:cNvPicPr>
            <a:picLocks noChangeAspect="1"/>
          </p:cNvPicPr>
          <p:nvPr/>
        </p:nvPicPr>
        <p:blipFill>
          <a:blip r:embed="rId3"/>
          <a:stretch>
            <a:fillRect/>
          </a:stretch>
        </p:blipFill>
        <p:spPr>
          <a:xfrm>
            <a:off x="3108748" y="571502"/>
            <a:ext cx="2795606" cy="1920933"/>
          </a:xfrm>
          <a:prstGeom prst="rect">
            <a:avLst/>
          </a:prstGeom>
        </p:spPr>
      </p:pic>
      <p:sp>
        <p:nvSpPr>
          <p:cNvPr id="9" name="Content Placeholder 2">
            <a:extLst>
              <a:ext uri="{FF2B5EF4-FFF2-40B4-BE49-F238E27FC236}">
                <a16:creationId xmlns:a16="http://schemas.microsoft.com/office/drawing/2014/main" id="{752C2057-A706-4F42-A5EC-C3101ADBEAAD}"/>
              </a:ext>
            </a:extLst>
          </p:cNvPr>
          <p:cNvSpPr txBox="1">
            <a:spLocks/>
          </p:cNvSpPr>
          <p:nvPr/>
        </p:nvSpPr>
        <p:spPr>
          <a:xfrm>
            <a:off x="6029578" y="4131225"/>
            <a:ext cx="2999644" cy="263149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800" dirty="0">
                <a:latin typeface="Trebuchet MS" panose="020B0603020202020204" pitchFamily="34" charset="0"/>
              </a:rPr>
              <a:t>Frogs also made their way into trenches. Normally found in shell holes filled with water, they thrived in the base of trenches and could cause a man to slip and fall. </a:t>
            </a:r>
          </a:p>
          <a:p>
            <a:pPr>
              <a:defRPr/>
            </a:pPr>
            <a:r>
              <a:rPr lang="en-GB" sz="1800" dirty="0">
                <a:latin typeface="Trebuchet MS" panose="020B0603020202020204" pitchFamily="34" charset="0"/>
              </a:rPr>
              <a:t>Normally this wasn't such a problem, but if a fellow soldier just happened to be sharpening his bayonet and you slipped on a frog and fell on him, you could end up with a nasty case of stabbing.</a:t>
            </a:r>
          </a:p>
        </p:txBody>
      </p:sp>
      <p:sp>
        <p:nvSpPr>
          <p:cNvPr id="10" name="Rectangle 5">
            <a:extLst>
              <a:ext uri="{FF2B5EF4-FFF2-40B4-BE49-F238E27FC236}">
                <a16:creationId xmlns:a16="http://schemas.microsoft.com/office/drawing/2014/main" id="{2C8D225B-6F1B-4885-9B5B-5B37F33C7672}"/>
              </a:ext>
            </a:extLst>
          </p:cNvPr>
          <p:cNvSpPr txBox="1">
            <a:spLocks noRot="1" noChangeArrowheads="1"/>
          </p:cNvSpPr>
          <p:nvPr/>
        </p:nvSpPr>
        <p:spPr bwMode="auto">
          <a:xfrm>
            <a:off x="196813" y="3693762"/>
            <a:ext cx="2788018" cy="306896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eaLnBrk="1" hangingPunct="1">
              <a:lnSpc>
                <a:spcPct val="90000"/>
              </a:lnSpc>
              <a:defRPr/>
            </a:pPr>
            <a:r>
              <a:rPr lang="en-GB" sz="1800" dirty="0">
                <a:latin typeface="Trebuchet MS" panose="020B0603020202020204" pitchFamily="34" charset="0"/>
              </a:rPr>
              <a:t>Most dead were buried where they fell</a:t>
            </a:r>
          </a:p>
          <a:p>
            <a:pPr eaLnBrk="1" hangingPunct="1">
              <a:lnSpc>
                <a:spcPct val="90000"/>
              </a:lnSpc>
              <a:defRPr/>
            </a:pPr>
            <a:r>
              <a:rPr lang="en-GB" sz="1800" dirty="0">
                <a:latin typeface="Trebuchet MS" panose="020B0603020202020204" pitchFamily="34" charset="0"/>
              </a:rPr>
              <a:t>Later the War Graves Commission re-buried them in the graves you can still see today</a:t>
            </a:r>
          </a:p>
          <a:p>
            <a:pPr eaLnBrk="1" hangingPunct="1">
              <a:lnSpc>
                <a:spcPct val="90000"/>
              </a:lnSpc>
              <a:defRPr/>
            </a:pPr>
            <a:r>
              <a:rPr lang="en-GB" sz="1800" dirty="0">
                <a:latin typeface="Trebuchet MS" panose="020B0603020202020204" pitchFamily="34" charset="0"/>
              </a:rPr>
              <a:t>Thousands had no grave-they were never found!</a:t>
            </a:r>
          </a:p>
        </p:txBody>
      </p:sp>
      <p:pic>
        <p:nvPicPr>
          <p:cNvPr id="7" name="Picture 6">
            <a:extLst>
              <a:ext uri="{FF2B5EF4-FFF2-40B4-BE49-F238E27FC236}">
                <a16:creationId xmlns:a16="http://schemas.microsoft.com/office/drawing/2014/main" id="{51086C55-4482-4776-A9B8-0B1EA274FA01}"/>
              </a:ext>
            </a:extLst>
          </p:cNvPr>
          <p:cNvPicPr>
            <a:picLocks noChangeAspect="1"/>
          </p:cNvPicPr>
          <p:nvPr/>
        </p:nvPicPr>
        <p:blipFill>
          <a:blip r:embed="rId4"/>
          <a:stretch>
            <a:fillRect/>
          </a:stretch>
        </p:blipFill>
        <p:spPr>
          <a:xfrm>
            <a:off x="3096139" y="2581972"/>
            <a:ext cx="2815613" cy="2202028"/>
          </a:xfrm>
          <a:prstGeom prst="rect">
            <a:avLst/>
          </a:prstGeom>
        </p:spPr>
      </p:pic>
      <p:pic>
        <p:nvPicPr>
          <p:cNvPr id="12" name="Picture 8" descr="http://www.cruisefrance.com/picardy/images/war-graves.jpg">
            <a:extLst>
              <a:ext uri="{FF2B5EF4-FFF2-40B4-BE49-F238E27FC236}">
                <a16:creationId xmlns:a16="http://schemas.microsoft.com/office/drawing/2014/main" id="{D109BE81-63DA-4158-9FC8-685CE360F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945" y="5013176"/>
            <a:ext cx="2818807" cy="174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D8DCC2B-1066-4A50-B9DD-4F9CED20EB77}"/>
              </a:ext>
            </a:extLst>
          </p:cNvPr>
          <p:cNvPicPr>
            <a:picLocks noChangeAspect="1"/>
          </p:cNvPicPr>
          <p:nvPr/>
        </p:nvPicPr>
        <p:blipFill>
          <a:blip r:embed="rId6"/>
          <a:stretch>
            <a:fillRect/>
          </a:stretch>
        </p:blipFill>
        <p:spPr>
          <a:xfrm>
            <a:off x="6056996" y="2581541"/>
            <a:ext cx="2999644" cy="1440623"/>
          </a:xfrm>
          <a:prstGeom prst="rect">
            <a:avLst/>
          </a:prstGeom>
        </p:spPr>
      </p:pic>
    </p:spTree>
    <p:extLst>
      <p:ext uri="{BB962C8B-B14F-4D97-AF65-F5344CB8AC3E}">
        <p14:creationId xmlns:p14="http://schemas.microsoft.com/office/powerpoint/2010/main" val="244803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A4EDF37-D82A-4368-A0A8-360755C49E54}"/>
              </a:ext>
            </a:extLst>
          </p:cNvPr>
          <p:cNvSpPr>
            <a:spLocks noGrp="1" noRot="1" noChangeArrowheads="1"/>
          </p:cNvSpPr>
          <p:nvPr>
            <p:ph type="title"/>
          </p:nvPr>
        </p:nvSpPr>
        <p:spPr>
          <a:xfrm>
            <a:off x="0" y="0"/>
            <a:ext cx="9144000" cy="476672"/>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algn="ctr" eaLnBrk="1" hangingPunct="1">
              <a:defRPr/>
            </a:pPr>
            <a:r>
              <a:rPr lang="en-GB" sz="2800" dirty="0">
                <a:latin typeface="Trebuchet MS" panose="020B0603020202020204" pitchFamily="34" charset="0"/>
              </a:rPr>
              <a:t>Boredom</a:t>
            </a:r>
            <a:endParaRPr lang="en-US" sz="2800" dirty="0">
              <a:latin typeface="Trebuchet MS" panose="020B0603020202020204" pitchFamily="34" charset="0"/>
            </a:endParaRPr>
          </a:p>
        </p:txBody>
      </p:sp>
      <p:sp>
        <p:nvSpPr>
          <p:cNvPr id="15" name="Content Placeholder 2">
            <a:extLst>
              <a:ext uri="{FF2B5EF4-FFF2-40B4-BE49-F238E27FC236}">
                <a16:creationId xmlns:a16="http://schemas.microsoft.com/office/drawing/2014/main" id="{793271BD-2BB7-411F-BBAC-F5ECAD98D380}"/>
              </a:ext>
            </a:extLst>
          </p:cNvPr>
          <p:cNvSpPr>
            <a:spLocks noGrp="1"/>
          </p:cNvSpPr>
          <p:nvPr>
            <p:ph idx="1"/>
          </p:nvPr>
        </p:nvSpPr>
        <p:spPr>
          <a:xfrm>
            <a:off x="4716018" y="3586670"/>
            <a:ext cx="4240659" cy="3024336"/>
          </a:xfrm>
        </p:spPr>
        <p:style>
          <a:lnRef idx="2">
            <a:schemeClr val="dk1"/>
          </a:lnRef>
          <a:fillRef idx="1">
            <a:schemeClr val="lt1"/>
          </a:fillRef>
          <a:effectRef idx="0">
            <a:schemeClr val="dk1"/>
          </a:effectRef>
          <a:fontRef idx="minor">
            <a:schemeClr val="dk1"/>
          </a:fontRef>
        </p:style>
        <p:txBody>
          <a:bodyPr>
            <a:normAutofit lnSpcReduction="10000"/>
          </a:bodyPr>
          <a:lstStyle/>
          <a:p>
            <a:pPr>
              <a:defRPr/>
            </a:pPr>
            <a:r>
              <a:rPr lang="en-GB" sz="1600" dirty="0">
                <a:latin typeface="Trebuchet MS" panose="020B0603020202020204" pitchFamily="34" charset="0"/>
              </a:rPr>
              <a:t>Men might have different experiences of life on the Western Front depending on their rank and role. </a:t>
            </a:r>
          </a:p>
          <a:p>
            <a:pPr>
              <a:defRPr/>
            </a:pPr>
            <a:r>
              <a:rPr lang="en-GB" sz="1600" dirty="0">
                <a:latin typeface="Trebuchet MS" panose="020B0603020202020204" pitchFamily="34" charset="0"/>
              </a:rPr>
              <a:t>For example, it was the job of the Officer to lead night patrols, to organise the men and to relay orders from High Command. </a:t>
            </a:r>
          </a:p>
          <a:p>
            <a:pPr>
              <a:defRPr/>
            </a:pPr>
            <a:r>
              <a:rPr lang="en-GB" sz="1600" dirty="0">
                <a:latin typeface="Trebuchet MS" panose="020B0603020202020204" pitchFamily="34" charset="0"/>
              </a:rPr>
              <a:t>It is said that they were treated better than ordinary soldiers as they had small 'dug-outs' in trenches where they would eat and sleep, better food and might be more readily excused from front line duty if they were wounded or ill.</a:t>
            </a:r>
          </a:p>
        </p:txBody>
      </p:sp>
      <p:sp>
        <p:nvSpPr>
          <p:cNvPr id="14" name="Content Placeholder 2">
            <a:extLst>
              <a:ext uri="{FF2B5EF4-FFF2-40B4-BE49-F238E27FC236}">
                <a16:creationId xmlns:a16="http://schemas.microsoft.com/office/drawing/2014/main" id="{115141C9-3FE6-4217-8175-AF0F024A754C}"/>
              </a:ext>
            </a:extLst>
          </p:cNvPr>
          <p:cNvSpPr txBox="1">
            <a:spLocks/>
          </p:cNvSpPr>
          <p:nvPr/>
        </p:nvSpPr>
        <p:spPr>
          <a:xfrm>
            <a:off x="187327" y="620688"/>
            <a:ext cx="4384675" cy="367240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100" dirty="0">
                <a:latin typeface="Trebuchet MS" panose="020B0603020202020204" pitchFamily="34" charset="0"/>
              </a:rPr>
              <a:t>A soldier’s life in the trenches was spent not so much in fighting but in an endless exhausting physical labour.</a:t>
            </a:r>
          </a:p>
          <a:p>
            <a:pPr>
              <a:defRPr/>
            </a:pPr>
            <a:r>
              <a:rPr lang="en-GB" sz="2100" dirty="0">
                <a:latin typeface="Trebuchet MS" panose="020B0603020202020204" pitchFamily="34" charset="0"/>
              </a:rPr>
              <a:t>The day began and ended with a ‘stand to ‘ in case the enemy chose to make a dawn or dusk attack.</a:t>
            </a:r>
          </a:p>
          <a:p>
            <a:pPr>
              <a:defRPr/>
            </a:pPr>
            <a:r>
              <a:rPr lang="en-GB" sz="2100" dirty="0">
                <a:latin typeface="Trebuchet MS" panose="020B0603020202020204" pitchFamily="34" charset="0"/>
              </a:rPr>
              <a:t>The rest of the day was spent doing  ‘watches’ like sentry duty on the fire step.</a:t>
            </a:r>
          </a:p>
          <a:p>
            <a:pPr>
              <a:defRPr/>
            </a:pPr>
            <a:r>
              <a:rPr lang="en-GB" sz="2100" dirty="0">
                <a:latin typeface="Trebuchet MS" panose="020B0603020202020204" pitchFamily="34" charset="0"/>
              </a:rPr>
              <a:t>Fatigues = digging and repairing trenches, fetching rations and stores.</a:t>
            </a:r>
          </a:p>
          <a:p>
            <a:pPr>
              <a:defRPr/>
            </a:pPr>
            <a:r>
              <a:rPr lang="en-GB" sz="2100" dirty="0">
                <a:latin typeface="Trebuchet MS" panose="020B0603020202020204" pitchFamily="34" charset="0"/>
              </a:rPr>
              <a:t>Trying to get some sleep in a dug out (see below)</a:t>
            </a:r>
          </a:p>
          <a:p>
            <a:pPr>
              <a:defRPr/>
            </a:pPr>
            <a:r>
              <a:rPr lang="en-GB" sz="2100" dirty="0">
                <a:latin typeface="Trebuchet MS" panose="020B0603020202020204" pitchFamily="34" charset="0"/>
              </a:rPr>
              <a:t>Busiest time was at night when the men also repaired the barbed wire and patrolled No Man’s Land to observe the enemy  and rescue the wounded.</a:t>
            </a:r>
            <a:endParaRPr lang="en-GB" dirty="0"/>
          </a:p>
        </p:txBody>
      </p:sp>
      <p:pic>
        <p:nvPicPr>
          <p:cNvPr id="13" name="Picture 12">
            <a:extLst>
              <a:ext uri="{FF2B5EF4-FFF2-40B4-BE49-F238E27FC236}">
                <a16:creationId xmlns:a16="http://schemas.microsoft.com/office/drawing/2014/main" id="{7AE13CC1-126E-4424-8D97-180A14B076DE}"/>
              </a:ext>
            </a:extLst>
          </p:cNvPr>
          <p:cNvPicPr>
            <a:picLocks noChangeAspect="1"/>
          </p:cNvPicPr>
          <p:nvPr/>
        </p:nvPicPr>
        <p:blipFill>
          <a:blip r:embed="rId2"/>
          <a:stretch>
            <a:fillRect/>
          </a:stretch>
        </p:blipFill>
        <p:spPr>
          <a:xfrm>
            <a:off x="259334" y="4437112"/>
            <a:ext cx="4240659" cy="2158942"/>
          </a:xfrm>
          <a:prstGeom prst="rect">
            <a:avLst/>
          </a:prstGeom>
        </p:spPr>
      </p:pic>
      <p:pic>
        <p:nvPicPr>
          <p:cNvPr id="16" name="Picture 15">
            <a:extLst>
              <a:ext uri="{FF2B5EF4-FFF2-40B4-BE49-F238E27FC236}">
                <a16:creationId xmlns:a16="http://schemas.microsoft.com/office/drawing/2014/main" id="{91D1294C-A6B0-425B-96B5-F935FE54F562}"/>
              </a:ext>
            </a:extLst>
          </p:cNvPr>
          <p:cNvPicPr>
            <a:picLocks noChangeAspect="1"/>
          </p:cNvPicPr>
          <p:nvPr/>
        </p:nvPicPr>
        <p:blipFill>
          <a:blip r:embed="rId3"/>
          <a:stretch>
            <a:fillRect/>
          </a:stretch>
        </p:blipFill>
        <p:spPr>
          <a:xfrm>
            <a:off x="4716018" y="620688"/>
            <a:ext cx="4240659" cy="2821966"/>
          </a:xfrm>
          <a:prstGeom prst="rect">
            <a:avLst/>
          </a:prstGeom>
        </p:spPr>
      </p:pic>
    </p:spTree>
    <p:extLst>
      <p:ext uri="{BB962C8B-B14F-4D97-AF65-F5344CB8AC3E}">
        <p14:creationId xmlns:p14="http://schemas.microsoft.com/office/powerpoint/2010/main" val="319584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792"/>
            <a:ext cx="9144000" cy="503888"/>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lstStyle/>
          <a:p>
            <a:pPr algn="ctr">
              <a:defRPr/>
            </a:pPr>
            <a:r>
              <a:rPr lang="en-GB" sz="2400" dirty="0">
                <a:latin typeface="Trebuchet MS" panose="020B0603020202020204" pitchFamily="34" charset="0"/>
              </a:rPr>
              <a:t>ENTERTAINMENT</a:t>
            </a:r>
          </a:p>
        </p:txBody>
      </p:sp>
      <p:sp>
        <p:nvSpPr>
          <p:cNvPr id="3" name="Content Placeholder 2"/>
          <p:cNvSpPr>
            <a:spLocks noGrp="1"/>
          </p:cNvSpPr>
          <p:nvPr>
            <p:ph idx="1"/>
          </p:nvPr>
        </p:nvSpPr>
        <p:spPr>
          <a:xfrm>
            <a:off x="107506" y="692696"/>
            <a:ext cx="4696259" cy="3816424"/>
          </a:xfrm>
        </p:spPr>
        <p:style>
          <a:lnRef idx="2">
            <a:schemeClr val="dk1"/>
          </a:lnRef>
          <a:fillRef idx="1">
            <a:schemeClr val="lt1"/>
          </a:fillRef>
          <a:effectRef idx="0">
            <a:schemeClr val="dk1"/>
          </a:effectRef>
          <a:fontRef idx="minor">
            <a:schemeClr val="dk1"/>
          </a:fontRef>
        </p:style>
        <p:txBody>
          <a:bodyPr/>
          <a:lstStyle/>
          <a:p>
            <a:pPr>
              <a:defRPr/>
            </a:pPr>
            <a:r>
              <a:rPr lang="en-GB" sz="2400" dirty="0">
                <a:latin typeface="Trebuchet MS" panose="020B0603020202020204" pitchFamily="34" charset="0"/>
              </a:rPr>
              <a:t>A few miles behind the lines:</a:t>
            </a:r>
          </a:p>
          <a:p>
            <a:pPr>
              <a:defRPr/>
            </a:pPr>
            <a:r>
              <a:rPr lang="en-GB" sz="2400" dirty="0">
                <a:latin typeface="Trebuchet MS" panose="020B0603020202020204" pitchFamily="34" charset="0"/>
              </a:rPr>
              <a:t>Inter unit football matches</a:t>
            </a:r>
          </a:p>
          <a:p>
            <a:pPr>
              <a:defRPr/>
            </a:pPr>
            <a:r>
              <a:rPr lang="en-GB" sz="2400" dirty="0">
                <a:latin typeface="Trebuchet MS" panose="020B0603020202020204" pitchFamily="34" charset="0"/>
              </a:rPr>
              <a:t>Boxing matches between divisions</a:t>
            </a:r>
          </a:p>
          <a:p>
            <a:pPr>
              <a:defRPr/>
            </a:pPr>
            <a:r>
              <a:rPr lang="en-GB" sz="2400" dirty="0">
                <a:latin typeface="Trebuchet MS" panose="020B0603020202020204" pitchFamily="34" charset="0"/>
              </a:rPr>
              <a:t>Pantomimes</a:t>
            </a:r>
          </a:p>
          <a:p>
            <a:pPr>
              <a:defRPr/>
            </a:pPr>
            <a:r>
              <a:rPr lang="en-GB" sz="2400" dirty="0">
                <a:latin typeface="Trebuchet MS" panose="020B0603020202020204" pitchFamily="34" charset="0"/>
              </a:rPr>
              <a:t>Music shows</a:t>
            </a:r>
          </a:p>
          <a:p>
            <a:pPr>
              <a:defRPr/>
            </a:pPr>
            <a:r>
              <a:rPr lang="en-GB" sz="2400" dirty="0">
                <a:latin typeface="Trebuchet MS" panose="020B0603020202020204" pitchFamily="34" charset="0"/>
              </a:rPr>
              <a:t>Visit local village with a pass to buy souvenirs or play cards all night.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5259" y="3645024"/>
            <a:ext cx="3784600" cy="2988106"/>
          </a:xfrm>
          <a:prstGeom prst="rect">
            <a:avLst/>
          </a:prstGeom>
        </p:spPr>
      </p:pic>
      <p:pic>
        <p:nvPicPr>
          <p:cNvPr id="2050" name="Picture 2" descr="WAR CULTURE - WWI Theatre | Military History Matters">
            <a:extLst>
              <a:ext uri="{FF2B5EF4-FFF2-40B4-BE49-F238E27FC236}">
                <a16:creationId xmlns:a16="http://schemas.microsoft.com/office/drawing/2014/main" id="{6A63B0C9-2CCE-4D38-B6B4-3A5558CF1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259" y="692696"/>
            <a:ext cx="3784600" cy="26309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456C858-D719-4F37-BCF4-4F8D0B5E8F63}"/>
              </a:ext>
            </a:extLst>
          </p:cNvPr>
          <p:cNvPicPr>
            <a:picLocks noChangeAspect="1"/>
          </p:cNvPicPr>
          <p:nvPr/>
        </p:nvPicPr>
        <p:blipFill>
          <a:blip r:embed="rId4"/>
          <a:stretch>
            <a:fillRect/>
          </a:stretch>
        </p:blipFill>
        <p:spPr>
          <a:xfrm>
            <a:off x="107505" y="4574631"/>
            <a:ext cx="4696259" cy="2058501"/>
          </a:xfrm>
          <a:prstGeom prst="rect">
            <a:avLst/>
          </a:prstGeom>
        </p:spPr>
      </p:pic>
    </p:spTree>
    <p:extLst>
      <p:ext uri="{BB962C8B-B14F-4D97-AF65-F5344CB8AC3E}">
        <p14:creationId xmlns:p14="http://schemas.microsoft.com/office/powerpoint/2010/main" val="92945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A4EDF37-D82A-4368-A0A8-360755C49E54}"/>
              </a:ext>
            </a:extLst>
          </p:cNvPr>
          <p:cNvSpPr>
            <a:spLocks noGrp="1" noRot="1" noChangeArrowheads="1"/>
          </p:cNvSpPr>
          <p:nvPr>
            <p:ph type="title"/>
          </p:nvPr>
        </p:nvSpPr>
        <p:spPr>
          <a:xfrm>
            <a:off x="0" y="0"/>
            <a:ext cx="9144000" cy="476672"/>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algn="ctr" eaLnBrk="1" hangingPunct="1">
              <a:defRPr/>
            </a:pPr>
            <a:r>
              <a:rPr lang="en-GB" sz="2800" dirty="0">
                <a:latin typeface="Trebuchet MS" panose="020B0603020202020204" pitchFamily="34" charset="0"/>
              </a:rPr>
              <a:t>Diet</a:t>
            </a:r>
            <a:endParaRPr lang="en-US" sz="2800" dirty="0">
              <a:latin typeface="Trebuchet MS" panose="020B0603020202020204" pitchFamily="34" charset="0"/>
            </a:endParaRPr>
          </a:p>
        </p:txBody>
      </p:sp>
      <p:sp>
        <p:nvSpPr>
          <p:cNvPr id="19" name="Content Placeholder 5">
            <a:extLst>
              <a:ext uri="{FF2B5EF4-FFF2-40B4-BE49-F238E27FC236}">
                <a16:creationId xmlns:a16="http://schemas.microsoft.com/office/drawing/2014/main" id="{72FBA35D-F899-4487-B346-AFA6D5590DBA}"/>
              </a:ext>
            </a:extLst>
          </p:cNvPr>
          <p:cNvSpPr>
            <a:spLocks noGrp="1"/>
          </p:cNvSpPr>
          <p:nvPr>
            <p:ph idx="1"/>
          </p:nvPr>
        </p:nvSpPr>
        <p:spPr>
          <a:xfrm>
            <a:off x="5796138" y="3284984"/>
            <a:ext cx="3231119" cy="338437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gn="ctr">
              <a:buNone/>
            </a:pPr>
            <a:r>
              <a:rPr lang="en-GB" sz="2200" i="1" dirty="0">
                <a:latin typeface="Trebuchet MS" panose="020B0603020202020204" pitchFamily="34" charset="0"/>
                <a:cs typeface="Times New Roman"/>
              </a:rPr>
              <a:t>In a letter to his parents, Private </a:t>
            </a:r>
            <a:r>
              <a:rPr lang="en-GB" sz="2200" i="1" dirty="0" err="1">
                <a:latin typeface="Trebuchet MS" panose="020B0603020202020204" pitchFamily="34" charset="0"/>
                <a:cs typeface="Times New Roman"/>
              </a:rPr>
              <a:t>Pressey</a:t>
            </a:r>
            <a:r>
              <a:rPr lang="en-GB" sz="2200" i="1" dirty="0">
                <a:latin typeface="Trebuchet MS" panose="020B0603020202020204" pitchFamily="34" charset="0"/>
                <a:cs typeface="Times New Roman"/>
              </a:rPr>
              <a:t> of the Royal Artillery described the quality of the food men were receiving on the Western Front.</a:t>
            </a:r>
          </a:p>
          <a:p>
            <a:pPr algn="ctr"/>
            <a:endParaRPr lang="en-US" sz="2200" i="1" dirty="0">
              <a:latin typeface="Trebuchet MS" panose="020B0603020202020204" pitchFamily="34" charset="0"/>
              <a:cs typeface="Times New Roman"/>
            </a:endParaRPr>
          </a:p>
          <a:p>
            <a:pPr marL="0" indent="0">
              <a:buNone/>
            </a:pPr>
            <a:r>
              <a:rPr lang="en-GB" sz="2200" b="1" dirty="0">
                <a:latin typeface="Trebuchet MS" panose="020B0603020202020204" pitchFamily="34" charset="0"/>
                <a:cs typeface="Times New Roman" panose="02020603050405020304" pitchFamily="18" charset="0"/>
              </a:rPr>
              <a:t>“The biscuits are so hard that you had to put them on a firm surface and smash them with a stone or something. I've held one in my hand and hit the sharp corner of a brick wall and only hurt my hand. Sometimes we soaked the smashed fragments in water for several days. Then we would heat and drain, pour condensed milk over a dishful of the stuff and get it down”</a:t>
            </a:r>
          </a:p>
          <a:p>
            <a:endParaRPr lang="en-GB" dirty="0"/>
          </a:p>
        </p:txBody>
      </p:sp>
      <p:sp>
        <p:nvSpPr>
          <p:cNvPr id="9" name="Content Placeholder 5">
            <a:extLst>
              <a:ext uri="{FF2B5EF4-FFF2-40B4-BE49-F238E27FC236}">
                <a16:creationId xmlns:a16="http://schemas.microsoft.com/office/drawing/2014/main" id="{44D49838-CD7E-4EF6-9549-5E6732181C42}"/>
              </a:ext>
            </a:extLst>
          </p:cNvPr>
          <p:cNvSpPr txBox="1">
            <a:spLocks/>
          </p:cNvSpPr>
          <p:nvPr/>
        </p:nvSpPr>
        <p:spPr>
          <a:xfrm>
            <a:off x="5796136" y="692696"/>
            <a:ext cx="3203848" cy="237626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800" dirty="0">
                <a:latin typeface="Trebuchet MS" panose="020B0603020202020204" pitchFamily="34" charset="0"/>
              </a:rPr>
              <a:t>All we lived on was tea and dog biscuits. If we got meat once a week we were lucky, but imagine trying to eat standing in a trench full of water with the smell of dead bodies nearby.</a:t>
            </a:r>
          </a:p>
          <a:p>
            <a:pPr marL="0" indent="0">
              <a:buNone/>
              <a:defRPr/>
            </a:pPr>
            <a:r>
              <a:rPr lang="en-GB" sz="1800" i="1" dirty="0">
                <a:latin typeface="Trebuchet MS" panose="020B0603020202020204" pitchFamily="34" charset="0"/>
              </a:rPr>
              <a:t>Richard Beasley</a:t>
            </a:r>
            <a:endParaRPr lang="en-GB" sz="4000" i="1" dirty="0">
              <a:latin typeface="Trebuchet MS" panose="020B0603020202020204" pitchFamily="34" charset="0"/>
            </a:endParaRPr>
          </a:p>
        </p:txBody>
      </p:sp>
      <p:sp>
        <p:nvSpPr>
          <p:cNvPr id="10" name="Rectangle 6">
            <a:extLst>
              <a:ext uri="{FF2B5EF4-FFF2-40B4-BE49-F238E27FC236}">
                <a16:creationId xmlns:a16="http://schemas.microsoft.com/office/drawing/2014/main" id="{35FBC713-062C-4708-8FB6-56D6BFADA486}"/>
              </a:ext>
            </a:extLst>
          </p:cNvPr>
          <p:cNvSpPr txBox="1">
            <a:spLocks noRot="1" noChangeArrowheads="1"/>
          </p:cNvSpPr>
          <p:nvPr/>
        </p:nvSpPr>
        <p:spPr>
          <a:xfrm>
            <a:off x="261156" y="692696"/>
            <a:ext cx="3121025" cy="5976664"/>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eaLnBrk="1" hangingPunct="1">
              <a:lnSpc>
                <a:spcPct val="80000"/>
              </a:lnSpc>
              <a:buNone/>
              <a:defRPr/>
            </a:pPr>
            <a:r>
              <a:rPr lang="en-GB" sz="1800" b="1" dirty="0"/>
              <a:t>British Daily Ration - 1914</a:t>
            </a:r>
            <a:r>
              <a:rPr lang="en-GB" sz="1800" dirty="0"/>
              <a:t> </a:t>
            </a:r>
          </a:p>
          <a:p>
            <a:pPr eaLnBrk="1" hangingPunct="1">
              <a:lnSpc>
                <a:spcPct val="80000"/>
              </a:lnSpc>
              <a:defRPr/>
            </a:pPr>
            <a:r>
              <a:rPr lang="en-GB" sz="1800" dirty="0"/>
              <a:t>20 oz. Fresh or frozen meat, or 16 oz. preserved or salt meat </a:t>
            </a:r>
          </a:p>
          <a:p>
            <a:pPr eaLnBrk="1" hangingPunct="1">
              <a:lnSpc>
                <a:spcPct val="80000"/>
              </a:lnSpc>
              <a:defRPr/>
            </a:pPr>
            <a:r>
              <a:rPr lang="en-GB" sz="1800" dirty="0"/>
              <a:t>20 oz. bread, or 16 oz. biscuit or flour </a:t>
            </a:r>
          </a:p>
          <a:p>
            <a:pPr eaLnBrk="1" hangingPunct="1">
              <a:lnSpc>
                <a:spcPct val="80000"/>
              </a:lnSpc>
              <a:defRPr/>
            </a:pPr>
            <a:r>
              <a:rPr lang="en-GB" sz="1800" dirty="0"/>
              <a:t>4 oz. bacon </a:t>
            </a:r>
          </a:p>
          <a:p>
            <a:pPr eaLnBrk="1" hangingPunct="1">
              <a:lnSpc>
                <a:spcPct val="80000"/>
              </a:lnSpc>
              <a:defRPr/>
            </a:pPr>
            <a:r>
              <a:rPr lang="en-GB" sz="1800" dirty="0"/>
              <a:t>3 oz. cheese </a:t>
            </a:r>
          </a:p>
          <a:p>
            <a:pPr eaLnBrk="1" hangingPunct="1">
              <a:lnSpc>
                <a:spcPct val="80000"/>
              </a:lnSpc>
              <a:defRPr/>
            </a:pPr>
            <a:r>
              <a:rPr lang="en-GB" sz="1800" dirty="0"/>
              <a:t>5/8 oz. tea </a:t>
            </a:r>
          </a:p>
          <a:p>
            <a:pPr eaLnBrk="1" hangingPunct="1">
              <a:lnSpc>
                <a:spcPct val="80000"/>
              </a:lnSpc>
              <a:defRPr/>
            </a:pPr>
            <a:r>
              <a:rPr lang="en-GB" sz="1800" dirty="0"/>
              <a:t>4 oz. jam </a:t>
            </a:r>
          </a:p>
          <a:p>
            <a:pPr eaLnBrk="1" hangingPunct="1">
              <a:lnSpc>
                <a:spcPct val="80000"/>
              </a:lnSpc>
              <a:defRPr/>
            </a:pPr>
            <a:r>
              <a:rPr lang="en-GB" sz="1800" dirty="0"/>
              <a:t>3 oz. sugar </a:t>
            </a:r>
          </a:p>
          <a:p>
            <a:pPr eaLnBrk="1" hangingPunct="1">
              <a:lnSpc>
                <a:spcPct val="80000"/>
              </a:lnSpc>
              <a:defRPr/>
            </a:pPr>
            <a:r>
              <a:rPr lang="en-GB" sz="1800" dirty="0"/>
              <a:t>1/2 oz. salt </a:t>
            </a:r>
          </a:p>
          <a:p>
            <a:pPr eaLnBrk="1" hangingPunct="1">
              <a:lnSpc>
                <a:spcPct val="80000"/>
              </a:lnSpc>
              <a:defRPr/>
            </a:pPr>
            <a:r>
              <a:rPr lang="en-GB" sz="1800" dirty="0"/>
              <a:t>1/36 oz. pepper </a:t>
            </a:r>
          </a:p>
          <a:p>
            <a:pPr eaLnBrk="1" hangingPunct="1">
              <a:lnSpc>
                <a:spcPct val="80000"/>
              </a:lnSpc>
              <a:defRPr/>
            </a:pPr>
            <a:r>
              <a:rPr lang="en-GB" sz="1800" dirty="0"/>
              <a:t>1/20 oz. mustard </a:t>
            </a:r>
          </a:p>
          <a:p>
            <a:pPr eaLnBrk="1" hangingPunct="1">
              <a:lnSpc>
                <a:spcPct val="80000"/>
              </a:lnSpc>
              <a:defRPr/>
            </a:pPr>
            <a:r>
              <a:rPr lang="en-GB" sz="1800" dirty="0"/>
              <a:t>8 oz. fresh or 2 oz. dried vegetables </a:t>
            </a:r>
          </a:p>
          <a:p>
            <a:pPr eaLnBrk="1" hangingPunct="1">
              <a:lnSpc>
                <a:spcPct val="80000"/>
              </a:lnSpc>
              <a:defRPr/>
            </a:pPr>
            <a:r>
              <a:rPr lang="en-GB" sz="1800" dirty="0"/>
              <a:t>1/10 gill lime juice if vegetable not issued (for scurvy ) </a:t>
            </a:r>
          </a:p>
          <a:p>
            <a:pPr eaLnBrk="1" hangingPunct="1">
              <a:lnSpc>
                <a:spcPct val="80000"/>
              </a:lnSpc>
              <a:defRPr/>
            </a:pPr>
            <a:r>
              <a:rPr lang="en-GB" sz="1800" dirty="0"/>
              <a:t>1/2 gill rum (at discretion of commanding general) </a:t>
            </a:r>
          </a:p>
          <a:p>
            <a:pPr eaLnBrk="1" hangingPunct="1">
              <a:lnSpc>
                <a:spcPct val="80000"/>
              </a:lnSpc>
              <a:defRPr/>
            </a:pPr>
            <a:r>
              <a:rPr lang="en-GB" sz="1800" dirty="0"/>
              <a:t>not to exceed 20 oz. tobacco per week </a:t>
            </a:r>
          </a:p>
        </p:txBody>
      </p:sp>
      <p:pic>
        <p:nvPicPr>
          <p:cNvPr id="17" name="Picture 6" descr="http://www.militaryhistoryworkshop.co.uk/shop/images/uploads/mhw_and_jeep_5-8-08_010.JPG">
            <a:extLst>
              <a:ext uri="{FF2B5EF4-FFF2-40B4-BE49-F238E27FC236}">
                <a16:creationId xmlns:a16="http://schemas.microsoft.com/office/drawing/2014/main" id="{9700C3F3-7C82-4AFD-B3C9-54659E878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692" y="2780928"/>
            <a:ext cx="2103029"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http://www.ww2rationtechnologies.com/britbeef.jpg">
            <a:extLst>
              <a:ext uri="{FF2B5EF4-FFF2-40B4-BE49-F238E27FC236}">
                <a16:creationId xmlns:a16="http://schemas.microsoft.com/office/drawing/2014/main" id="{A170929B-5FD1-48E8-9BDC-D8311BAF4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692" y="692696"/>
            <a:ext cx="210302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B82A6B6-74D4-4F9E-9CBE-27E26FDF0D38}"/>
              </a:ext>
            </a:extLst>
          </p:cNvPr>
          <p:cNvPicPr>
            <a:picLocks noChangeAspect="1"/>
          </p:cNvPicPr>
          <p:nvPr/>
        </p:nvPicPr>
        <p:blipFill>
          <a:blip r:embed="rId4"/>
          <a:stretch>
            <a:fillRect/>
          </a:stretch>
        </p:blipFill>
        <p:spPr>
          <a:xfrm>
            <a:off x="3592692" y="4609843"/>
            <a:ext cx="2103029" cy="2059519"/>
          </a:xfrm>
          <a:prstGeom prst="rect">
            <a:avLst/>
          </a:prstGeom>
        </p:spPr>
      </p:pic>
    </p:spTree>
    <p:extLst>
      <p:ext uri="{BB962C8B-B14F-4D97-AF65-F5344CB8AC3E}">
        <p14:creationId xmlns:p14="http://schemas.microsoft.com/office/powerpoint/2010/main" val="349323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A4EDF37-D82A-4368-A0A8-360755C49E54}"/>
              </a:ext>
            </a:extLst>
          </p:cNvPr>
          <p:cNvSpPr>
            <a:spLocks noGrp="1" noRot="1" noChangeArrowheads="1"/>
          </p:cNvSpPr>
          <p:nvPr>
            <p:ph type="title"/>
          </p:nvPr>
        </p:nvSpPr>
        <p:spPr>
          <a:xfrm>
            <a:off x="0" y="0"/>
            <a:ext cx="9144000" cy="476672"/>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algn="ctr" eaLnBrk="1" hangingPunct="1">
              <a:defRPr/>
            </a:pPr>
            <a:r>
              <a:rPr lang="en-US" sz="2800" dirty="0">
                <a:latin typeface="Trebuchet MS" panose="020B0603020202020204" pitchFamily="34" charset="0"/>
              </a:rPr>
              <a:t>Injuries</a:t>
            </a:r>
          </a:p>
        </p:txBody>
      </p:sp>
      <p:sp>
        <p:nvSpPr>
          <p:cNvPr id="11" name="Content Placeholder 2">
            <a:extLst>
              <a:ext uri="{FF2B5EF4-FFF2-40B4-BE49-F238E27FC236}">
                <a16:creationId xmlns:a16="http://schemas.microsoft.com/office/drawing/2014/main" id="{693BFEE9-E625-42BA-BBDA-8C2AEEFBD8A0}"/>
              </a:ext>
            </a:extLst>
          </p:cNvPr>
          <p:cNvSpPr>
            <a:spLocks noGrp="1"/>
          </p:cNvSpPr>
          <p:nvPr>
            <p:ph idx="1"/>
          </p:nvPr>
        </p:nvSpPr>
        <p:spPr>
          <a:xfrm>
            <a:off x="190529" y="633070"/>
            <a:ext cx="3456384" cy="3714540"/>
          </a:xfrm>
        </p:spPr>
        <p:style>
          <a:lnRef idx="2">
            <a:schemeClr val="dk1"/>
          </a:lnRef>
          <a:fillRef idx="1">
            <a:schemeClr val="lt1"/>
          </a:fillRef>
          <a:effectRef idx="0">
            <a:schemeClr val="dk1"/>
          </a:effectRef>
          <a:fontRef idx="minor">
            <a:schemeClr val="dk1"/>
          </a:fontRef>
        </p:style>
        <p:txBody>
          <a:bodyPr>
            <a:normAutofit fontScale="40000" lnSpcReduction="20000"/>
          </a:bodyPr>
          <a:lstStyle/>
          <a:p>
            <a:pPr marL="0" indent="0" algn="ctr">
              <a:buNone/>
            </a:pPr>
            <a:r>
              <a:rPr lang="en-GB" sz="4000" i="1" dirty="0">
                <a:latin typeface="Trebuchet MS" panose="020B0603020202020204" pitchFamily="34" charset="0"/>
                <a:cs typeface="Times New Roman"/>
              </a:rPr>
              <a:t>Lesley Smith worked as a VAD at the Royal Sussex Hospital in Brighton during the early stages of the First World War. Later she was posted to a field hospital on the Western Front.</a:t>
            </a:r>
          </a:p>
          <a:p>
            <a:pPr marL="0" indent="0" algn="ctr">
              <a:buNone/>
            </a:pPr>
            <a:endParaRPr lang="en-US" sz="4000" i="1" dirty="0">
              <a:latin typeface="Trebuchet MS" panose="020B0603020202020204" pitchFamily="34" charset="0"/>
              <a:cs typeface="Times New Roman"/>
            </a:endParaRPr>
          </a:p>
          <a:p>
            <a:pPr marL="0" indent="0" algn="ctr">
              <a:buNone/>
            </a:pPr>
            <a:r>
              <a:rPr lang="en-GB" sz="4000" b="1" dirty="0">
                <a:latin typeface="Trebuchet MS" panose="020B0603020202020204" pitchFamily="34" charset="0"/>
                <a:cs typeface="Times New Roman"/>
              </a:rPr>
              <a:t>“Day after day we cut down stinking bandages and exposed wounds that destroyed the whole original plan of the body. One man had both buttocks blown off, one arm had been amputated at the elbow, and he had a host of smaller wounds from flying metal. Another lay propped on moss to absorb the puss from two large holes in each thigh.”</a:t>
            </a:r>
            <a:endParaRPr lang="en-US" sz="4000" b="1" dirty="0">
              <a:latin typeface="Trebuchet MS" panose="020B0603020202020204" pitchFamily="34" charset="0"/>
              <a:cs typeface="Times New Roman"/>
            </a:endParaRPr>
          </a:p>
          <a:p>
            <a:pPr marL="0" indent="0">
              <a:spcBef>
                <a:spcPts val="0"/>
              </a:spcBef>
              <a:buNone/>
              <a:defRPr/>
            </a:pPr>
            <a:endParaRPr lang="en-US" sz="3700" dirty="0">
              <a:latin typeface="Trebuchet MS" panose="020B0603020202020204" pitchFamily="34" charset="0"/>
              <a:cs typeface="Times New Roman"/>
            </a:endParaRPr>
          </a:p>
          <a:p>
            <a:endParaRPr lang="en-GB" dirty="0"/>
          </a:p>
        </p:txBody>
      </p:sp>
      <p:sp>
        <p:nvSpPr>
          <p:cNvPr id="12" name="Content Placeholder 5">
            <a:extLst>
              <a:ext uri="{FF2B5EF4-FFF2-40B4-BE49-F238E27FC236}">
                <a16:creationId xmlns:a16="http://schemas.microsoft.com/office/drawing/2014/main" id="{939882CD-6EF9-4AB5-B587-681F93327C46}"/>
              </a:ext>
            </a:extLst>
          </p:cNvPr>
          <p:cNvSpPr txBox="1">
            <a:spLocks/>
          </p:cNvSpPr>
          <p:nvPr/>
        </p:nvSpPr>
        <p:spPr>
          <a:xfrm>
            <a:off x="4594198" y="620688"/>
            <a:ext cx="4359275" cy="4191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b="1" dirty="0">
                <a:latin typeface="Trebuchet MS" panose="020B0603020202020204" pitchFamily="34" charset="0"/>
              </a:rPr>
              <a:t>The other one said to me “ Chas, I am going home to my wife and kids. I’ll be some use to them as a cripple, but none at  all dead! I am starving here, and so are they at home, we may as well starve together.” With that he fired a shot through his boot. When the medics got his boot. When the medics got his boot off, two of his toes and a lot his foot had gone. But the injuring oneself to get out of it was quite common.</a:t>
            </a:r>
          </a:p>
          <a:p>
            <a:pPr marL="0" indent="0">
              <a:buNone/>
              <a:defRPr/>
            </a:pPr>
            <a:r>
              <a:rPr lang="en-GB" dirty="0">
                <a:latin typeface="Trebuchet MS" panose="020B0603020202020204" pitchFamily="34" charset="0"/>
              </a:rPr>
              <a:t>Charles Young</a:t>
            </a:r>
          </a:p>
        </p:txBody>
      </p:sp>
      <p:sp>
        <p:nvSpPr>
          <p:cNvPr id="4" name="Rectangle 3">
            <a:extLst>
              <a:ext uri="{FF2B5EF4-FFF2-40B4-BE49-F238E27FC236}">
                <a16:creationId xmlns:a16="http://schemas.microsoft.com/office/drawing/2014/main" id="{0A47AA81-D94D-4E42-8E79-A7BB7BF65F21}"/>
              </a:ext>
            </a:extLst>
          </p:cNvPr>
          <p:cNvSpPr/>
          <p:nvPr/>
        </p:nvSpPr>
        <p:spPr>
          <a:xfrm>
            <a:off x="4572002" y="4951095"/>
            <a:ext cx="4359275"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en-GB" dirty="0">
                <a:latin typeface="Trebuchet MS" panose="020B0603020202020204" pitchFamily="34" charset="0"/>
              </a:rPr>
              <a:t>The nickname for England was “Blighty”</a:t>
            </a:r>
          </a:p>
          <a:p>
            <a:pPr eaLnBrk="1" hangingPunct="1">
              <a:defRPr/>
            </a:pPr>
            <a:r>
              <a:rPr lang="en-GB" dirty="0">
                <a:latin typeface="Trebuchet MS" panose="020B0603020202020204" pitchFamily="34" charset="0"/>
              </a:rPr>
              <a:t>Soldiers called a wound that would get them out of the trenches and back to England - a “Blighty Wound”</a:t>
            </a:r>
          </a:p>
          <a:p>
            <a:pPr eaLnBrk="1" hangingPunct="1">
              <a:defRPr/>
            </a:pPr>
            <a:r>
              <a:rPr lang="en-GB" dirty="0">
                <a:latin typeface="Trebuchet MS" panose="020B0603020202020204" pitchFamily="34" charset="0"/>
              </a:rPr>
              <a:t>Some actively tried to suffer such a wound</a:t>
            </a:r>
          </a:p>
        </p:txBody>
      </p:sp>
      <p:pic>
        <p:nvPicPr>
          <p:cNvPr id="5" name="Picture 4">
            <a:extLst>
              <a:ext uri="{FF2B5EF4-FFF2-40B4-BE49-F238E27FC236}">
                <a16:creationId xmlns:a16="http://schemas.microsoft.com/office/drawing/2014/main" id="{37FD8384-6C93-4430-95B6-E643EC6B13FB}"/>
              </a:ext>
            </a:extLst>
          </p:cNvPr>
          <p:cNvPicPr>
            <a:picLocks noChangeAspect="1"/>
          </p:cNvPicPr>
          <p:nvPr/>
        </p:nvPicPr>
        <p:blipFill>
          <a:blip r:embed="rId2"/>
          <a:stretch>
            <a:fillRect/>
          </a:stretch>
        </p:blipFill>
        <p:spPr>
          <a:xfrm>
            <a:off x="190530" y="4462464"/>
            <a:ext cx="3456384" cy="2242959"/>
          </a:xfrm>
          <a:prstGeom prst="rect">
            <a:avLst/>
          </a:prstGeom>
        </p:spPr>
      </p:pic>
    </p:spTree>
    <p:extLst>
      <p:ext uri="{BB962C8B-B14F-4D97-AF65-F5344CB8AC3E}">
        <p14:creationId xmlns:p14="http://schemas.microsoft.com/office/powerpoint/2010/main" val="412264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0A5CF38-2F7A-4C4D-82DD-2B34E513A0D5}"/>
              </a:ext>
            </a:extLst>
          </p:cNvPr>
          <p:cNvSpPr>
            <a:spLocks noGrp="1" noRot="1" noChangeArrowheads="1"/>
          </p:cNvSpPr>
          <p:nvPr>
            <p:ph type="title"/>
          </p:nvPr>
        </p:nvSpPr>
        <p:spPr>
          <a:xfrm>
            <a:off x="0" y="0"/>
            <a:ext cx="9144000" cy="476672"/>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algn="ctr" eaLnBrk="1" hangingPunct="1">
              <a:defRPr/>
            </a:pPr>
            <a:r>
              <a:rPr lang="en-US" sz="2800" dirty="0">
                <a:latin typeface="Trebuchet MS" panose="020B0603020202020204" pitchFamily="34" charset="0"/>
              </a:rPr>
              <a:t>Weapons</a:t>
            </a:r>
          </a:p>
        </p:txBody>
      </p:sp>
      <p:sp>
        <p:nvSpPr>
          <p:cNvPr id="20485" name="Rectangle 5"/>
          <p:cNvSpPr>
            <a:spLocks noGrp="1" noRot="1" noChangeArrowheads="1"/>
          </p:cNvSpPr>
          <p:nvPr>
            <p:ph type="body" sz="half" idx="1"/>
          </p:nvPr>
        </p:nvSpPr>
        <p:spPr>
          <a:xfrm>
            <a:off x="0" y="620688"/>
            <a:ext cx="3763170" cy="6237312"/>
          </a:xfrm>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90000"/>
              </a:lnSpc>
              <a:defRPr/>
            </a:pPr>
            <a:r>
              <a:rPr lang="en-GB" sz="1800" dirty="0">
                <a:latin typeface="Trebuchet MS" panose="020B0603020202020204" pitchFamily="34" charset="0"/>
              </a:rPr>
              <a:t>R</a:t>
            </a:r>
            <a:r>
              <a:rPr lang="en-GB" sz="1600" dirty="0">
                <a:latin typeface="Trebuchet MS" panose="020B0603020202020204" pitchFamily="34" charset="0"/>
              </a:rPr>
              <a:t>apid advancements</a:t>
            </a:r>
          </a:p>
          <a:p>
            <a:pPr eaLnBrk="1" hangingPunct="1">
              <a:lnSpc>
                <a:spcPct val="90000"/>
              </a:lnSpc>
              <a:defRPr/>
            </a:pPr>
            <a:r>
              <a:rPr lang="en-GB" sz="1600" dirty="0">
                <a:latin typeface="Trebuchet MS" panose="020B0603020202020204" pitchFamily="34" charset="0"/>
              </a:rPr>
              <a:t>Germans more innovative- 1914 first to use machine guns, flame throwers, chlorine gas (1915 Ypres) and snipers</a:t>
            </a:r>
          </a:p>
          <a:p>
            <a:pPr eaLnBrk="1" hangingPunct="1">
              <a:lnSpc>
                <a:spcPct val="90000"/>
              </a:lnSpc>
              <a:defRPr/>
            </a:pPr>
            <a:r>
              <a:rPr lang="en-GB" sz="1600" dirty="0">
                <a:latin typeface="Trebuchet MS" panose="020B0603020202020204" pitchFamily="34" charset="0"/>
              </a:rPr>
              <a:t>The machine gun was king of the battlefield</a:t>
            </a:r>
          </a:p>
          <a:p>
            <a:pPr eaLnBrk="1" hangingPunct="1">
              <a:lnSpc>
                <a:spcPct val="90000"/>
              </a:lnSpc>
              <a:defRPr/>
            </a:pPr>
            <a:r>
              <a:rPr lang="en-GB" sz="1600" dirty="0">
                <a:latin typeface="Trebuchet MS" panose="020B0603020202020204" pitchFamily="34" charset="0"/>
              </a:rPr>
              <a:t>MGs could fire 500 rounds per minute-the same firepower of 100 rifles</a:t>
            </a:r>
          </a:p>
          <a:p>
            <a:pPr>
              <a:defRPr/>
            </a:pPr>
            <a:r>
              <a:rPr lang="en-GB" sz="1600" dirty="0">
                <a:latin typeface="Trebuchet MS" panose="020B0603020202020204" pitchFamily="34" charset="0"/>
              </a:rPr>
              <a:t>As machine guns could shoot hundreds of rounds of ammunition a minute and the standard military tactic of World War One was the infantry charge it led to huge causalities and deaths.  Many soldiers barely got out of their trench before they were cut down.</a:t>
            </a:r>
          </a:p>
          <a:p>
            <a:pPr eaLnBrk="1" hangingPunct="1">
              <a:lnSpc>
                <a:spcPct val="90000"/>
              </a:lnSpc>
              <a:defRPr/>
            </a:pPr>
            <a:r>
              <a:rPr lang="en-GB" sz="1600" dirty="0">
                <a:latin typeface="Trebuchet MS" panose="020B0603020202020204" pitchFamily="34" charset="0"/>
              </a:rPr>
              <a:t>MGs  helped cause the stalemate.</a:t>
            </a:r>
          </a:p>
        </p:txBody>
      </p:sp>
      <p:pic>
        <p:nvPicPr>
          <p:cNvPr id="72708" name="Picture 7" descr="maxi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80165" y="5373957"/>
            <a:ext cx="1965944" cy="1484045"/>
          </a:xfr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0C9A3C-747C-492B-A5A8-54494937A6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04827" y="596300"/>
            <a:ext cx="2631015" cy="1973261"/>
          </a:xfrm>
          <a:prstGeom prst="rect">
            <a:avLst/>
          </a:prstGeom>
        </p:spPr>
      </p:pic>
      <p:sp>
        <p:nvSpPr>
          <p:cNvPr id="10" name="TextBox 9">
            <a:extLst>
              <a:ext uri="{FF2B5EF4-FFF2-40B4-BE49-F238E27FC236}">
                <a16:creationId xmlns:a16="http://schemas.microsoft.com/office/drawing/2014/main" id="{75281EDB-FDD0-4FA5-BF38-3AA06E821AAD}"/>
              </a:ext>
            </a:extLst>
          </p:cNvPr>
          <p:cNvSpPr txBox="1"/>
          <p:nvPr/>
        </p:nvSpPr>
        <p:spPr>
          <a:xfrm>
            <a:off x="3860644" y="596298"/>
            <a:ext cx="2583565"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Trebuchet MS" panose="020B0603020202020204" pitchFamily="34" charset="0"/>
              </a:rPr>
              <a:t>Bullets were now designed with a more pointed shape which drove them deeper into the human body.</a:t>
            </a:r>
          </a:p>
        </p:txBody>
      </p:sp>
      <p:sp>
        <p:nvSpPr>
          <p:cNvPr id="11" name="TextBox 10">
            <a:extLst>
              <a:ext uri="{FF2B5EF4-FFF2-40B4-BE49-F238E27FC236}">
                <a16:creationId xmlns:a16="http://schemas.microsoft.com/office/drawing/2014/main" id="{3EF6EFF1-BAA1-4709-8309-EBA429EDD322}"/>
              </a:ext>
            </a:extLst>
          </p:cNvPr>
          <p:cNvSpPr txBox="1"/>
          <p:nvPr/>
        </p:nvSpPr>
        <p:spPr>
          <a:xfrm>
            <a:off x="3860644" y="2690486"/>
            <a:ext cx="2631016"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1600" dirty="0"/>
              <a:t>The successor to the cannon grew bigger and more powerful throughout the war – the British developed a howitzer which could send 900kg shells over a distance of 12 miles</a:t>
            </a:r>
          </a:p>
          <a:p>
            <a:pPr marL="285750" indent="-285750">
              <a:buFont typeface="Arial" panose="020B0604020202020204" pitchFamily="34" charset="0"/>
              <a:buChar char="•"/>
            </a:pPr>
            <a:r>
              <a:rPr lang="en-GB" sz="1600" dirty="0"/>
              <a:t>Bombardments were no longer short-lived; they could last weeks and months</a:t>
            </a:r>
          </a:p>
          <a:p>
            <a:pPr marL="285750" indent="-285750">
              <a:buFont typeface="Arial" panose="020B0604020202020204" pitchFamily="34" charset="0"/>
              <a:buChar char="•"/>
            </a:pPr>
            <a:r>
              <a:rPr lang="en-GB" sz="1600" dirty="0"/>
              <a:t>Artillery fire was the greatest killer of all weapons, causing half of all causalities</a:t>
            </a:r>
          </a:p>
        </p:txBody>
      </p:sp>
      <p:pic>
        <p:nvPicPr>
          <p:cNvPr id="12" name="Picture 6" descr="arras">
            <a:extLst>
              <a:ext uri="{FF2B5EF4-FFF2-40B4-BE49-F238E27FC236}">
                <a16:creationId xmlns:a16="http://schemas.microsoft.com/office/drawing/2014/main" id="{06C26471-849B-40E5-AF59-A1DCCBDF47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134" y="2686966"/>
            <a:ext cx="2447362" cy="18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r-battlefield4">
            <a:extLst>
              <a:ext uri="{FF2B5EF4-FFF2-40B4-BE49-F238E27FC236}">
                <a16:creationId xmlns:a16="http://schemas.microsoft.com/office/drawing/2014/main" id="{0996A27E-4E86-4CF7-B66A-F81CDAA53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90" y="4656020"/>
            <a:ext cx="1460221" cy="203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45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26325"/>
            <a:ext cx="9124950" cy="450348"/>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rmAutofit fontScale="90000"/>
          </a:bodyPr>
          <a:lstStyle/>
          <a:p>
            <a:r>
              <a:rPr lang="en-GB" sz="2800" dirty="0">
                <a:latin typeface="Trebuchet MS" panose="020B0603020202020204" pitchFamily="34" charset="0"/>
              </a:rPr>
              <a:t>Shrapnel and Shell shock (PTSD) </a:t>
            </a:r>
          </a:p>
        </p:txBody>
      </p:sp>
      <p:sp>
        <p:nvSpPr>
          <p:cNvPr id="3" name="Content Placeholder 2"/>
          <p:cNvSpPr>
            <a:spLocks noGrp="1"/>
          </p:cNvSpPr>
          <p:nvPr>
            <p:ph idx="1"/>
          </p:nvPr>
        </p:nvSpPr>
        <p:spPr>
          <a:xfrm>
            <a:off x="179512" y="808522"/>
            <a:ext cx="4104456" cy="3628590"/>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sz="2400" dirty="0"/>
              <a:t>Shrapnel consisted of a hollow shell which was packed with steel balls or lead, together with gunpowder and a timer fuse.</a:t>
            </a:r>
          </a:p>
          <a:p>
            <a:r>
              <a:rPr lang="en-GB" sz="2400" dirty="0"/>
              <a:t>It was designed to explode in mid-air above the enemy, causing maximum casualties.</a:t>
            </a:r>
          </a:p>
          <a:p>
            <a:r>
              <a:rPr lang="en-GB" sz="2400" dirty="0"/>
              <a:t>It was effective against troops advancing across open land.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05" y="4745231"/>
            <a:ext cx="2386129" cy="18420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087" y="4768961"/>
            <a:ext cx="1423883" cy="1951458"/>
          </a:xfrm>
          <a:prstGeom prst="rect">
            <a:avLst/>
          </a:prstGeom>
        </p:spPr>
      </p:pic>
      <p:sp>
        <p:nvSpPr>
          <p:cNvPr id="7" name="Content Placeholder 2">
            <a:extLst>
              <a:ext uri="{FF2B5EF4-FFF2-40B4-BE49-F238E27FC236}">
                <a16:creationId xmlns:a16="http://schemas.microsoft.com/office/drawing/2014/main" id="{AD27A9C1-F16F-4665-A116-39E3ED9B4B52}"/>
              </a:ext>
            </a:extLst>
          </p:cNvPr>
          <p:cNvSpPr txBox="1">
            <a:spLocks/>
          </p:cNvSpPr>
          <p:nvPr/>
        </p:nvSpPr>
        <p:spPr bwMode="auto">
          <a:xfrm>
            <a:off x="4716016" y="791252"/>
            <a:ext cx="3871342" cy="364586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defRPr/>
            </a:pPr>
            <a:r>
              <a:rPr lang="en-GB" sz="1800" dirty="0">
                <a:latin typeface="Trebuchet MS" panose="020B0603020202020204" pitchFamily="34" charset="0"/>
              </a:rPr>
              <a:t>By the end of World War One the British Army had dealt with 80,000 cases of shell shock</a:t>
            </a:r>
          </a:p>
          <a:p>
            <a:pPr>
              <a:defRPr/>
            </a:pPr>
            <a:r>
              <a:rPr lang="en-GB" sz="1800" dirty="0">
                <a:latin typeface="Trebuchet MS" panose="020B0603020202020204" pitchFamily="34" charset="0"/>
              </a:rPr>
              <a:t>Results from the stress of battle which decrease the soldier’s fighting efficiency. The most common symptoms are fatigue, slower reaction times, indecision, disconnection from one's surroundings, and inability to prioritize. </a:t>
            </a:r>
          </a:p>
          <a:p>
            <a:pPr>
              <a:defRPr/>
            </a:pPr>
            <a:endParaRPr lang="en-GB" dirty="0"/>
          </a:p>
        </p:txBody>
      </p:sp>
      <p:pic>
        <p:nvPicPr>
          <p:cNvPr id="8" name="Picture 7">
            <a:extLst>
              <a:ext uri="{FF2B5EF4-FFF2-40B4-BE49-F238E27FC236}">
                <a16:creationId xmlns:a16="http://schemas.microsoft.com/office/drawing/2014/main" id="{6B169A2B-0F22-4F7B-822E-42570850D073}"/>
              </a:ext>
            </a:extLst>
          </p:cNvPr>
          <p:cNvPicPr>
            <a:picLocks noChangeAspect="1"/>
          </p:cNvPicPr>
          <p:nvPr/>
        </p:nvPicPr>
        <p:blipFill>
          <a:blip r:embed="rId5"/>
          <a:stretch>
            <a:fillRect/>
          </a:stretch>
        </p:blipFill>
        <p:spPr>
          <a:xfrm>
            <a:off x="4716016" y="4738273"/>
            <a:ext cx="1725318" cy="1982147"/>
          </a:xfrm>
          <a:prstGeom prst="rect">
            <a:avLst/>
          </a:prstGeom>
        </p:spPr>
      </p:pic>
      <p:pic>
        <p:nvPicPr>
          <p:cNvPr id="1026" name="Picture 2" descr="15 Harrowing Photos of Soldiers In Complete Shell Shock">
            <a:extLst>
              <a:ext uri="{FF2B5EF4-FFF2-40B4-BE49-F238E27FC236}">
                <a16:creationId xmlns:a16="http://schemas.microsoft.com/office/drawing/2014/main" id="{4BCC94B5-B251-4002-A963-019B37D177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926"/>
          <a:stretch/>
        </p:blipFill>
        <p:spPr bwMode="auto">
          <a:xfrm>
            <a:off x="6514602" y="4714936"/>
            <a:ext cx="2171803" cy="1982147"/>
          </a:xfrm>
          <a:prstGeom prst="rect">
            <a:avLst/>
          </a:prstGeom>
          <a:noFill/>
          <a:extLst>
            <a:ext uri="{909E8E84-426E-40DD-AFC4-6F175D3DCCD1}">
              <a14:hiddenFill xmlns:a14="http://schemas.microsoft.com/office/drawing/2010/main">
                <a:solidFill>
                  <a:srgbClr val="FFFFFF"/>
                </a:solidFill>
              </a14:hiddenFill>
            </a:ext>
          </a:extLst>
        </p:spPr>
      </p:pic>
      <p:sp>
        <p:nvSpPr>
          <p:cNvPr id="10" name="Action Button: Movie 3">
            <a:hlinkClick r:id="rId7" highlightClick="1"/>
            <a:extLst>
              <a:ext uri="{FF2B5EF4-FFF2-40B4-BE49-F238E27FC236}">
                <a16:creationId xmlns:a16="http://schemas.microsoft.com/office/drawing/2014/main" id="{B1F4D5DA-5B0A-4C27-89BF-EEE7B983F661}"/>
              </a:ext>
            </a:extLst>
          </p:cNvPr>
          <p:cNvSpPr/>
          <p:nvPr/>
        </p:nvSpPr>
        <p:spPr>
          <a:xfrm rot="785417">
            <a:off x="8244297" y="121822"/>
            <a:ext cx="686127" cy="440161"/>
          </a:xfrm>
          <a:prstGeom prst="actionButtonMovi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1775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26325"/>
            <a:ext cx="9017446" cy="450348"/>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rmAutofit fontScale="90000"/>
          </a:bodyPr>
          <a:lstStyle/>
          <a:p>
            <a:r>
              <a:rPr lang="en-GB" sz="2800" dirty="0">
                <a:latin typeface="Trebuchet MS" panose="020B0603020202020204" pitchFamily="34" charset="0"/>
              </a:rPr>
              <a:t>Gas!</a:t>
            </a:r>
          </a:p>
        </p:txBody>
      </p:sp>
      <p:sp>
        <p:nvSpPr>
          <p:cNvPr id="3" name="Content Placeholder 2"/>
          <p:cNvSpPr>
            <a:spLocks noGrp="1"/>
          </p:cNvSpPr>
          <p:nvPr>
            <p:ph idx="1"/>
          </p:nvPr>
        </p:nvSpPr>
        <p:spPr>
          <a:xfrm>
            <a:off x="145939" y="791250"/>
            <a:ext cx="3062114" cy="398863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en-GB" sz="2600" dirty="0">
                <a:latin typeface="Trebuchet MS" panose="020B0603020202020204" pitchFamily="34" charset="0"/>
              </a:rPr>
              <a:t>Mustard gas was first used by the Germans against the Russians at Riga in September 1917. This gas caused both internal and external blisters on the victim within hours of being exposed to it. Such damage to the lungs and other internal organs were very painful and occasionally fatal. Many who did survive were blinded by the gas.</a:t>
            </a:r>
          </a:p>
          <a:p>
            <a:endParaRPr lang="en-GB" sz="2400" dirty="0"/>
          </a:p>
        </p:txBody>
      </p:sp>
      <p:sp>
        <p:nvSpPr>
          <p:cNvPr id="7" name="Content Placeholder 2">
            <a:extLst>
              <a:ext uri="{FF2B5EF4-FFF2-40B4-BE49-F238E27FC236}">
                <a16:creationId xmlns:a16="http://schemas.microsoft.com/office/drawing/2014/main" id="{AD27A9C1-F16F-4665-A116-39E3ED9B4B52}"/>
              </a:ext>
            </a:extLst>
          </p:cNvPr>
          <p:cNvSpPr txBox="1">
            <a:spLocks/>
          </p:cNvSpPr>
          <p:nvPr/>
        </p:nvSpPr>
        <p:spPr bwMode="auto">
          <a:xfrm>
            <a:off x="5974382" y="791250"/>
            <a:ext cx="3062114" cy="398863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defRPr/>
            </a:pPr>
            <a:r>
              <a:rPr lang="en-GB" sz="1600" dirty="0">
                <a:latin typeface="Trebuchet MS" panose="020B0603020202020204" pitchFamily="34" charset="0"/>
              </a:rPr>
              <a:t>Phosgene was especially potent as its impact was frequently felt only 48 hours after it had been inhaled and by then it had already bedded itself in the respiratory organs of the body and little could be done to eradicate it. Also it was much less apparent that someone had inhaled phosgene as it did not cause as much violent coughing. By the time that phosgene had got into a person's bodily system, it was too late.</a:t>
            </a:r>
          </a:p>
        </p:txBody>
      </p:sp>
      <p:pic>
        <p:nvPicPr>
          <p:cNvPr id="9" name="Picture 5" descr="http://z.about.com/d/history1900s/1/0/S/3/wwi18.gif">
            <a:extLst>
              <a:ext uri="{FF2B5EF4-FFF2-40B4-BE49-F238E27FC236}">
                <a16:creationId xmlns:a16="http://schemas.microsoft.com/office/drawing/2014/main" id="{229D4395-5C4C-4795-B960-0A0ECC863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834" y="5055354"/>
            <a:ext cx="306211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99046F7-35C5-4C87-86AB-F62C61D0F50E}"/>
              </a:ext>
            </a:extLst>
          </p:cNvPr>
          <p:cNvPicPr>
            <a:picLocks noChangeAspect="1"/>
          </p:cNvPicPr>
          <p:nvPr/>
        </p:nvPicPr>
        <p:blipFill>
          <a:blip r:embed="rId4"/>
          <a:stretch>
            <a:fillRect/>
          </a:stretch>
        </p:blipFill>
        <p:spPr>
          <a:xfrm>
            <a:off x="179512" y="5083762"/>
            <a:ext cx="2943436" cy="1559009"/>
          </a:xfrm>
          <a:prstGeom prst="rect">
            <a:avLst/>
          </a:prstGeom>
        </p:spPr>
      </p:pic>
      <p:pic>
        <p:nvPicPr>
          <p:cNvPr id="11" name="Picture 5" descr="wp_burn_face">
            <a:extLst>
              <a:ext uri="{FF2B5EF4-FFF2-40B4-BE49-F238E27FC236}">
                <a16:creationId xmlns:a16="http://schemas.microsoft.com/office/drawing/2014/main" id="{D0C60C85-4B88-429C-AEBA-8CF13324A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355" y="5055354"/>
            <a:ext cx="1360775" cy="156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68FA0857-2F6E-4E8E-9693-F4F3B9F9EEE9}"/>
              </a:ext>
            </a:extLst>
          </p:cNvPr>
          <p:cNvSpPr txBox="1">
            <a:spLocks/>
          </p:cNvSpPr>
          <p:nvPr/>
        </p:nvSpPr>
        <p:spPr bwMode="auto">
          <a:xfrm>
            <a:off x="3367081" y="797523"/>
            <a:ext cx="2448272" cy="3982359"/>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defRPr/>
            </a:pPr>
            <a:r>
              <a:rPr lang="en-GB" sz="1600" dirty="0">
                <a:latin typeface="Trebuchet MS" panose="020B0603020202020204" pitchFamily="34" charset="0"/>
              </a:rPr>
              <a:t>Chlorine gas  had a yellowish colour, it destroyed the respiratory organs of its victims and this led to a slow death by suffocation. </a:t>
            </a:r>
          </a:p>
          <a:p>
            <a:pPr marL="0" indent="0">
              <a:buNone/>
              <a:defRPr/>
            </a:pPr>
            <a:r>
              <a:rPr lang="en-GB" sz="1600" dirty="0">
                <a:latin typeface="Trebuchet MS" panose="020B0603020202020204" pitchFamily="34" charset="0"/>
              </a:rPr>
              <a:t>Gas was the most feared weapon. Death was not instant and could be agonising. It could be used when no attack was happening. It killed men after the war too e.g. Emphysema.</a:t>
            </a:r>
          </a:p>
        </p:txBody>
      </p:sp>
    </p:spTree>
    <p:extLst>
      <p:ext uri="{BB962C8B-B14F-4D97-AF65-F5344CB8AC3E}">
        <p14:creationId xmlns:p14="http://schemas.microsoft.com/office/powerpoint/2010/main" val="266263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Rot="1" noChangeArrowheads="1"/>
          </p:cNvSpPr>
          <p:nvPr>
            <p:ph type="title"/>
          </p:nvPr>
        </p:nvSpPr>
        <p:spPr>
          <a:xfrm>
            <a:off x="0" y="4409"/>
            <a:ext cx="9144000" cy="472265"/>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defRPr/>
            </a:pPr>
            <a:r>
              <a:rPr lang="en-GB" sz="2800" dirty="0">
                <a:latin typeface="Trebuchet MS" panose="020B0603020202020204" pitchFamily="34" charset="0"/>
              </a:rPr>
              <a:t>Treatment</a:t>
            </a:r>
          </a:p>
        </p:txBody>
      </p:sp>
      <p:pic>
        <p:nvPicPr>
          <p:cNvPr id="82947" name="Picture 6" descr="fr-ziekenhu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32040" y="620688"/>
            <a:ext cx="4032448" cy="3475306"/>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496" y="625038"/>
            <a:ext cx="4605343"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a:latin typeface="Trebuchet MS" panose="020B0603020202020204" pitchFamily="34" charset="0"/>
              </a:rPr>
              <a:t>Stretcher bearers- removed the dead and wounded</a:t>
            </a:r>
          </a:p>
          <a:p>
            <a:pPr marL="285750" indent="-285750">
              <a:buFont typeface="Arial" panose="020B0604020202020204" pitchFamily="34" charset="0"/>
              <a:buChar char="•"/>
            </a:pPr>
            <a:r>
              <a:rPr lang="en-GB" sz="2000" dirty="0">
                <a:latin typeface="Trebuchet MS" panose="020B0603020202020204" pitchFamily="34" charset="0"/>
              </a:rPr>
              <a:t>Regimental Aid Post- 200m from the front line. Patched up and got as many as possible back out fighting</a:t>
            </a:r>
          </a:p>
          <a:p>
            <a:pPr marL="285750" indent="-285750">
              <a:buFont typeface="Arial" panose="020B0604020202020204" pitchFamily="34" charset="0"/>
              <a:buChar char="•"/>
            </a:pPr>
            <a:r>
              <a:rPr lang="en-GB" sz="2000" dirty="0">
                <a:latin typeface="Trebuchet MS" panose="020B0603020202020204" pitchFamily="34" charset="0"/>
              </a:rPr>
              <a:t>Dressing Stations- mile behind front line. Spend one week here and sent back to unit or to:</a:t>
            </a:r>
          </a:p>
          <a:p>
            <a:pPr marL="285750" indent="-285750">
              <a:buFont typeface="Arial" panose="020B0604020202020204" pitchFamily="34" charset="0"/>
              <a:buChar char="•"/>
            </a:pPr>
            <a:r>
              <a:rPr lang="en-GB" sz="2000" dirty="0">
                <a:latin typeface="Trebuchet MS" panose="020B0603020202020204" pitchFamily="34" charset="0"/>
              </a:rPr>
              <a:t>Casualty Clearing Stations- treated most critical injuries. </a:t>
            </a:r>
          </a:p>
          <a:p>
            <a:pPr marL="285750" indent="-285750">
              <a:buFont typeface="Arial" panose="020B0604020202020204" pitchFamily="34" charset="0"/>
              <a:buChar char="•"/>
            </a:pPr>
            <a:r>
              <a:rPr lang="en-GB" sz="2000" dirty="0">
                <a:latin typeface="Trebuchet MS" panose="020B0603020202020204" pitchFamily="34" charset="0"/>
              </a:rPr>
              <a:t>Base hospitals</a:t>
            </a:r>
          </a:p>
        </p:txBody>
      </p:sp>
      <p:sp>
        <p:nvSpPr>
          <p:cNvPr id="6" name="Content Placeholder 2">
            <a:extLst>
              <a:ext uri="{FF2B5EF4-FFF2-40B4-BE49-F238E27FC236}">
                <a16:creationId xmlns:a16="http://schemas.microsoft.com/office/drawing/2014/main" id="{BAC03275-F6F6-4DE9-9080-CA628A14E252}"/>
              </a:ext>
            </a:extLst>
          </p:cNvPr>
          <p:cNvSpPr txBox="1">
            <a:spLocks/>
          </p:cNvSpPr>
          <p:nvPr/>
        </p:nvSpPr>
        <p:spPr>
          <a:xfrm>
            <a:off x="4932040" y="4255295"/>
            <a:ext cx="4032449" cy="2428875"/>
          </a:xfrm>
          <a:prstGeom prst="rect">
            <a:avLst/>
          </a:prstGeom>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defRPr/>
            </a:pPr>
            <a:r>
              <a:rPr lang="en-GB" sz="2000" dirty="0">
                <a:latin typeface="Trebuchet MS" panose="020B0603020202020204" pitchFamily="34" charset="0"/>
              </a:rPr>
              <a:t>In the filthy conditions blood poisoning and gangrene set in quickly 1/3 of all battle casualties died.</a:t>
            </a:r>
          </a:p>
          <a:p>
            <a:pPr>
              <a:defRPr/>
            </a:pPr>
            <a:r>
              <a:rPr lang="en-GB" sz="2000" dirty="0">
                <a:latin typeface="Trebuchet MS" panose="020B0603020202020204" pitchFamily="34" charset="0"/>
              </a:rPr>
              <a:t>Medical advancements = artificial limbs, plastic surgery and blood transfusions.</a:t>
            </a:r>
          </a:p>
        </p:txBody>
      </p:sp>
      <p:pic>
        <p:nvPicPr>
          <p:cNvPr id="7" name="Picture 4" descr="FWWamput">
            <a:extLst>
              <a:ext uri="{FF2B5EF4-FFF2-40B4-BE49-F238E27FC236}">
                <a16:creationId xmlns:a16="http://schemas.microsoft.com/office/drawing/2014/main" id="{DDDF2B76-BA27-4E5D-A214-69B8C8206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23" y="4251277"/>
            <a:ext cx="458311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8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p:cNvPicPr>
            <a:picLocks noChangeAspect="1" noChangeArrowheads="1"/>
          </p:cNvPicPr>
          <p:nvPr/>
        </p:nvPicPr>
        <p:blipFill>
          <a:blip r:embed="rId2">
            <a:extLst>
              <a:ext uri="{28A0092B-C50C-407E-A947-70E740481C1C}">
                <a14:useLocalDpi xmlns:a14="http://schemas.microsoft.com/office/drawing/2010/main" val="0"/>
              </a:ext>
            </a:extLst>
          </a:blip>
          <a:srcRect t="12779"/>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Rectangle 6"/>
          <p:cNvSpPr>
            <a:spLocks noGrp="1" noRot="1" noChangeArrowheads="1"/>
          </p:cNvSpPr>
          <p:nvPr>
            <p:ph type="title"/>
          </p:nvPr>
        </p:nvSpPr>
        <p:spPr>
          <a:xfrm>
            <a:off x="468317" y="333375"/>
            <a:ext cx="3203575" cy="2897188"/>
          </a:xfrm>
        </p:spPr>
        <p:txBody>
          <a:bodyPr/>
          <a:lstStyle/>
          <a:p>
            <a:pPr eaLnBrk="1" hangingPunct="1">
              <a:defRPr/>
            </a:pPr>
            <a:r>
              <a:rPr lang="en-GB" dirty="0"/>
              <a:t>Letter from the Trenches</a:t>
            </a:r>
          </a:p>
        </p:txBody>
      </p:sp>
      <p:graphicFrame>
        <p:nvGraphicFramePr>
          <p:cNvPr id="96260" name="Object 8"/>
          <p:cNvGraphicFramePr>
            <a:graphicFrameLocks noGrp="1" noChangeAspect="1"/>
          </p:cNvGraphicFramePr>
          <p:nvPr>
            <p:ph sz="half" idx="2"/>
          </p:nvPr>
        </p:nvGraphicFramePr>
        <p:xfrm>
          <a:off x="4921254" y="1906592"/>
          <a:ext cx="3910013" cy="4175125"/>
        </p:xfrm>
        <a:graphic>
          <a:graphicData uri="http://schemas.openxmlformats.org/presentationml/2006/ole">
            <mc:AlternateContent xmlns:mc="http://schemas.openxmlformats.org/markup-compatibility/2006">
              <mc:Choice xmlns:v="urn:schemas-microsoft-com:vml" Requires="v">
                <p:oleObj name="Chart" r:id="rId3" imgW="5886372" imgH="6286292" progId="MSGraph.Chart.8">
                  <p:embed followColorScheme="full"/>
                </p:oleObj>
              </mc:Choice>
              <mc:Fallback>
                <p:oleObj name="Chart" r:id="rId3" imgW="5886372" imgH="6286292" progId="MSGraph.Chart.8">
                  <p:embed followColorScheme="full"/>
                  <p:pic>
                    <p:nvPicPr>
                      <p:cNvPr id="96260" name="Object 8"/>
                      <p:cNvPicPr>
                        <a:picLocks noChangeAspect="1" noChangeArrowheads="1"/>
                      </p:cNvPicPr>
                      <p:nvPr/>
                    </p:nvPicPr>
                    <p:blipFill>
                      <a:blip r:embed="rId4"/>
                      <a:srcRect/>
                      <a:stretch>
                        <a:fillRect/>
                      </a:stretch>
                    </p:blipFill>
                    <p:spPr bwMode="auto">
                      <a:xfrm>
                        <a:off x="4921254" y="1906592"/>
                        <a:ext cx="391001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t="12779"/>
          <a:stretch>
            <a:fillRect/>
          </a:stretch>
        </p:blipFill>
        <p:spPr bwMode="auto">
          <a:xfrm>
            <a:off x="39688" y="0"/>
            <a:ext cx="436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39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477328"/>
            <a:ext cx="9144000" cy="5689600"/>
          </a:xfrm>
        </p:spPr>
        <p:txBody>
          <a:bodyPr>
            <a:normAutofit lnSpcReduction="10000"/>
          </a:bodyPr>
          <a:lstStyle/>
          <a:p>
            <a:pPr>
              <a:buFont typeface="Wingdings" panose="05000000000000000000" pitchFamily="2" charset="2"/>
              <a:buNone/>
              <a:defRPr/>
            </a:pPr>
            <a:r>
              <a:rPr lang="en-GB" sz="1200" b="1" dirty="0">
                <a:latin typeface="Bradley Hand ITC" panose="03070402050302030203" pitchFamily="66" charset="0"/>
              </a:rPr>
              <a:t>To My Dearest Elsie,</a:t>
            </a:r>
            <a:br>
              <a:rPr lang="en-GB" sz="1200" b="1" dirty="0">
                <a:latin typeface="Bradley Hand ITC" panose="03070402050302030203" pitchFamily="66" charset="0"/>
              </a:rPr>
            </a:br>
            <a:br>
              <a:rPr lang="en-GB" sz="1200" b="1" dirty="0">
                <a:latin typeface="Bradley Hand ITC" panose="03070402050302030203" pitchFamily="66" charset="0"/>
              </a:rPr>
            </a:br>
            <a:r>
              <a:rPr lang="en-GB" sz="1200" b="1" dirty="0">
                <a:latin typeface="Bradley Hand ITC" panose="03070402050302030203" pitchFamily="66" charset="0"/>
              </a:rPr>
              <a:t> </a:t>
            </a:r>
            <a:r>
              <a:rPr lang="en-GB" sz="1400" b="1" dirty="0">
                <a:latin typeface="Bradley Hand ITC" panose="03070402050302030203" pitchFamily="66" charset="0"/>
              </a:rPr>
              <a:t> I know this is my 5th letter in 3 days but I need to tell the truth. I joined the army for adventure and the chance to see new places but instead I am living in a mud hole, freezing under constant fear of death. You may laugh and say that I am but whingeing and that I am probably the only scared man here but it's not true. All 5,000 of us are terrified of what may come if we so much as lift our heads into the view of the enemy. </a:t>
            </a:r>
            <a:br>
              <a:rPr lang="en-GB" sz="1400" b="1" dirty="0">
                <a:latin typeface="Bradley Hand ITC" panose="03070402050302030203" pitchFamily="66" charset="0"/>
              </a:rPr>
            </a:br>
            <a:br>
              <a:rPr lang="en-GB" sz="1400" b="1" dirty="0">
                <a:latin typeface="Bradley Hand ITC" panose="03070402050302030203" pitchFamily="66" charset="0"/>
              </a:rPr>
            </a:br>
            <a:r>
              <a:rPr lang="en-GB" sz="1400" b="1" dirty="0">
                <a:latin typeface="Bradley Hand ITC" panose="03070402050302030203" pitchFamily="66" charset="0"/>
              </a:rPr>
              <a:t>Every day I have spent in this trench, we have had shells fired at us. The noise is horrific and the despair in the eyes of many a soldier is evident as another comes over. If and when the shelling stops, many drink or smoke to try relax but you can tell that a few are on the brink of breaking down. Some men have shot themselves in the arm or leg just to have an injury serious enough to get them out of the trenches but not bad enough to kill them.</a:t>
            </a:r>
            <a:br>
              <a:rPr lang="en-GB" sz="1400" b="1" dirty="0">
                <a:latin typeface="Bradley Hand ITC" panose="03070402050302030203" pitchFamily="66" charset="0"/>
              </a:rPr>
            </a:br>
            <a:br>
              <a:rPr lang="en-GB" sz="1400" b="1" dirty="0">
                <a:latin typeface="Bradley Hand ITC" panose="03070402050302030203" pitchFamily="66" charset="0"/>
              </a:rPr>
            </a:br>
            <a:r>
              <a:rPr lang="en-GB" sz="1400" b="1" dirty="0">
                <a:latin typeface="Bradley Hand ITC" panose="03070402050302030203" pitchFamily="66" charset="0"/>
              </a:rPr>
              <a:t>Apart from the threat of having your head blown off, the Germans are now trying to gas us to death. These gas attacks are few and far between but when one is launched the new recruits drop like flies mainly because they do not know anything. One called Jenkins lost his gas mask and when the Germans launched a chlorine gas shell, well, that was it for him really. The vile stuff burns your lungs out. The </a:t>
            </a:r>
            <a:r>
              <a:rPr lang="en-GB" sz="1400" b="1" dirty="0" err="1">
                <a:latin typeface="Bradley Hand ITC" panose="03070402050302030203" pitchFamily="66" charset="0"/>
              </a:rPr>
              <a:t>newbies</a:t>
            </a:r>
            <a:r>
              <a:rPr lang="en-GB" sz="1400" b="1" dirty="0">
                <a:latin typeface="Bradley Hand ITC" panose="03070402050302030203" pitchFamily="66" charset="0"/>
              </a:rPr>
              <a:t> can do nothing but choke up their burnt out lungs. The other gas they use is mustard gas which is truly evil. It blisters the skin, blinding men who then roll around in agony, clutching their red raw flesh. Forgive me if I am scaring you but I need to talk about this.</a:t>
            </a:r>
            <a:br>
              <a:rPr lang="en-GB" sz="1400" b="1" dirty="0">
                <a:latin typeface="Bradley Hand ITC" panose="03070402050302030203" pitchFamily="66" charset="0"/>
              </a:rPr>
            </a:br>
            <a:br>
              <a:rPr lang="en-GB" sz="1400" b="1" dirty="0">
                <a:latin typeface="Bradley Hand ITC" panose="03070402050302030203" pitchFamily="66" charset="0"/>
              </a:rPr>
            </a:br>
            <a:r>
              <a:rPr lang="en-GB" sz="1200" b="1" dirty="0">
                <a:latin typeface="Bradley Hand ITC" panose="03070402050302030203" pitchFamily="66" charset="0"/>
              </a:rPr>
              <a:t>Our daily food is bully beef. When you first start the army and you are eating this you think it's bland but edible. After 3 months of bully beef and little else, you wonder whether you would actually feel better hungry or with a tin of bully beef inside you. Everyone is given some rum to start the day off which is rather uplifting for most of us. Smoking is allowed in the daytime which takes away the taste of bully beef but at night we aren't allowed as the cigarette light makes us an easy target for a German spy. Tea is freely available but the trouble is that it often freezes in your cup as it is so cold. We aren't allowed coats as our superiors say that we won't be able to walk properly in them so frostbite is common. We wear as many layers of clothing as possible which means that our clothes are dirty and sweaty. Men in the front line can't wash until we are sent back to support or reserve. It's made doubly worse by the mud. The mud is probably the worst aspect or rather what comes with it. The mud is </a:t>
            </a:r>
            <a:r>
              <a:rPr lang="en-GB" sz="1200" b="1" dirty="0" err="1">
                <a:latin typeface="Bradley Hand ITC" panose="03070402050302030203" pitchFamily="66" charset="0"/>
              </a:rPr>
              <a:t>oten</a:t>
            </a:r>
            <a:r>
              <a:rPr lang="en-GB" sz="1200" b="1" dirty="0">
                <a:latin typeface="Bradley Hand ITC" panose="03070402050302030203" pitchFamily="66" charset="0"/>
              </a:rPr>
              <a:t> knee deep. We have to eat, sleep and fight in piles of the stuff. </a:t>
            </a:r>
            <a:r>
              <a:rPr lang="en-GB" sz="1200" b="1" dirty="0" err="1">
                <a:latin typeface="Bradley Hand ITC" panose="03070402050302030203" pitchFamily="66" charset="0"/>
              </a:rPr>
              <a:t>Putees</a:t>
            </a:r>
            <a:r>
              <a:rPr lang="en-GB" sz="1200" b="1" dirty="0">
                <a:latin typeface="Bradley Hand ITC" panose="03070402050302030203" pitchFamily="66" charset="0"/>
              </a:rPr>
              <a:t> are no use (that's slang for material wrapped around your shins). Do you remember little Billy </a:t>
            </a:r>
            <a:r>
              <a:rPr lang="en-GB" sz="1200" b="1" dirty="0" err="1">
                <a:latin typeface="Bradley Hand ITC" panose="03070402050302030203" pitchFamily="66" charset="0"/>
              </a:rPr>
              <a:t>Rawlson</a:t>
            </a:r>
            <a:r>
              <a:rPr lang="en-GB" sz="1200" b="1" dirty="0">
                <a:latin typeface="Bradley Hand ITC" panose="03070402050302030203" pitchFamily="66" charset="0"/>
              </a:rPr>
              <a:t>? He drowned in the mud. He was sleeping and his head went under. By the time we noticed he wasn't perched up where he normally was, he was dead. Send Betty my commiseration's and apologies. </a:t>
            </a:r>
            <a:br>
              <a:rPr lang="en-GB" sz="1400" b="1" dirty="0">
                <a:latin typeface="Bradley Hand ITC" panose="03070402050302030203" pitchFamily="66" charset="0"/>
              </a:rPr>
            </a:br>
            <a:br>
              <a:rPr lang="en-GB" sz="1400" b="1" dirty="0">
                <a:latin typeface="Bradley Hand ITC" panose="03070402050302030203" pitchFamily="66" charset="0"/>
              </a:rPr>
            </a:br>
            <a:endParaRPr lang="en-GB" sz="1400" b="1" dirty="0">
              <a:latin typeface="Bradley Hand ITC" panose="03070402050302030203" pitchFamily="66" charset="0"/>
            </a:endParaRPr>
          </a:p>
        </p:txBody>
      </p:sp>
      <p:sp>
        <p:nvSpPr>
          <p:cNvPr id="2" name="Rectangle 1"/>
          <p:cNvSpPr/>
          <p:nvPr/>
        </p:nvSpPr>
        <p:spPr>
          <a:xfrm>
            <a:off x="5292080" y="0"/>
            <a:ext cx="3600400" cy="1477328"/>
          </a:xfrm>
          <a:prstGeom prst="rect">
            <a:avLst/>
          </a:prstGeom>
        </p:spPr>
        <p:txBody>
          <a:bodyPr wrap="square">
            <a:spAutoFit/>
          </a:bodyPr>
          <a:lstStyle/>
          <a:p>
            <a:pPr eaLnBrk="0" fontAlgn="base" hangingPunct="0">
              <a:spcBef>
                <a:spcPct val="0"/>
              </a:spcBef>
              <a:spcAft>
                <a:spcPct val="0"/>
              </a:spcAft>
            </a:pPr>
            <a:r>
              <a:rPr lang="en-GB" dirty="0">
                <a:solidFill>
                  <a:prstClr val="black"/>
                </a:solidFill>
                <a:latin typeface="Abadi" panose="020B0604020104020204" pitchFamily="34" charset="0"/>
              </a:rPr>
              <a:t>1st Battalion,</a:t>
            </a:r>
            <a:br>
              <a:rPr lang="en-GB" dirty="0">
                <a:solidFill>
                  <a:prstClr val="black"/>
                </a:solidFill>
                <a:latin typeface="Abadi" panose="020B0604020104020204" pitchFamily="34" charset="0"/>
              </a:rPr>
            </a:br>
            <a:r>
              <a:rPr lang="en-GB" dirty="0">
                <a:solidFill>
                  <a:prstClr val="black"/>
                </a:solidFill>
                <a:latin typeface="Abadi" panose="020B0604020104020204" pitchFamily="34" charset="0"/>
              </a:rPr>
              <a:t>Worcester &amp; Sherwood Foresters</a:t>
            </a:r>
            <a:br>
              <a:rPr lang="en-GB" dirty="0">
                <a:solidFill>
                  <a:prstClr val="black"/>
                </a:solidFill>
                <a:latin typeface="Abadi" panose="020B0604020104020204" pitchFamily="34" charset="0"/>
              </a:rPr>
            </a:br>
            <a:r>
              <a:rPr lang="en-GB" dirty="0" err="1">
                <a:solidFill>
                  <a:prstClr val="black"/>
                </a:solidFill>
                <a:latin typeface="Abadi" panose="020B0604020104020204" pitchFamily="34" charset="0"/>
              </a:rPr>
              <a:t>Fricourt</a:t>
            </a:r>
            <a:br>
              <a:rPr lang="en-GB" dirty="0">
                <a:solidFill>
                  <a:prstClr val="black"/>
                </a:solidFill>
                <a:latin typeface="Abadi" panose="020B0604020104020204" pitchFamily="34" charset="0"/>
              </a:rPr>
            </a:br>
            <a:r>
              <a:rPr lang="en-GB" dirty="0">
                <a:solidFill>
                  <a:prstClr val="black"/>
                </a:solidFill>
                <a:latin typeface="Abadi" panose="020B0604020104020204" pitchFamily="34" charset="0"/>
              </a:rPr>
              <a:t>Belgium</a:t>
            </a:r>
            <a:br>
              <a:rPr lang="en-GB" dirty="0">
                <a:solidFill>
                  <a:prstClr val="black"/>
                </a:solidFill>
                <a:latin typeface="Abadi" panose="020B0604020104020204" pitchFamily="34" charset="0"/>
              </a:rPr>
            </a:br>
            <a:r>
              <a:rPr lang="en-GB" dirty="0">
                <a:solidFill>
                  <a:prstClr val="black"/>
                </a:solidFill>
                <a:latin typeface="Abadi" panose="020B0604020104020204" pitchFamily="34" charset="0"/>
              </a:rPr>
              <a:t>Sept. 5th 1916</a:t>
            </a:r>
          </a:p>
        </p:txBody>
      </p:sp>
      <p:pic>
        <p:nvPicPr>
          <p:cNvPr id="3" name="Picture 2">
            <a:extLst>
              <a:ext uri="{FF2B5EF4-FFF2-40B4-BE49-F238E27FC236}">
                <a16:creationId xmlns:a16="http://schemas.microsoft.com/office/drawing/2014/main" id="{FA9C2F84-2D35-4F2C-9CBC-6232C6F87638}"/>
              </a:ext>
            </a:extLst>
          </p:cNvPr>
          <p:cNvPicPr>
            <a:picLocks noChangeAspect="1"/>
          </p:cNvPicPr>
          <p:nvPr/>
        </p:nvPicPr>
        <p:blipFill>
          <a:blip r:embed="rId2"/>
          <a:stretch>
            <a:fillRect/>
          </a:stretch>
        </p:blipFill>
        <p:spPr>
          <a:xfrm>
            <a:off x="107504" y="4"/>
            <a:ext cx="1368152" cy="1392793"/>
          </a:xfrm>
          <a:prstGeom prst="rect">
            <a:avLst/>
          </a:prstGeom>
        </p:spPr>
      </p:pic>
    </p:spTree>
    <p:extLst>
      <p:ext uri="{BB962C8B-B14F-4D97-AF65-F5344CB8AC3E}">
        <p14:creationId xmlns:p14="http://schemas.microsoft.com/office/powerpoint/2010/main" val="373566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336704"/>
          </a:xfrm>
        </p:spPr>
        <p:txBody>
          <a:bodyPr/>
          <a:lstStyle/>
          <a:p>
            <a:pPr marL="0" indent="0">
              <a:buNone/>
              <a:defRPr/>
            </a:pPr>
            <a:r>
              <a:rPr lang="en-GB" sz="1200" b="1" dirty="0">
                <a:latin typeface="Bradley Hand ITC" panose="03070402050302030203" pitchFamily="66" charset="0"/>
              </a:rPr>
              <a:t>The mud brings trench foot with it. Trench foot is where your feet swell up to sometimes double their original size. To start off with, you lose all feeling in your feet. Someone who had trench foot stuck his bayonet into the afflicted foot and didn't even flinch! After a few days of having numb feet, the sensitivity comes back - with a vengeance. Men will often have the foot amputated rather than endure the terrific pain that ensues.</a:t>
            </a:r>
            <a:br>
              <a:rPr lang="en-GB" sz="1200" b="1" dirty="0">
                <a:latin typeface="Bradley Hand ITC" panose="03070402050302030203" pitchFamily="66" charset="0"/>
              </a:rPr>
            </a:br>
            <a:br>
              <a:rPr lang="en-GB" sz="1200" b="1" dirty="0">
                <a:latin typeface="Bradley Hand ITC" panose="03070402050302030203" pitchFamily="66" charset="0"/>
              </a:rPr>
            </a:br>
            <a:r>
              <a:rPr lang="en-GB" sz="1200" b="1" dirty="0">
                <a:latin typeface="Bradley Hand ITC" panose="03070402050302030203" pitchFamily="66" charset="0"/>
              </a:rPr>
              <a:t>Trench foot isn't the only illness that is rife amongst soldiers but Dysentery (stomach pains and diarrhoea), Nephritis (kidney inflammation) and VD are very common and, due to the nature of the illness, it makes life here even more difficult even if you yourself don't suffer from the illness.</a:t>
            </a:r>
            <a:br>
              <a:rPr lang="en-GB" sz="1200" b="1" dirty="0">
                <a:latin typeface="Bradley Hand ITC" panose="03070402050302030203" pitchFamily="66" charset="0"/>
              </a:rPr>
            </a:br>
            <a:r>
              <a:rPr lang="en-GB" sz="1200" b="1" dirty="0">
                <a:latin typeface="Bradley Hand ITC" panose="03070402050302030203" pitchFamily="66" charset="0"/>
              </a:rPr>
              <a:t>Every single man in this trench has lice of some variety. This may sound disgusting but hunting out lice becomes almost a social pastime. We search for each other's lice and crush them between our fingernails or burn them with our candles but somehow I doubt "chatting" will catch on back home.</a:t>
            </a:r>
            <a:br>
              <a:rPr lang="en-GB" sz="1200" b="1" dirty="0">
                <a:latin typeface="Bradley Hand ITC" panose="03070402050302030203" pitchFamily="66" charset="0"/>
              </a:rPr>
            </a:br>
            <a:br>
              <a:rPr lang="en-GB" sz="1200" b="1" dirty="0">
                <a:latin typeface="Bradley Hand ITC" panose="03070402050302030203" pitchFamily="66" charset="0"/>
              </a:rPr>
            </a:br>
            <a:r>
              <a:rPr lang="en-GB" sz="1200" b="1" dirty="0">
                <a:latin typeface="Bradley Hand ITC" panose="03070402050302030203" pitchFamily="66" charset="0"/>
              </a:rPr>
              <a:t>Tabby would be happy here. Since there are no cats here, rats run rife. We call them "corpse rats" because these rats will eat the bodies of the dead on the battlefield. Even injured soldiers have found these infernal creatures nibbling his wounds. There have been reports of rats as big as cats about 3 miles up the trench. That would be a great trophy for the soldier that killed it.</a:t>
            </a:r>
            <a:br>
              <a:rPr lang="en-GB" sz="1200" b="1" dirty="0">
                <a:latin typeface="Bradley Hand ITC" panose="03070402050302030203" pitchFamily="66" charset="0"/>
              </a:rPr>
            </a:br>
            <a:br>
              <a:rPr lang="en-GB" sz="1200" b="1" dirty="0">
                <a:latin typeface="Bradley Hand ITC" panose="03070402050302030203" pitchFamily="66" charset="0"/>
              </a:rPr>
            </a:br>
            <a:r>
              <a:rPr lang="en-GB" sz="1200" b="1" dirty="0">
                <a:latin typeface="Bradley Hand ITC" panose="03070402050302030203" pitchFamily="66" charset="0"/>
              </a:rPr>
              <a:t>Part of what annoys me about the army is how men lose their minds to the generals after a few weeks of training but then how they almost </a:t>
            </a:r>
            <a:r>
              <a:rPr lang="en-GB" sz="1200" b="1" dirty="0" err="1">
                <a:latin typeface="Bradley Hand ITC" panose="03070402050302030203" pitchFamily="66" charset="0"/>
              </a:rPr>
              <a:t>reawake</a:t>
            </a:r>
            <a:r>
              <a:rPr lang="en-GB" sz="1200" b="1" dirty="0">
                <a:latin typeface="Bradley Hand ITC" panose="03070402050302030203" pitchFamily="66" charset="0"/>
              </a:rPr>
              <a:t> once they're in the thick of it all. To be quite frank, it all disgusts me. </a:t>
            </a:r>
            <a:br>
              <a:rPr lang="en-GB" sz="1200" b="1" dirty="0">
                <a:latin typeface="Bradley Hand ITC" panose="03070402050302030203" pitchFamily="66" charset="0"/>
              </a:rPr>
            </a:br>
            <a:br>
              <a:rPr lang="en-GB" sz="1200" b="1" dirty="0">
                <a:latin typeface="Bradley Hand ITC" panose="03070402050302030203" pitchFamily="66" charset="0"/>
              </a:rPr>
            </a:br>
            <a:r>
              <a:rPr lang="en-GB" sz="1200" b="1" dirty="0">
                <a:latin typeface="Bradley Hand ITC" panose="03070402050302030203" pitchFamily="66" charset="0"/>
              </a:rPr>
              <a:t>The battlefield is nearly as muddy as the trenches but with double the horrors. Masses of bodies are piled up out of the way whilst the rats feed upon the corpses. To step onto that field is death and every night this week that is what we have been sentenced to. The commander sounds his whistle, always at night, and we climb over. We run over the field and then you notice your mates falling to the ground around you. The first time it happened, I thought that the commander had shouted an order and I'd missed it so I lay down too but then I realised that their eyes were shut and they weren't breathing anymore. I haven't been shot yet but surely it'll happen to me and then who knows if I'll be alive to tell the tale. After we attack, the Germans will attack us, with their bayonets attached to their guns just as ours had been and like us they will fall.</a:t>
            </a:r>
            <a:br>
              <a:rPr lang="en-GB" sz="1200" b="1" dirty="0">
                <a:latin typeface="Bradley Hand ITC" panose="03070402050302030203" pitchFamily="66" charset="0"/>
              </a:rPr>
            </a:br>
            <a:br>
              <a:rPr lang="en-GB" sz="1200" b="1" dirty="0">
                <a:latin typeface="Bradley Hand ITC" panose="03070402050302030203" pitchFamily="66" charset="0"/>
              </a:rPr>
            </a:br>
            <a:r>
              <a:rPr lang="en-GB" sz="1200" b="1" dirty="0">
                <a:latin typeface="Bradley Hand ITC" panose="03070402050302030203" pitchFamily="66" charset="0"/>
              </a:rPr>
              <a:t>Everyone hates that old butcher Haig. I tell you Elsie, I'd like to see his face if he saw what hell he puts innocent men through. </a:t>
            </a:r>
            <a:br>
              <a:rPr lang="en-GB" sz="1200" b="1" dirty="0">
                <a:latin typeface="Bradley Hand ITC" panose="03070402050302030203" pitchFamily="66" charset="0"/>
              </a:rPr>
            </a:br>
            <a:br>
              <a:rPr lang="en-GB" sz="1200" b="1" dirty="0">
                <a:latin typeface="Bradley Hand ITC" panose="03070402050302030203" pitchFamily="66" charset="0"/>
              </a:rPr>
            </a:br>
            <a:r>
              <a:rPr lang="en-GB" sz="1200" b="1" dirty="0">
                <a:latin typeface="Bradley Hand ITC" panose="03070402050302030203" pitchFamily="66" charset="0"/>
              </a:rPr>
              <a:t>Please, show this letter to everyone you know who is considering joining the army. Let them know what it's really like.</a:t>
            </a:r>
            <a:br>
              <a:rPr lang="en-GB" sz="1200" b="1" dirty="0">
                <a:latin typeface="Bradley Hand ITC" panose="03070402050302030203" pitchFamily="66" charset="0"/>
              </a:rPr>
            </a:br>
            <a:endParaRPr lang="en-GB" sz="1200" b="1" dirty="0">
              <a:latin typeface="Bradley Hand ITC" panose="03070402050302030203" pitchFamily="66" charset="0"/>
            </a:endParaRPr>
          </a:p>
          <a:p>
            <a:pPr marL="0" indent="0">
              <a:buNone/>
              <a:defRPr/>
            </a:pPr>
            <a:br>
              <a:rPr lang="en-GB" sz="1200" b="1" dirty="0">
                <a:latin typeface="Bradley Hand ITC" panose="03070402050302030203" pitchFamily="66" charset="0"/>
              </a:rPr>
            </a:br>
            <a:r>
              <a:rPr lang="en-GB" sz="1200" b="1" dirty="0">
                <a:latin typeface="Bradley Hand ITC" panose="03070402050302030203" pitchFamily="66" charset="0"/>
              </a:rPr>
              <a:t>Love, as always</a:t>
            </a:r>
            <a:br>
              <a:rPr lang="en-GB" sz="1200" b="1" dirty="0">
                <a:latin typeface="Bradley Hand ITC" panose="03070402050302030203" pitchFamily="66" charset="0"/>
              </a:rPr>
            </a:br>
            <a:r>
              <a:rPr lang="en-GB" sz="1200" b="1" dirty="0">
                <a:latin typeface="Bradley Hand ITC" panose="03070402050302030203" pitchFamily="66" charset="0"/>
              </a:rPr>
              <a:t>Jim</a:t>
            </a:r>
          </a:p>
        </p:txBody>
      </p:sp>
    </p:spTree>
    <p:extLst>
      <p:ext uri="{BB962C8B-B14F-4D97-AF65-F5344CB8AC3E}">
        <p14:creationId xmlns:p14="http://schemas.microsoft.com/office/powerpoint/2010/main" val="392057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3A9849D-A499-4E1A-9AE3-6C439BB5CF14}"/>
              </a:ext>
            </a:extLst>
          </p:cNvPr>
          <p:cNvSpPr txBox="1">
            <a:spLocks noChangeArrowheads="1"/>
          </p:cNvSpPr>
          <p:nvPr/>
        </p:nvSpPr>
        <p:spPr bwMode="auto">
          <a:xfrm>
            <a:off x="0" y="-50088"/>
            <a:ext cx="9144000" cy="758825"/>
          </a:xfrm>
          <a:prstGeom prst="rect">
            <a:avLst/>
          </a:prstGeom>
          <a:solidFill>
            <a:srgbClr val="A81000"/>
          </a:solidFill>
          <a:ln w="28575">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GB" altLang="en-US" sz="3600" dirty="0">
                <a:solidFill>
                  <a:schemeClr val="bg1"/>
                </a:solidFill>
                <a:latin typeface="Century Gothic" panose="020B0502020202020204" pitchFamily="34" charset="0"/>
                <a:cs typeface="Calibri" panose="020F0502020204030204" pitchFamily="34" charset="0"/>
              </a:rPr>
              <a:t>What was it really like in the trenches? </a:t>
            </a:r>
          </a:p>
        </p:txBody>
      </p:sp>
      <p:sp>
        <p:nvSpPr>
          <p:cNvPr id="5" name="TextBox 4">
            <a:extLst>
              <a:ext uri="{FF2B5EF4-FFF2-40B4-BE49-F238E27FC236}">
                <a16:creationId xmlns:a16="http://schemas.microsoft.com/office/drawing/2014/main" id="{F2A784CA-7EE6-4A6D-AF12-791BFA26C3C8}"/>
              </a:ext>
            </a:extLst>
          </p:cNvPr>
          <p:cNvSpPr txBox="1"/>
          <p:nvPr/>
        </p:nvSpPr>
        <p:spPr>
          <a:xfrm>
            <a:off x="0" y="708737"/>
            <a:ext cx="9144000" cy="523220"/>
          </a:xfrm>
          <a:prstGeom prst="rect">
            <a:avLst/>
          </a:prstGeom>
          <a:solidFill>
            <a:schemeClr val="accent1">
              <a:lumMod val="20000"/>
              <a:lumOff val="80000"/>
            </a:schemeClr>
          </a:solidFill>
        </p:spPr>
        <p:txBody>
          <a:bodyPr wrap="square" rtlCol="0">
            <a:spAutoFit/>
          </a:bodyPr>
          <a:lstStyle/>
          <a:p>
            <a:pPr algn="ctr"/>
            <a:r>
              <a:rPr lang="en-GB" sz="2800" dirty="0">
                <a:latin typeface="Trebuchet MS" panose="020B0603020202020204" pitchFamily="34" charset="0"/>
              </a:rPr>
              <a:t>Home Learning Information Booklet</a:t>
            </a:r>
          </a:p>
        </p:txBody>
      </p:sp>
      <p:pic>
        <p:nvPicPr>
          <p:cNvPr id="7" name="Picture 6">
            <a:extLst>
              <a:ext uri="{FF2B5EF4-FFF2-40B4-BE49-F238E27FC236}">
                <a16:creationId xmlns:a16="http://schemas.microsoft.com/office/drawing/2014/main" id="{EA44DC41-C64D-4EB8-8B0A-F4AE6996F37A}"/>
              </a:ext>
            </a:extLst>
          </p:cNvPr>
          <p:cNvPicPr>
            <a:picLocks noChangeAspect="1"/>
          </p:cNvPicPr>
          <p:nvPr/>
        </p:nvPicPr>
        <p:blipFill>
          <a:blip r:embed="rId2"/>
          <a:stretch>
            <a:fillRect/>
          </a:stretch>
        </p:blipFill>
        <p:spPr>
          <a:xfrm>
            <a:off x="1475656" y="1467564"/>
            <a:ext cx="6465076" cy="4776075"/>
          </a:xfrm>
          <a:prstGeom prst="rect">
            <a:avLst/>
          </a:prstGeom>
        </p:spPr>
      </p:pic>
    </p:spTree>
    <p:extLst>
      <p:ext uri="{BB962C8B-B14F-4D97-AF65-F5344CB8AC3E}">
        <p14:creationId xmlns:p14="http://schemas.microsoft.com/office/powerpoint/2010/main" val="320746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Rot="1" noChangeArrowheads="1"/>
          </p:cNvSpPr>
          <p:nvPr>
            <p:ph type="title"/>
          </p:nvPr>
        </p:nvSpPr>
        <p:spPr>
          <a:xfrm>
            <a:off x="0" y="41434"/>
            <a:ext cx="9144000" cy="679130"/>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algn="ctr" eaLnBrk="1" hangingPunct="1">
              <a:defRPr/>
            </a:pPr>
            <a:r>
              <a:rPr lang="en-GB" sz="2800" dirty="0">
                <a:latin typeface="Trebuchet MS" panose="020B0603020202020204" pitchFamily="34" charset="0"/>
              </a:rPr>
              <a:t>Weather</a:t>
            </a:r>
          </a:p>
        </p:txBody>
      </p:sp>
      <p:pic>
        <p:nvPicPr>
          <p:cNvPr id="33795" name="Picture 8" descr="ww1_Pass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60" y="1087869"/>
            <a:ext cx="3964008" cy="2496086"/>
          </a:xfrm>
          <a:noFill/>
          <a:extLst>
            <a:ext uri="{909E8E84-426E-40DD-AFC4-6F175D3DCCD1}">
              <a14:hiddenFill xmlns:a14="http://schemas.microsoft.com/office/drawing/2010/main">
                <a:solidFill>
                  <a:srgbClr val="FFFFFF"/>
                </a:solidFill>
              </a14:hiddenFill>
            </a:ext>
          </a:extLst>
        </p:spPr>
      </p:pic>
      <p:sp>
        <p:nvSpPr>
          <p:cNvPr id="33796" name="TextBox 3"/>
          <p:cNvSpPr txBox="1">
            <a:spLocks noChangeArrowheads="1"/>
          </p:cNvSpPr>
          <p:nvPr/>
        </p:nvSpPr>
        <p:spPr bwMode="auto">
          <a:xfrm>
            <a:off x="1" y="764704"/>
            <a:ext cx="39796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latin typeface="Trebuchet MS" panose="020B0603020202020204" pitchFamily="34" charset="0"/>
              </a:rPr>
              <a:t>25/10/1914 – 10/03/1915 only 18 days without rain</a:t>
            </a:r>
          </a:p>
        </p:txBody>
      </p:sp>
      <p:sp>
        <p:nvSpPr>
          <p:cNvPr id="6" name="Rectangle 7">
            <a:extLst>
              <a:ext uri="{FF2B5EF4-FFF2-40B4-BE49-F238E27FC236}">
                <a16:creationId xmlns:a16="http://schemas.microsoft.com/office/drawing/2014/main" id="{6A5B1D9D-1AD3-453C-8C0F-5DE856A4291E}"/>
              </a:ext>
            </a:extLst>
          </p:cNvPr>
          <p:cNvSpPr txBox="1">
            <a:spLocks noRot="1" noChangeArrowheads="1"/>
          </p:cNvSpPr>
          <p:nvPr/>
        </p:nvSpPr>
        <p:spPr>
          <a:xfrm>
            <a:off x="5164336" y="863646"/>
            <a:ext cx="3711347" cy="28921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eaLnBrk="1" hangingPunct="1">
              <a:defRPr/>
            </a:pPr>
            <a:r>
              <a:rPr lang="en-GB" sz="2800" b="1" dirty="0">
                <a:latin typeface="Trebuchet MS" panose="020B0603020202020204" pitchFamily="34" charset="0"/>
              </a:rPr>
              <a:t>Mud was the enemy!</a:t>
            </a:r>
          </a:p>
          <a:p>
            <a:pPr eaLnBrk="1" hangingPunct="1">
              <a:defRPr/>
            </a:pPr>
            <a:endParaRPr lang="en-GB" sz="2800" b="1" dirty="0">
              <a:latin typeface="Trebuchet MS" panose="020B0603020202020204" pitchFamily="34" charset="0"/>
            </a:endParaRPr>
          </a:p>
          <a:p>
            <a:pPr eaLnBrk="1" hangingPunct="1">
              <a:defRPr/>
            </a:pPr>
            <a:r>
              <a:rPr lang="en-GB" sz="2800" b="1" dirty="0">
                <a:latin typeface="Trebuchet MS" panose="020B0603020202020204" pitchFamily="34" charset="0"/>
              </a:rPr>
              <a:t>Winter 1914/15 -15 men from British Guards </a:t>
            </a:r>
            <a:r>
              <a:rPr lang="en-GB" sz="2800" b="1" dirty="0" err="1">
                <a:latin typeface="Trebuchet MS" panose="020B0603020202020204" pitchFamily="34" charset="0"/>
              </a:rPr>
              <a:t>Battallion</a:t>
            </a:r>
            <a:r>
              <a:rPr lang="en-GB" sz="2800" b="1" dirty="0">
                <a:latin typeface="Trebuchet MS" panose="020B0603020202020204" pitchFamily="34" charset="0"/>
              </a:rPr>
              <a:t> drowned in mud.</a:t>
            </a:r>
          </a:p>
          <a:p>
            <a:pPr eaLnBrk="1" hangingPunct="1">
              <a:buFont typeface="Wingdings" panose="05000000000000000000" pitchFamily="2" charset="2"/>
              <a:buNone/>
              <a:defRPr/>
            </a:pPr>
            <a:endParaRPr lang="en-GB" sz="2800" b="1" dirty="0">
              <a:latin typeface="Trebuchet MS" panose="020B0603020202020204" pitchFamily="34" charset="0"/>
            </a:endParaRPr>
          </a:p>
          <a:p>
            <a:pPr eaLnBrk="1" hangingPunct="1">
              <a:defRPr/>
            </a:pPr>
            <a:r>
              <a:rPr lang="en-GB" sz="2800" b="1" dirty="0">
                <a:latin typeface="Trebuchet MS" panose="020B0603020202020204" pitchFamily="34" charset="0"/>
              </a:rPr>
              <a:t>Movement was impossible.</a:t>
            </a:r>
          </a:p>
        </p:txBody>
      </p:sp>
      <p:pic>
        <p:nvPicPr>
          <p:cNvPr id="7" name="Picture 6" descr="Artillery_In_mud">
            <a:extLst>
              <a:ext uri="{FF2B5EF4-FFF2-40B4-BE49-F238E27FC236}">
                <a16:creationId xmlns:a16="http://schemas.microsoft.com/office/drawing/2014/main" id="{310CB87E-40B5-4070-9883-3216279A3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6" y="3898854"/>
            <a:ext cx="3727617" cy="28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blog.awm.gov.au/awm/wp-content/uploads/2007/08/mud-e00963.jpg">
            <a:extLst>
              <a:ext uri="{FF2B5EF4-FFF2-40B4-BE49-F238E27FC236}">
                <a16:creationId xmlns:a16="http://schemas.microsoft.com/office/drawing/2014/main" id="{2FE4497F-A5D9-4D57-9DE2-9C81B8FE8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24440"/>
            <a:ext cx="4087656" cy="28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64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5" descr="FWW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872" y="867963"/>
            <a:ext cx="1885217" cy="197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Rectangle 2"/>
          <p:cNvSpPr>
            <a:spLocks noGrp="1" noRot="1" noChangeArrowheads="1"/>
          </p:cNvSpPr>
          <p:nvPr>
            <p:ph type="title"/>
          </p:nvPr>
        </p:nvSpPr>
        <p:spPr>
          <a:xfrm>
            <a:off x="4345872" y="2989840"/>
            <a:ext cx="1885217" cy="1368152"/>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algn="ctr" eaLnBrk="1" hangingPunct="1">
              <a:defRPr/>
            </a:pPr>
            <a:r>
              <a:rPr lang="en-GB" sz="2000" b="1" dirty="0">
                <a:latin typeface="Trebuchet MS" panose="020B0603020202020204" pitchFamily="34" charset="0"/>
              </a:rPr>
              <a:t>Trench foot – 75,000 cases in British army.</a:t>
            </a:r>
            <a:endParaRPr lang="en-US" sz="2000" b="1" dirty="0">
              <a:latin typeface="Trebuchet MS" panose="020B0603020202020204" pitchFamily="34" charset="0"/>
            </a:endParaRPr>
          </a:p>
        </p:txBody>
      </p:sp>
      <p:sp>
        <p:nvSpPr>
          <p:cNvPr id="124931" name="Rectangle 3"/>
          <p:cNvSpPr>
            <a:spLocks noGrp="1" noRot="1" noChangeArrowheads="1"/>
          </p:cNvSpPr>
          <p:nvPr>
            <p:ph idx="1"/>
          </p:nvPr>
        </p:nvSpPr>
        <p:spPr>
          <a:xfrm>
            <a:off x="6364998" y="867965"/>
            <a:ext cx="2779002" cy="5948603"/>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0" indent="0" algn="ctr">
              <a:lnSpc>
                <a:spcPct val="100000"/>
              </a:lnSpc>
              <a:spcBef>
                <a:spcPts val="0"/>
              </a:spcBef>
              <a:buNone/>
              <a:defRPr/>
            </a:pPr>
            <a:r>
              <a:rPr lang="en-US" sz="2900" i="1" dirty="0">
                <a:latin typeface="Trebuchet MS" panose="020B0603020202020204" pitchFamily="34" charset="0"/>
                <a:cs typeface="Times New Roman"/>
              </a:rPr>
              <a:t>Sergeant Harry Roberts</a:t>
            </a:r>
          </a:p>
          <a:p>
            <a:pPr algn="ctr"/>
            <a:endParaRPr lang="en-US" sz="2900" dirty="0">
              <a:latin typeface="Trebuchet MS" panose="020B0603020202020204" pitchFamily="34" charset="0"/>
              <a:cs typeface="Times New Roman"/>
            </a:endParaRPr>
          </a:p>
          <a:p>
            <a:pPr marL="0" indent="0" algn="ctr">
              <a:buNone/>
            </a:pPr>
            <a:r>
              <a:rPr lang="en-US" sz="3800" dirty="0">
                <a:latin typeface="Trebuchet MS" panose="020B0603020202020204" pitchFamily="34" charset="0"/>
                <a:cs typeface="Times New Roman"/>
              </a:rPr>
              <a:t>“If you have never had trench foot described to you, I will explain. Your feet swell to two to three times their normal size and go completely dead. You can stick a bayonet into them and not feel a thing. If you are lucky enough not to lose your feet and the swelling starts to go down, it is then that the most indescribable agony begins. I have heard men cry and scream with pain and many have had to have their feet and legs amputated. I was one of the lucky ones, but one more day in that trench and it may have been too late.”</a:t>
            </a:r>
          </a:p>
          <a:p>
            <a:pPr algn="ctr"/>
            <a:endParaRPr lang="en-US" sz="2400" dirty="0">
              <a:latin typeface="Times New Roman"/>
              <a:cs typeface="Times New Roman"/>
            </a:endParaRPr>
          </a:p>
          <a:p>
            <a:pPr eaLnBrk="1" hangingPunct="1">
              <a:defRPr/>
            </a:pPr>
            <a:endParaRPr lang="en-US" dirty="0"/>
          </a:p>
        </p:txBody>
      </p:sp>
      <p:sp>
        <p:nvSpPr>
          <p:cNvPr id="6" name="Rectangle 3">
            <a:extLst>
              <a:ext uri="{FF2B5EF4-FFF2-40B4-BE49-F238E27FC236}">
                <a16:creationId xmlns:a16="http://schemas.microsoft.com/office/drawing/2014/main" id="{F2462AA3-B441-46AB-81FE-398A91F7E9E2}"/>
              </a:ext>
            </a:extLst>
          </p:cNvPr>
          <p:cNvSpPr txBox="1">
            <a:spLocks noRot="1" noChangeArrowheads="1"/>
          </p:cNvSpPr>
          <p:nvPr/>
        </p:nvSpPr>
        <p:spPr bwMode="auto">
          <a:xfrm>
            <a:off x="0" y="836712"/>
            <a:ext cx="4211960" cy="6021288"/>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eaLnBrk="1" hangingPunct="1">
              <a:lnSpc>
                <a:spcPct val="80000"/>
              </a:lnSpc>
              <a:buNone/>
              <a:defRPr/>
            </a:pPr>
            <a:r>
              <a:rPr lang="en-US" sz="2000" dirty="0"/>
              <a:t>This was an infection of the feet caused by cold, wet and insanitary conditions. In the trenches men stood for hours on end in waterlogged trenches</a:t>
            </a:r>
            <a:r>
              <a:rPr lang="en-US" sz="2000" dirty="0">
                <a:hlinkClick r:id="rId3"/>
              </a:rPr>
              <a:t> </a:t>
            </a:r>
            <a:r>
              <a:rPr lang="en-US" sz="2000" dirty="0"/>
              <a:t>without being able to remove wet socks or boots. The feet would gradually go numb and the skin would turn red or blue. If untreated, trench foot could turn gangrenous and result in amputation. </a:t>
            </a:r>
            <a:br>
              <a:rPr lang="en-US" sz="2000" dirty="0"/>
            </a:br>
            <a:endParaRPr lang="en-US" sz="2000" dirty="0"/>
          </a:p>
          <a:p>
            <a:pPr marL="0" indent="0" eaLnBrk="1" hangingPunct="1">
              <a:lnSpc>
                <a:spcPct val="80000"/>
              </a:lnSpc>
              <a:buNone/>
              <a:defRPr/>
            </a:pPr>
            <a:r>
              <a:rPr lang="en-US" sz="2000" dirty="0"/>
              <a:t>The only remedy for trench foot was for the soldiers to dry their feet and change their socks several times a day. By the end of 1915 British soldiers in the trenches had to have three pairs of socks with them and were under orders to change their socks at least twice a day. As well as drying their feet, soldiers were told to cover their feet with a grease made from whale-oil. It has been estimated that a battalion at the front would use ten gallons of whale-oil every day.</a:t>
            </a:r>
          </a:p>
        </p:txBody>
      </p:sp>
      <p:sp>
        <p:nvSpPr>
          <p:cNvPr id="7" name="Rectangle 4">
            <a:extLst>
              <a:ext uri="{FF2B5EF4-FFF2-40B4-BE49-F238E27FC236}">
                <a16:creationId xmlns:a16="http://schemas.microsoft.com/office/drawing/2014/main" id="{1D81418B-D27D-45B7-816B-C60AAEBFDDBA}"/>
              </a:ext>
            </a:extLst>
          </p:cNvPr>
          <p:cNvSpPr txBox="1">
            <a:spLocks noRot="1" noChangeArrowheads="1"/>
          </p:cNvSpPr>
          <p:nvPr/>
        </p:nvSpPr>
        <p:spPr bwMode="auto">
          <a:xfrm>
            <a:off x="0" y="41434"/>
            <a:ext cx="9144000" cy="679130"/>
          </a:xfrm>
          <a:prstGeom prst="rect">
            <a:avLst/>
          </a:prstGeom>
          <a:solidFill>
            <a:schemeClr val="accent1">
              <a:lumMod val="20000"/>
              <a:lumOff val="80000"/>
            </a:schemeClr>
          </a:solidFill>
          <a:ln w="25400" cap="flat" cmpd="sng" algn="ctr">
            <a:solidFill>
              <a:schemeClr val="accent1">
                <a:lumMod val="20000"/>
                <a:lumOff val="80000"/>
              </a:schemeClr>
            </a:solidFill>
            <a:prstDash val="soli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GB" sz="2800" dirty="0">
                <a:latin typeface="Trebuchet MS" panose="020B0603020202020204" pitchFamily="34" charset="0"/>
              </a:rPr>
              <a:t>Trench foot</a:t>
            </a:r>
          </a:p>
        </p:txBody>
      </p:sp>
      <p:pic>
        <p:nvPicPr>
          <p:cNvPr id="8" name="Picture 5" descr="foot">
            <a:extLst>
              <a:ext uri="{FF2B5EF4-FFF2-40B4-BE49-F238E27FC236}">
                <a16:creationId xmlns:a16="http://schemas.microsoft.com/office/drawing/2014/main" id="{3594E706-BA2F-43CF-B470-340DD06A0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2" y="4653136"/>
            <a:ext cx="1320325" cy="159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94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976"/>
            <a:ext cx="9110290" cy="701676"/>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lstStyle/>
          <a:p>
            <a:pPr algn="ctr">
              <a:defRPr/>
            </a:pPr>
            <a:r>
              <a:rPr lang="en-GB" sz="2800" dirty="0">
                <a:latin typeface="Trebuchet MS" panose="020B0603020202020204" pitchFamily="34" charset="0"/>
              </a:rPr>
              <a:t>Insanitary conditions</a:t>
            </a:r>
          </a:p>
        </p:txBody>
      </p:sp>
      <p:sp>
        <p:nvSpPr>
          <p:cNvPr id="3" name="Content Placeholder 2"/>
          <p:cNvSpPr>
            <a:spLocks noGrp="1"/>
          </p:cNvSpPr>
          <p:nvPr>
            <p:ph idx="1"/>
          </p:nvPr>
        </p:nvSpPr>
        <p:spPr>
          <a:xfrm>
            <a:off x="77725" y="836713"/>
            <a:ext cx="5907989" cy="3528392"/>
          </a:xfrm>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defRPr/>
            </a:pPr>
            <a:r>
              <a:rPr lang="en-GB" sz="2400" dirty="0">
                <a:latin typeface="Trebuchet MS" panose="020B0603020202020204" pitchFamily="34" charset="0"/>
              </a:rPr>
              <a:t>Examples of the lack of hygiene were that the men could not wash while they were in the trenches as there was limited access to running water.</a:t>
            </a:r>
          </a:p>
          <a:p>
            <a:pPr>
              <a:defRPr/>
            </a:pPr>
            <a:r>
              <a:rPr lang="en-GB" sz="2400" dirty="0">
                <a:latin typeface="Trebuchet MS" panose="020B0603020202020204" pitchFamily="34" charset="0"/>
              </a:rPr>
              <a:t> A lavatory (or latrine) often consisted of a large bucket in a side trench. </a:t>
            </a:r>
          </a:p>
          <a:p>
            <a:pPr>
              <a:defRPr/>
            </a:pPr>
            <a:r>
              <a:rPr lang="en-GB" sz="2400" dirty="0">
                <a:latin typeface="Trebuchet MS" panose="020B0603020202020204" pitchFamily="34" charset="0"/>
              </a:rPr>
              <a:t>However, this was a very vulnerable position to be in as the enemy could sneak up behind the unwitting soldier while he was 'occupied'.</a:t>
            </a:r>
          </a:p>
          <a:p>
            <a:pPr>
              <a:defRPr/>
            </a:pPr>
            <a:r>
              <a:rPr lang="en-GB" sz="2400" dirty="0">
                <a:latin typeface="Trebuchet MS" panose="020B0603020202020204" pitchFamily="34" charset="0"/>
              </a:rPr>
              <a:t> Soldiers who were aware of this danger in the trenches would sometimes opt instead for the 'in the hat' method. Due to the cramped conditions, and the constant upheaval of land from shelling, dysentery was a common ailment too.</a:t>
            </a:r>
          </a:p>
        </p:txBody>
      </p:sp>
      <p:pic>
        <p:nvPicPr>
          <p:cNvPr id="2" name="Picture 1">
            <a:extLst>
              <a:ext uri="{FF2B5EF4-FFF2-40B4-BE49-F238E27FC236}">
                <a16:creationId xmlns:a16="http://schemas.microsoft.com/office/drawing/2014/main" id="{34356E22-9C21-4088-81CF-04C6E47966FF}"/>
              </a:ext>
            </a:extLst>
          </p:cNvPr>
          <p:cNvPicPr>
            <a:picLocks noChangeAspect="1"/>
          </p:cNvPicPr>
          <p:nvPr/>
        </p:nvPicPr>
        <p:blipFill>
          <a:blip r:embed="rId2"/>
          <a:stretch>
            <a:fillRect/>
          </a:stretch>
        </p:blipFill>
        <p:spPr>
          <a:xfrm>
            <a:off x="6118426" y="2891380"/>
            <a:ext cx="2880849" cy="1817559"/>
          </a:xfrm>
          <a:prstGeom prst="rect">
            <a:avLst/>
          </a:prstGeom>
        </p:spPr>
      </p:pic>
      <p:pic>
        <p:nvPicPr>
          <p:cNvPr id="6" name="Picture 5">
            <a:extLst>
              <a:ext uri="{FF2B5EF4-FFF2-40B4-BE49-F238E27FC236}">
                <a16:creationId xmlns:a16="http://schemas.microsoft.com/office/drawing/2014/main" id="{D4EB716E-803F-4E9F-B246-7DFAD75518B8}"/>
              </a:ext>
            </a:extLst>
          </p:cNvPr>
          <p:cNvPicPr>
            <a:picLocks noChangeAspect="1"/>
          </p:cNvPicPr>
          <p:nvPr/>
        </p:nvPicPr>
        <p:blipFill>
          <a:blip r:embed="rId3"/>
          <a:stretch>
            <a:fillRect/>
          </a:stretch>
        </p:blipFill>
        <p:spPr>
          <a:xfrm>
            <a:off x="6133909" y="809465"/>
            <a:ext cx="2869032" cy="1944216"/>
          </a:xfrm>
          <a:prstGeom prst="rect">
            <a:avLst/>
          </a:prstGeom>
        </p:spPr>
      </p:pic>
      <p:pic>
        <p:nvPicPr>
          <p:cNvPr id="7" name="Picture 6">
            <a:extLst>
              <a:ext uri="{FF2B5EF4-FFF2-40B4-BE49-F238E27FC236}">
                <a16:creationId xmlns:a16="http://schemas.microsoft.com/office/drawing/2014/main" id="{32EC503B-6B1E-4B6F-882F-2F8990495BAF}"/>
              </a:ext>
            </a:extLst>
          </p:cNvPr>
          <p:cNvPicPr>
            <a:picLocks noChangeAspect="1"/>
          </p:cNvPicPr>
          <p:nvPr/>
        </p:nvPicPr>
        <p:blipFill>
          <a:blip r:embed="rId4"/>
          <a:stretch>
            <a:fillRect/>
          </a:stretch>
        </p:blipFill>
        <p:spPr>
          <a:xfrm>
            <a:off x="6118426" y="4815680"/>
            <a:ext cx="2955161" cy="1868181"/>
          </a:xfrm>
          <a:prstGeom prst="rect">
            <a:avLst/>
          </a:prstGeom>
        </p:spPr>
      </p:pic>
      <p:pic>
        <p:nvPicPr>
          <p:cNvPr id="8" name="Picture 7">
            <a:extLst>
              <a:ext uri="{FF2B5EF4-FFF2-40B4-BE49-F238E27FC236}">
                <a16:creationId xmlns:a16="http://schemas.microsoft.com/office/drawing/2014/main" id="{210470DD-A50A-492D-8B58-5F8130DC906C}"/>
              </a:ext>
            </a:extLst>
          </p:cNvPr>
          <p:cNvPicPr>
            <a:picLocks noChangeAspect="1"/>
          </p:cNvPicPr>
          <p:nvPr/>
        </p:nvPicPr>
        <p:blipFill>
          <a:blip r:embed="rId5"/>
          <a:stretch>
            <a:fillRect/>
          </a:stretch>
        </p:blipFill>
        <p:spPr>
          <a:xfrm>
            <a:off x="70417" y="4448258"/>
            <a:ext cx="1857317" cy="2235603"/>
          </a:xfrm>
          <a:prstGeom prst="rect">
            <a:avLst/>
          </a:prstGeom>
        </p:spPr>
      </p:pic>
      <p:sp>
        <p:nvSpPr>
          <p:cNvPr id="9" name="Rectangle 8">
            <a:extLst>
              <a:ext uri="{FF2B5EF4-FFF2-40B4-BE49-F238E27FC236}">
                <a16:creationId xmlns:a16="http://schemas.microsoft.com/office/drawing/2014/main" id="{05E76134-9DC0-46A1-8A27-00A41B104BCB}"/>
              </a:ext>
            </a:extLst>
          </p:cNvPr>
          <p:cNvSpPr/>
          <p:nvPr/>
        </p:nvSpPr>
        <p:spPr>
          <a:xfrm>
            <a:off x="2009598" y="4445681"/>
            <a:ext cx="3976114" cy="24622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1400" b="1" i="1" dirty="0">
                <a:latin typeface="Trebuchet MS" panose="020B0603020202020204" pitchFamily="34" charset="0"/>
              </a:rPr>
              <a:t>No washing or shaving here, and the demands of nature answered as quickly as possible in the handiest and deepest shell-hole.</a:t>
            </a:r>
            <a:br>
              <a:rPr lang="en-GB" sz="1400" dirty="0">
                <a:latin typeface="Trebuchet MS" panose="020B0603020202020204" pitchFamily="34" charset="0"/>
              </a:rPr>
            </a:br>
            <a:r>
              <a:rPr lang="en-GB" sz="1400" dirty="0">
                <a:latin typeface="Trebuchet MS" panose="020B0603020202020204" pitchFamily="34" charset="0"/>
              </a:rPr>
              <a:t>- Guy Chapman, from </a:t>
            </a:r>
            <a:r>
              <a:rPr lang="en-GB" sz="1400" i="1" dirty="0">
                <a:latin typeface="Trebuchet MS" panose="020B0603020202020204" pitchFamily="34" charset="0"/>
              </a:rPr>
              <a:t>Vain Glory</a:t>
            </a:r>
            <a:endParaRPr lang="en-GB" sz="1400" dirty="0">
              <a:latin typeface="Trebuchet MS" panose="020B0603020202020204" pitchFamily="34" charset="0"/>
            </a:endParaRPr>
          </a:p>
          <a:p>
            <a:pPr>
              <a:defRPr/>
            </a:pPr>
            <a:endParaRPr lang="en-GB" sz="1400" dirty="0">
              <a:latin typeface="Trebuchet MS" panose="020B0603020202020204" pitchFamily="34" charset="0"/>
            </a:endParaRPr>
          </a:p>
          <a:p>
            <a:pPr>
              <a:defRPr/>
            </a:pPr>
            <a:r>
              <a:rPr lang="en-GB" sz="1400" dirty="0">
                <a:latin typeface="Trebuchet MS" panose="020B0603020202020204" pitchFamily="34" charset="0"/>
              </a:rPr>
              <a:t>Under fire men would use nearest crater.</a:t>
            </a:r>
          </a:p>
          <a:p>
            <a:pPr>
              <a:defRPr/>
            </a:pPr>
            <a:r>
              <a:rPr lang="en-GB" sz="1400" dirty="0">
                <a:latin typeface="Trebuchet MS" panose="020B0603020202020204" pitchFamily="34" charset="0"/>
              </a:rPr>
              <a:t>In the British army 2 ‘ shit </a:t>
            </a:r>
            <a:r>
              <a:rPr lang="en-GB" sz="1400" dirty="0" err="1">
                <a:latin typeface="Trebuchet MS" panose="020B0603020202020204" pitchFamily="34" charset="0"/>
              </a:rPr>
              <a:t>wallahs</a:t>
            </a:r>
            <a:r>
              <a:rPr lang="en-GB" sz="1400" dirty="0">
                <a:latin typeface="Trebuchet MS" panose="020B0603020202020204" pitchFamily="34" charset="0"/>
              </a:rPr>
              <a:t> ’ were attached to every unit to dispose of urine and ‘Dan the sanitary man’ came down each day spraying creosote as disinfectant.</a:t>
            </a:r>
          </a:p>
        </p:txBody>
      </p:sp>
    </p:spTree>
    <p:extLst>
      <p:ext uri="{BB962C8B-B14F-4D97-AF65-F5344CB8AC3E}">
        <p14:creationId xmlns:p14="http://schemas.microsoft.com/office/powerpoint/2010/main" val="304776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0" y="0"/>
            <a:ext cx="9144000" cy="476672"/>
          </a:xfr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algn="ctr" eaLnBrk="1" hangingPunct="1">
              <a:defRPr/>
            </a:pPr>
            <a:r>
              <a:rPr lang="en-GB" sz="2800" dirty="0">
                <a:latin typeface="Trebuchet MS" panose="020B0603020202020204" pitchFamily="34" charset="0"/>
              </a:rPr>
              <a:t>Lice and Trench fever</a:t>
            </a:r>
            <a:endParaRPr lang="en-US" sz="2800" dirty="0">
              <a:latin typeface="Trebuchet MS" panose="020B0603020202020204" pitchFamily="34" charset="0"/>
            </a:endParaRPr>
          </a:p>
        </p:txBody>
      </p:sp>
      <p:pic>
        <p:nvPicPr>
          <p:cNvPr id="12" name="Picture 7" descr="Baths_2">
            <a:extLst>
              <a:ext uri="{FF2B5EF4-FFF2-40B4-BE49-F238E27FC236}">
                <a16:creationId xmlns:a16="http://schemas.microsoft.com/office/drawing/2014/main" id="{A465E3C6-8623-4721-BF23-1439181AB0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27286" y="2787830"/>
            <a:ext cx="2664296" cy="1865307"/>
          </a:xfr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08325" y="620688"/>
            <a:ext cx="3815605" cy="583264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800" dirty="0">
                <a:latin typeface="Trebuchet MS" panose="020B0603020202020204" pitchFamily="34" charset="0"/>
              </a:rPr>
              <a:t>Trench fever is a blood-borne infection caused by a bacterium known as </a:t>
            </a:r>
            <a:r>
              <a:rPr lang="en-GB" sz="1800" i="1" dirty="0">
                <a:latin typeface="Trebuchet MS" panose="020B0603020202020204" pitchFamily="34" charset="0"/>
              </a:rPr>
              <a:t>Bartonella </a:t>
            </a:r>
            <a:r>
              <a:rPr lang="en-GB" sz="1800" i="1" dirty="0" err="1">
                <a:latin typeface="Trebuchet MS" panose="020B0603020202020204" pitchFamily="34" charset="0"/>
              </a:rPr>
              <a:t>quintana</a:t>
            </a:r>
            <a:r>
              <a:rPr lang="en-GB" sz="1800" dirty="0">
                <a:latin typeface="Trebuchet MS" panose="020B0603020202020204" pitchFamily="34" charset="0"/>
              </a:rPr>
              <a:t>.</a:t>
            </a:r>
          </a:p>
          <a:p>
            <a:pPr>
              <a:defRPr/>
            </a:pPr>
            <a:r>
              <a:rPr lang="en-GB" sz="1800" dirty="0">
                <a:latin typeface="Trebuchet MS" panose="020B0603020202020204" pitchFamily="34" charset="0"/>
              </a:rPr>
              <a:t>The symptoms are similar to influenza, with increased pain and a high fever and only rest, usually away from the front-line, could assure that the condition could be treated. </a:t>
            </a:r>
          </a:p>
          <a:p>
            <a:pPr>
              <a:defRPr/>
            </a:pPr>
            <a:r>
              <a:rPr lang="en-GB" sz="1800" dirty="0">
                <a:latin typeface="Trebuchet MS" panose="020B0603020202020204" pitchFamily="34" charset="0"/>
              </a:rPr>
              <a:t>Full recovery usually took up to twelve weeks, but because the pesky lice were not actually identified as the culprits of Trench Fever until 1918, some men it was assumed, had just a high fever associated with another illness.</a:t>
            </a:r>
          </a:p>
          <a:p>
            <a:pPr>
              <a:defRPr/>
            </a:pPr>
            <a:r>
              <a:rPr lang="en-GB" sz="1800" dirty="0">
                <a:latin typeface="Trebuchet MS" panose="020B0603020202020204" pitchFamily="34" charset="0"/>
              </a:rPr>
              <a:t>As such, many died from the disease whilst recuperating away from the trench due to inadequate medical treatment.</a:t>
            </a:r>
          </a:p>
        </p:txBody>
      </p:sp>
      <p:sp>
        <p:nvSpPr>
          <p:cNvPr id="9" name="Content Placeholder 2"/>
          <p:cNvSpPr txBox="1">
            <a:spLocks/>
          </p:cNvSpPr>
          <p:nvPr/>
        </p:nvSpPr>
        <p:spPr>
          <a:xfrm>
            <a:off x="6794940" y="647336"/>
            <a:ext cx="2232248" cy="400580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600" b="1" i="1" dirty="0">
                <a:latin typeface="Trebuchet MS" panose="020B0603020202020204" pitchFamily="34" charset="0"/>
              </a:rPr>
              <a:t>Lice hunting was called 'chatting'. In parcels from home it was usual to receive a tin of supposedly death-dealing powder or pomade, but the lice thrived on the stuff.</a:t>
            </a:r>
          </a:p>
          <a:p>
            <a:pPr marL="0" indent="0">
              <a:buNone/>
              <a:defRPr/>
            </a:pPr>
            <a:r>
              <a:rPr lang="en-GB" sz="1600" i="1" dirty="0">
                <a:latin typeface="Trebuchet MS" panose="020B0603020202020204" pitchFamily="34" charset="0"/>
              </a:rPr>
              <a:t> </a:t>
            </a:r>
            <a:br>
              <a:rPr lang="en-GB" sz="1600" dirty="0">
                <a:latin typeface="Trebuchet MS" panose="020B0603020202020204" pitchFamily="34" charset="0"/>
              </a:rPr>
            </a:br>
            <a:r>
              <a:rPr lang="en-GB" sz="1600" i="1" dirty="0">
                <a:latin typeface="Trebuchet MS" panose="020B0603020202020204" pitchFamily="34" charset="0"/>
              </a:rPr>
              <a:t>Private George </a:t>
            </a:r>
            <a:r>
              <a:rPr lang="en-GB" sz="1600" i="1" dirty="0" err="1">
                <a:latin typeface="Trebuchet MS" panose="020B0603020202020204" pitchFamily="34" charset="0"/>
              </a:rPr>
              <a:t>Coppard</a:t>
            </a:r>
            <a:r>
              <a:rPr lang="en-GB" sz="1600" i="1" dirty="0">
                <a:latin typeface="Trebuchet MS" panose="020B0603020202020204" pitchFamily="34" charset="0"/>
              </a:rPr>
              <a:t>, from With A Machine Gun to Cambrai</a:t>
            </a:r>
          </a:p>
          <a:p>
            <a:pPr>
              <a:defRPr/>
            </a:pPr>
            <a:endParaRPr lang="en-GB" sz="1600" dirty="0">
              <a:latin typeface="Trebuchet MS" panose="020B0603020202020204" pitchFamily="34" charset="0"/>
            </a:endParaRPr>
          </a:p>
        </p:txBody>
      </p:sp>
      <p:sp>
        <p:nvSpPr>
          <p:cNvPr id="10" name="Content Placeholder 2"/>
          <p:cNvSpPr txBox="1">
            <a:spLocks/>
          </p:cNvSpPr>
          <p:nvPr/>
        </p:nvSpPr>
        <p:spPr>
          <a:xfrm>
            <a:off x="4035583" y="4926339"/>
            <a:ext cx="5000094" cy="15121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600" b="1" dirty="0">
                <a:latin typeface="Trebuchet MS" panose="020B0603020202020204" pitchFamily="34" charset="0"/>
              </a:rPr>
              <a:t>The other soldiers in the hut took their shirts off after  tea. They were catching lice. We had never seen a louse before, but they were here in droves. The men were killing them between their nails. </a:t>
            </a:r>
          </a:p>
          <a:p>
            <a:pPr marL="0" indent="0">
              <a:buNone/>
              <a:defRPr/>
            </a:pPr>
            <a:r>
              <a:rPr lang="en-GB" sz="1600" i="1" dirty="0">
                <a:latin typeface="Trebuchet MS" panose="020B0603020202020204" pitchFamily="34" charset="0"/>
              </a:rPr>
              <a:t>Henry Gregory</a:t>
            </a:r>
          </a:p>
        </p:txBody>
      </p:sp>
      <p:pic>
        <p:nvPicPr>
          <p:cNvPr id="2" name="Picture 1">
            <a:extLst>
              <a:ext uri="{FF2B5EF4-FFF2-40B4-BE49-F238E27FC236}">
                <a16:creationId xmlns:a16="http://schemas.microsoft.com/office/drawing/2014/main" id="{099FEC9F-7AEE-4771-9418-1DD89D2748C6}"/>
              </a:ext>
            </a:extLst>
          </p:cNvPr>
          <p:cNvPicPr>
            <a:picLocks noChangeAspect="1"/>
          </p:cNvPicPr>
          <p:nvPr/>
        </p:nvPicPr>
        <p:blipFill>
          <a:blip r:embed="rId3"/>
          <a:stretch>
            <a:fillRect/>
          </a:stretch>
        </p:blipFill>
        <p:spPr>
          <a:xfrm>
            <a:off x="4056023" y="639244"/>
            <a:ext cx="2664296" cy="1839509"/>
          </a:xfrm>
          <a:prstGeom prst="rect">
            <a:avLst/>
          </a:prstGeom>
        </p:spPr>
      </p:pic>
    </p:spTree>
    <p:extLst>
      <p:ext uri="{BB962C8B-B14F-4D97-AF65-F5344CB8AC3E}">
        <p14:creationId xmlns:p14="http://schemas.microsoft.com/office/powerpoint/2010/main" val="2449553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b36aa3-f524-4cec-8bb1-a15ad62b87bb">
      <Terms xmlns="http://schemas.microsoft.com/office/infopath/2007/PartnerControls"/>
    </lcf76f155ced4ddcb4097134ff3c332f>
    <TaxCatchAll xmlns="6be5f149-e6b2-4152-ab5a-b0f3bf1567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B6D2F278743643B2BAD7F0BD00AC99" ma:contentTypeVersion="18" ma:contentTypeDescription="Create a new document." ma:contentTypeScope="" ma:versionID="7eea2b2ed86b7525969c820a1b6e4602">
  <xsd:schema xmlns:xsd="http://www.w3.org/2001/XMLSchema" xmlns:xs="http://www.w3.org/2001/XMLSchema" xmlns:p="http://schemas.microsoft.com/office/2006/metadata/properties" xmlns:ns2="6be5f149-e6b2-4152-ab5a-b0f3bf156791" xmlns:ns3="c4b36aa3-f524-4cec-8bb1-a15ad62b87bb" targetNamespace="http://schemas.microsoft.com/office/2006/metadata/properties" ma:root="true" ma:fieldsID="b72c3eedb5406cbefe2ce7347cde32ed" ns2:_="" ns3:_="">
    <xsd:import namespace="6be5f149-e6b2-4152-ab5a-b0f3bf156791"/>
    <xsd:import namespace="c4b36aa3-f524-4cec-8bb1-a15ad62b87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5f149-e6b2-4152-ab5a-b0f3bf156791"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5bee77-6d5d-4aca-a628-6f9cc974b9b9}" ma:internalName="TaxCatchAll" ma:showField="CatchAllData" ma:web="6be5f149-e6b2-4152-ab5a-b0f3bf1567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b36aa3-f524-4cec-8bb1-a15ad62b87b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470d78a-a434-4c6f-b27f-71902a55d6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79692E-BC8A-42BC-B619-83C699D98304}">
  <ds:schemaRefs>
    <ds:schemaRef ds:uri="http://schemas.microsoft.com/sharepoint/v3/contenttype/forms"/>
  </ds:schemaRefs>
</ds:datastoreItem>
</file>

<file path=customXml/itemProps2.xml><?xml version="1.0" encoding="utf-8"?>
<ds:datastoreItem xmlns:ds="http://schemas.openxmlformats.org/officeDocument/2006/customXml" ds:itemID="{97F88D7D-1B53-48CE-98A7-EBAE75697A47}">
  <ds:schemaRefs>
    <ds:schemaRef ds:uri="http://schemas.microsoft.com/office/2006/metadata/properties"/>
    <ds:schemaRef ds:uri="http://schemas.microsoft.com/office/infopath/2007/PartnerControls"/>
    <ds:schemaRef ds:uri="c4b36aa3-f524-4cec-8bb1-a15ad62b87bb"/>
    <ds:schemaRef ds:uri="6be5f149-e6b2-4152-ab5a-b0f3bf156791"/>
  </ds:schemaRefs>
</ds:datastoreItem>
</file>

<file path=customXml/itemProps3.xml><?xml version="1.0" encoding="utf-8"?>
<ds:datastoreItem xmlns:ds="http://schemas.openxmlformats.org/officeDocument/2006/customXml" ds:itemID="{C5859166-A7B6-4EF2-823C-E78129F48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5f149-e6b2-4152-ab5a-b0f3bf156791"/>
    <ds:schemaRef ds:uri="c4b36aa3-f524-4cec-8bb1-a15ad62b8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3670</Words>
  <Application>Microsoft Office PowerPoint</Application>
  <PresentationFormat>On-screen Show (4:3)</PresentationFormat>
  <Paragraphs>155</Paragraphs>
  <Slides>18</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Abadi</vt:lpstr>
      <vt:lpstr>Arial</vt:lpstr>
      <vt:lpstr>Bradley Hand ITC</vt:lpstr>
      <vt:lpstr>Calibri</vt:lpstr>
      <vt:lpstr>Calibri Light</vt:lpstr>
      <vt:lpstr>Century Gothic</vt:lpstr>
      <vt:lpstr>Times New Roman</vt:lpstr>
      <vt:lpstr>Trebuchet MS</vt:lpstr>
      <vt:lpstr>Wingdings</vt:lpstr>
      <vt:lpstr>Office Theme</vt:lpstr>
      <vt:lpstr>Chart</vt:lpstr>
      <vt:lpstr>PowerPoint Presentation</vt:lpstr>
      <vt:lpstr>Letter from the Trenches</vt:lpstr>
      <vt:lpstr>PowerPoint Presentation</vt:lpstr>
      <vt:lpstr>PowerPoint Presentation</vt:lpstr>
      <vt:lpstr>PowerPoint Presentation</vt:lpstr>
      <vt:lpstr>Weather</vt:lpstr>
      <vt:lpstr>Trench foot – 75,000 cases in British army.</vt:lpstr>
      <vt:lpstr>Insanitary conditions</vt:lpstr>
      <vt:lpstr>Lice and Trench fever</vt:lpstr>
      <vt:lpstr>The dead</vt:lpstr>
      <vt:lpstr>Boredom</vt:lpstr>
      <vt:lpstr>ENTERTAINMENT</vt:lpstr>
      <vt:lpstr>Diet</vt:lpstr>
      <vt:lpstr>Injuries</vt:lpstr>
      <vt:lpstr>Weapons</vt:lpstr>
      <vt:lpstr>Shrapnel and Shell shock (PTSD) </vt:lpstr>
      <vt:lpstr>Gas!</vt:lpstr>
      <vt:lpstr>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Vassiliades</dc:creator>
  <cp:lastModifiedBy>Michelle Tromans (Staff - The Dukeries Academy)</cp:lastModifiedBy>
  <cp:revision>3</cp:revision>
  <dcterms:created xsi:type="dcterms:W3CDTF">2024-07-24T12:31:29Z</dcterms:created>
  <dcterms:modified xsi:type="dcterms:W3CDTF">2025-10-17T11:55:13Z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0x0101009BB6D2F278743643B2BAD7F0BD00AC99</vt:lpwstr>
  </property>
</Properties>
</file>