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AE717C-1526-4370-911D-7DD241D42983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0F86D-DABD-41C2-B923-63E0621CA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7850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0D49B-273B-4D63-8ED2-0A604872E92E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46875F-60DE-4107-BE40-1ADF625D54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98293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9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115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383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785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80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31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28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482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590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27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994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8F632-DEFE-48E5-92E3-C3A67B0F4E5D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08EBF-A525-4210-9A5D-ECAB4A81E9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495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31503" y="103983"/>
            <a:ext cx="77579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Year-</a:t>
            </a:r>
            <a:r>
              <a:rPr lang="en-GB" dirty="0"/>
              <a:t> 9	   </a:t>
            </a:r>
            <a:r>
              <a:rPr lang="en-GB" b="1" dirty="0"/>
              <a:t>Subject-</a:t>
            </a:r>
            <a:r>
              <a:rPr lang="en-GB" dirty="0"/>
              <a:t> Geography      </a:t>
            </a:r>
            <a:r>
              <a:rPr lang="en-GB" b="1" dirty="0"/>
              <a:t>Topic/Concept –</a:t>
            </a:r>
            <a:r>
              <a:rPr lang="en-GB" dirty="0"/>
              <a:t> Living in the UK	      </a:t>
            </a:r>
            <a:r>
              <a:rPr lang="en-GB" b="1" dirty="0"/>
              <a:t>Term – 1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60DAF1-C8C0-49F2-AC39-68CD9B844E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048" y="103983"/>
            <a:ext cx="1729209" cy="408136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13008"/>
              </p:ext>
            </p:extLst>
          </p:nvPr>
        </p:nvGraphicFramePr>
        <p:xfrm>
          <a:off x="131503" y="614820"/>
          <a:ext cx="4126988" cy="61807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2818">
                  <a:extLst>
                    <a:ext uri="{9D8B030D-6E8A-4147-A177-3AD203B41FA5}">
                      <a16:colId xmlns:a16="http://schemas.microsoft.com/office/drawing/2014/main" val="1864929282"/>
                    </a:ext>
                  </a:extLst>
                </a:gridCol>
                <a:gridCol w="2914170">
                  <a:extLst>
                    <a:ext uri="{9D8B030D-6E8A-4147-A177-3AD203B41FA5}">
                      <a16:colId xmlns:a16="http://schemas.microsoft.com/office/drawing/2014/main" val="2957330168"/>
                    </a:ext>
                  </a:extLst>
                </a:gridCol>
              </a:tblGrid>
              <a:tr h="345918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Key Vocabulary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653600"/>
                  </a:ext>
                </a:extLst>
              </a:tr>
              <a:tr h="246907"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+mn-lt"/>
                        </a:rPr>
                        <a:t>Word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+mn-lt"/>
                        </a:rPr>
                        <a:t>Definition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64226"/>
                  </a:ext>
                </a:extLst>
              </a:tr>
              <a:tr h="35584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Population density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number of people in an area, usually given as people per square km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20249253"/>
                  </a:ext>
                </a:extLst>
              </a:tr>
              <a:tr h="35584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Opportunity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This is something which is going to make a place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/person better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92109366"/>
                  </a:ext>
                </a:extLst>
              </a:tr>
              <a:tr h="35988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Challenge</a:t>
                      </a:r>
                      <a:r>
                        <a:rPr lang="en-GB" sz="1000" b="1" kern="140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GB" sz="1000" b="1" kern="140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This is a problem for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 place/person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5594035"/>
                  </a:ext>
                </a:extLst>
              </a:tr>
              <a:tr h="35584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Development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progress of a country in terms of economic growth, the use of technology and human welfare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48398915"/>
                  </a:ext>
                </a:extLst>
              </a:tr>
              <a:tr h="3558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Development indicator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social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or economic measure of a country’s development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34605569"/>
                  </a:ext>
                </a:extLst>
              </a:tr>
              <a:tr h="35584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Globalisation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interlinking of the world, especially through the economy and culture.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62809797"/>
                  </a:ext>
                </a:extLst>
              </a:tr>
              <a:tr h="53377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Industrialisation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When countries experience rapid growth in their manufacturing economy, allowing them to become richer.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48356400"/>
                  </a:ext>
                </a:extLst>
              </a:tr>
              <a:tr h="35584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Deindustrialisation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When industry moves abroad as it is cheaper,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leading to a closure of factories in the country.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94092026"/>
                  </a:ext>
                </a:extLst>
              </a:tr>
              <a:tr h="35584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Counter-urbanisation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When large numbers of people move from urban areas into surrounding countryside or rural areas.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2471470"/>
                  </a:ext>
                </a:extLst>
              </a:tr>
              <a:tr h="35584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Multiplier</a:t>
                      </a:r>
                      <a:r>
                        <a:rPr lang="en-GB" sz="1000" b="1" kern="140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effect</a:t>
                      </a:r>
                      <a:endParaRPr lang="en-GB" sz="1000" b="1" kern="140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positive change happens, which then has a knock on effect on other businesses.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7411860"/>
                  </a:ext>
                </a:extLst>
              </a:tr>
              <a:tr h="25998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Migration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movement of people from one place to another.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157672"/>
                  </a:ext>
                </a:extLst>
              </a:tr>
              <a:tr h="35584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Post-industrial economy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Shift from industrial economies (producing goods) to producing services (tertiary)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2814523"/>
                  </a:ext>
                </a:extLst>
              </a:tr>
              <a:tr h="35584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TNC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Trans-national corporation – A company based in multiple countries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68877392"/>
                  </a:ext>
                </a:extLst>
              </a:tr>
              <a:tr h="25998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Urban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Town or city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3455253"/>
                  </a:ext>
                </a:extLst>
              </a:tr>
              <a:tr h="25998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Rural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Countryside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1225965"/>
                  </a:ext>
                </a:extLst>
              </a:tr>
              <a:tr h="355849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Regeneration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revival of old parts of a built up area through renewing old buildings or redevelopment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5365928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200370"/>
              </p:ext>
            </p:extLst>
          </p:nvPr>
        </p:nvGraphicFramePr>
        <p:xfrm>
          <a:off x="7341704" y="614821"/>
          <a:ext cx="2451552" cy="61807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51552">
                  <a:extLst>
                    <a:ext uri="{9D8B030D-6E8A-4147-A177-3AD203B41FA5}">
                      <a16:colId xmlns:a16="http://schemas.microsoft.com/office/drawing/2014/main" val="1864929282"/>
                    </a:ext>
                  </a:extLst>
                </a:gridCol>
              </a:tblGrid>
              <a:tr h="3865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Case studies</a:t>
                      </a: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816317"/>
                  </a:ext>
                </a:extLst>
              </a:tr>
              <a:tr h="579422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000" b="1" dirty="0">
                          <a:solidFill>
                            <a:srgbClr val="002060"/>
                          </a:solidFill>
                          <a:latin typeface="+mn-lt"/>
                        </a:rPr>
                        <a:t>Virgin – TNC in the UK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Virgin Media provides TV, internet, mobile phones and fixed-line telephones.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Virgin Atlantic was the 1</a:t>
                      </a:r>
                      <a:r>
                        <a:rPr lang="en-GB" sz="1000" b="0" baseline="30000" dirty="0">
                          <a:solidFill>
                            <a:schemeClr val="tx1"/>
                          </a:solidFill>
                          <a:latin typeface="+mn-lt"/>
                        </a:rPr>
                        <a:t>st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 airline to offer inflight entertainment.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Virgin Unite was formed in 2004 as a non-profit foundation to bring people together and achieve positive change.</a:t>
                      </a: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GB" sz="1000" b="1" dirty="0">
                          <a:solidFill>
                            <a:srgbClr val="002060"/>
                          </a:solidFill>
                          <a:latin typeface="+mn-lt"/>
                        </a:rPr>
                        <a:t>London – Opportunities and challenges in an urban area</a:t>
                      </a: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GB" sz="1000" b="1" dirty="0">
                          <a:solidFill>
                            <a:srgbClr val="002060"/>
                          </a:solidFill>
                          <a:latin typeface="+mn-lt"/>
                        </a:rPr>
                        <a:t>Hawes – Opportunities and challenges in a rural area</a:t>
                      </a: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endParaRPr lang="en-GB" sz="10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76422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5A7AB569-3BF4-4E54-BFC5-29BD2A79A5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486460"/>
              </p:ext>
            </p:extLst>
          </p:nvPr>
        </p:nvGraphicFramePr>
        <p:xfrm>
          <a:off x="4369557" y="614820"/>
          <a:ext cx="2799869" cy="61807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9650">
                  <a:extLst>
                    <a:ext uri="{9D8B030D-6E8A-4147-A177-3AD203B41FA5}">
                      <a16:colId xmlns:a16="http://schemas.microsoft.com/office/drawing/2014/main" val="1864929282"/>
                    </a:ext>
                  </a:extLst>
                </a:gridCol>
                <a:gridCol w="1640219">
                  <a:extLst>
                    <a:ext uri="{9D8B030D-6E8A-4147-A177-3AD203B41FA5}">
                      <a16:colId xmlns:a16="http://schemas.microsoft.com/office/drawing/2014/main" val="2957330168"/>
                    </a:ext>
                  </a:extLst>
                </a:gridCol>
              </a:tblGrid>
              <a:tr h="394187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Core questions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653600"/>
                  </a:ext>
                </a:extLst>
              </a:tr>
              <a:tr h="327099">
                <a:tc>
                  <a:txBody>
                    <a:bodyPr/>
                    <a:lstStyle/>
                    <a:p>
                      <a:r>
                        <a:rPr lang="en-GB" sz="1200" b="1" dirty="0"/>
                        <a:t>Question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Answer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64226"/>
                  </a:ext>
                </a:extLst>
              </a:tr>
              <a:tr h="79475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Why does population density vary in the UK?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Flat land is good for building on so these areas are often densely populated compared to upland areas.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0910323"/>
                  </a:ext>
                </a:extLst>
              </a:tr>
              <a:tr h="155053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Why has the UK economy changed over time?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People have moved from working predominately in the primary and secondary industry to working in the tertiary and quaternary industry. These jobs are higher paid resulting in the multiplier effect.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1242054"/>
                  </a:ext>
                </a:extLst>
              </a:tr>
              <a:tr h="79475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What are the main causes of globalisation?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Improvement in transport and development in technology/ICT</a:t>
                      </a:r>
                      <a:r>
                        <a:rPr lang="en-GB" sz="1000" kern="14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920099"/>
                  </a:ext>
                </a:extLst>
              </a:tr>
              <a:tr h="135513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How has the UK’s population changed over time?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 has increased. It slowly increased until 1800s where it then rapidly increased until the 1950s. It is still slowly increasing. The current population is 67.9 million people.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4319073"/>
                  </a:ext>
                </a:extLst>
              </a:tr>
              <a:tr h="96431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b="1" kern="14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What is the North-South divide?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north/south divide is a large wealth divide between those living in the north of the country compared to the south.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7117928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B849C09-F893-4526-9528-CA00ED3B5C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184912"/>
              </p:ext>
            </p:extLst>
          </p:nvPr>
        </p:nvGraphicFramePr>
        <p:xfrm>
          <a:off x="7417344" y="5006875"/>
          <a:ext cx="2300272" cy="1709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821">
                  <a:extLst>
                    <a:ext uri="{9D8B030D-6E8A-4147-A177-3AD203B41FA5}">
                      <a16:colId xmlns:a16="http://schemas.microsoft.com/office/drawing/2014/main" val="267072277"/>
                    </a:ext>
                  </a:extLst>
                </a:gridCol>
                <a:gridCol w="1090451">
                  <a:extLst>
                    <a:ext uri="{9D8B030D-6E8A-4147-A177-3AD203B41FA5}">
                      <a16:colId xmlns:a16="http://schemas.microsoft.com/office/drawing/2014/main" val="2715590584"/>
                    </a:ext>
                  </a:extLst>
                </a:gridCol>
              </a:tblGrid>
              <a:tr h="246665"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Opportunity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Challenge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62825"/>
                  </a:ext>
                </a:extLst>
              </a:tr>
              <a:tr h="59300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Created a local bus service – The Little White Bus service.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Upper Dales Community Partnership opened a one-stop community office.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Public services have closed down e.g. railway station, library and post office.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No local secondary school.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67828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54B67B8-57A2-4B17-BAE9-FAC1B6872C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219666"/>
              </p:ext>
            </p:extLst>
          </p:nvPr>
        </p:nvGraphicFramePr>
        <p:xfrm>
          <a:off x="7417344" y="2775571"/>
          <a:ext cx="2300272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0795">
                  <a:extLst>
                    <a:ext uri="{9D8B030D-6E8A-4147-A177-3AD203B41FA5}">
                      <a16:colId xmlns:a16="http://schemas.microsoft.com/office/drawing/2014/main" val="267072277"/>
                    </a:ext>
                  </a:extLst>
                </a:gridCol>
                <a:gridCol w="1249477">
                  <a:extLst>
                    <a:ext uri="{9D8B030D-6E8A-4147-A177-3AD203B41FA5}">
                      <a16:colId xmlns:a16="http://schemas.microsoft.com/office/drawing/2014/main" val="2715590584"/>
                    </a:ext>
                  </a:extLst>
                </a:gridCol>
              </a:tblGrid>
              <a:tr h="223913"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Opportunity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Challenge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62825"/>
                  </a:ext>
                </a:extLst>
              </a:tr>
              <a:tr h="150632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61% of London’s waste is now recycled.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TNC’s have based their headquarters in London such as Shell and Apple.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24% of waste goes to landfill.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Unemployment is high in deprived areas.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Life expectancy is lower in deprived areas.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678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737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b36aa3-f524-4cec-8bb1-a15ad62b87bb">
      <Terms xmlns="http://schemas.microsoft.com/office/infopath/2007/PartnerControls"/>
    </lcf76f155ced4ddcb4097134ff3c332f>
    <TaxCatchAll xmlns="6be5f149-e6b2-4152-ab5a-b0f3bf15679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B6D2F278743643B2BAD7F0BD00AC99" ma:contentTypeVersion="18" ma:contentTypeDescription="Create a new document." ma:contentTypeScope="" ma:versionID="7eea2b2ed86b7525969c820a1b6e4602">
  <xsd:schema xmlns:xsd="http://www.w3.org/2001/XMLSchema" xmlns:xs="http://www.w3.org/2001/XMLSchema" xmlns:p="http://schemas.microsoft.com/office/2006/metadata/properties" xmlns:ns2="6be5f149-e6b2-4152-ab5a-b0f3bf156791" xmlns:ns3="c4b36aa3-f524-4cec-8bb1-a15ad62b87bb" targetNamespace="http://schemas.microsoft.com/office/2006/metadata/properties" ma:root="true" ma:fieldsID="b72c3eedb5406cbefe2ce7347cde32ed" ns2:_="" ns3:_="">
    <xsd:import namespace="6be5f149-e6b2-4152-ab5a-b0f3bf156791"/>
    <xsd:import namespace="c4b36aa3-f524-4cec-8bb1-a15ad62b87b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e5f149-e6b2-4152-ab5a-b0f3bf15679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15bee77-6d5d-4aca-a628-6f9cc974b9b9}" ma:internalName="TaxCatchAll" ma:showField="CatchAllData" ma:web="6be5f149-e6b2-4152-ab5a-b0f3bf1567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36aa3-f524-4cec-8bb1-a15ad62b87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6470d78a-a434-4c6f-b27f-71902a55d6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767509-3579-4A53-9657-714A4046A8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DC157F2-C306-4E71-BDBE-84D02D77B644}">
  <ds:schemaRefs>
    <ds:schemaRef ds:uri="http://schemas.microsoft.com/office/2006/metadata/properties"/>
    <ds:schemaRef ds:uri="http://schemas.microsoft.com/office/infopath/2007/PartnerControls"/>
    <ds:schemaRef ds:uri="c4b36aa3-f524-4cec-8bb1-a15ad62b87bb"/>
    <ds:schemaRef ds:uri="6be5f149-e6b2-4152-ab5a-b0f3bf156791"/>
  </ds:schemaRefs>
</ds:datastoreItem>
</file>

<file path=customXml/itemProps3.xml><?xml version="1.0" encoding="utf-8"?>
<ds:datastoreItem xmlns:ds="http://schemas.openxmlformats.org/officeDocument/2006/customXml" ds:itemID="{2EBF2175-7100-451E-8C71-96E70B2785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e5f149-e6b2-4152-ab5a-b0f3bf156791"/>
    <ds:schemaRef ds:uri="c4b36aa3-f524-4cec-8bb1-a15ad62b87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</TotalTime>
  <Words>564</Words>
  <Application>Microsoft Office PowerPoint</Application>
  <PresentationFormat>A4 Paper (210x297 mm)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The Evolve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Robson</dc:creator>
  <cp:lastModifiedBy>Michelle Tromans (Staff - The Dukeries Academy)</cp:lastModifiedBy>
  <cp:revision>34</cp:revision>
  <cp:lastPrinted>2019-07-09T05:55:45Z</cp:lastPrinted>
  <dcterms:created xsi:type="dcterms:W3CDTF">2019-07-08T09:47:10Z</dcterms:created>
  <dcterms:modified xsi:type="dcterms:W3CDTF">2025-10-17T12:12:41Z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0x0101009BB6D2F278743643B2BAD7F0BD00AC99</vt:lpwstr>
  </property>
</Properties>
</file>