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3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AE717C-1526-4370-911D-7DD241D42983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50F86D-DABD-41C2-B923-63E0621CA9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7850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0D49B-273B-4D63-8ED2-0A604872E92E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46875F-60DE-4107-BE40-1ADF625D54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98293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9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115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383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785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80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31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28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482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590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27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994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495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app=desktop&amp;v=b0jG8jJCMf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31503" y="103983"/>
            <a:ext cx="77579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Year-</a:t>
            </a:r>
            <a:r>
              <a:rPr lang="en-GB" dirty="0"/>
              <a:t> 8	  </a:t>
            </a:r>
            <a:r>
              <a:rPr lang="en-GB" b="1" dirty="0"/>
              <a:t>Subject-</a:t>
            </a:r>
            <a:r>
              <a:rPr lang="en-GB" dirty="0"/>
              <a:t> Geography     	 </a:t>
            </a:r>
            <a:r>
              <a:rPr lang="en-GB" b="1" dirty="0"/>
              <a:t>Topic/Concept –</a:t>
            </a:r>
            <a:r>
              <a:rPr lang="en-GB" dirty="0"/>
              <a:t> Global world	</a:t>
            </a:r>
            <a:r>
              <a:rPr lang="en-GB" b="1" dirty="0"/>
              <a:t>Term – </a:t>
            </a:r>
            <a:r>
              <a:rPr lang="en-GB" dirty="0"/>
              <a:t>3a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60DAF1-C8C0-49F2-AC39-68CD9B844E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048" y="103983"/>
            <a:ext cx="1729209" cy="408136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097305"/>
              </p:ext>
            </p:extLst>
          </p:nvPr>
        </p:nvGraphicFramePr>
        <p:xfrm>
          <a:off x="112744" y="617804"/>
          <a:ext cx="3539812" cy="61407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8386">
                  <a:extLst>
                    <a:ext uri="{9D8B030D-6E8A-4147-A177-3AD203B41FA5}">
                      <a16:colId xmlns:a16="http://schemas.microsoft.com/office/drawing/2014/main" val="1864929282"/>
                    </a:ext>
                  </a:extLst>
                </a:gridCol>
                <a:gridCol w="2181426">
                  <a:extLst>
                    <a:ext uri="{9D8B030D-6E8A-4147-A177-3AD203B41FA5}">
                      <a16:colId xmlns:a16="http://schemas.microsoft.com/office/drawing/2014/main" val="2957330168"/>
                    </a:ext>
                  </a:extLst>
                </a:gridCol>
              </a:tblGrid>
              <a:tr h="251310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Key Vocabulary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653600"/>
                  </a:ext>
                </a:extLst>
              </a:tr>
              <a:tr h="251310"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+mn-lt"/>
                        </a:rPr>
                        <a:t>Word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+mn-lt"/>
                        </a:rPr>
                        <a:t>Definition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64226"/>
                  </a:ext>
                </a:extLst>
              </a:tr>
              <a:tr h="39177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Globalisation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interlinking of the world, especially through the economy and culture.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0910323"/>
                  </a:ext>
                </a:extLst>
              </a:tr>
              <a:tr h="74764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Industrialisation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When countries experience rapid growth in their manufacturing economy, allowing them to become richer.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5358730"/>
                  </a:ext>
                </a:extLst>
              </a:tr>
              <a:tr h="56073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Deindustrialisation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When industry moves abroad as it is cheaper,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leading to a closure of factories in the country.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25171453"/>
                  </a:ext>
                </a:extLst>
              </a:tr>
              <a:tr h="56073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TNCs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Trans-national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corporations are companies which operate in more than one country.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0741312"/>
                  </a:ext>
                </a:extLst>
              </a:tr>
              <a:tr h="56073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Sweatshop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factory or workshop where workers are employed at very low wages for long hours and under poor conditions.”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524242"/>
                  </a:ext>
                </a:extLst>
              </a:tr>
              <a:tr h="56073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Trade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action of buying and selling goods and services between different countries around the world.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1011506"/>
                  </a:ext>
                </a:extLst>
              </a:tr>
              <a:tr h="30584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Import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Goods brought into a country.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36967001"/>
                  </a:ext>
                </a:extLst>
              </a:tr>
              <a:tr h="28682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Export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Goods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sold to other countries.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9224787"/>
                  </a:ext>
                </a:extLst>
              </a:tr>
              <a:tr h="64193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Fairtrade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Farmers receive a fair price for their product. This price is unaffected by global changes in the world market.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67646738"/>
                  </a:ext>
                </a:extLst>
              </a:tr>
              <a:tr h="56073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Multiplier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effect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positive change happens, which then has a knock on effect on other businesses.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5648093"/>
                  </a:ext>
                </a:extLst>
              </a:tr>
              <a:tr h="46039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Migration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movement of people from one place to another.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57370821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916407"/>
              </p:ext>
            </p:extLst>
          </p:nvPr>
        </p:nvGraphicFramePr>
        <p:xfrm>
          <a:off x="6365081" y="617805"/>
          <a:ext cx="3428175" cy="61407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8175">
                  <a:extLst>
                    <a:ext uri="{9D8B030D-6E8A-4147-A177-3AD203B41FA5}">
                      <a16:colId xmlns:a16="http://schemas.microsoft.com/office/drawing/2014/main" val="1864929282"/>
                    </a:ext>
                  </a:extLst>
                </a:gridCol>
              </a:tblGrid>
              <a:tr h="302143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Case study: Nike (TNC)</a:t>
                      </a: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816317"/>
                  </a:ext>
                </a:extLst>
              </a:tr>
              <a:tr h="583406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</a:rPr>
                        <a:t>Nike is an example of a TNC which emerged on the global market due to globalisation. They have been accused of using sweatshops in order to produce footwear for their brand at a very low price.</a:t>
                      </a:r>
                    </a:p>
                    <a:p>
                      <a:pPr marL="0" indent="0">
                        <a:buNone/>
                      </a:pPr>
                      <a:endParaRPr lang="en-GB" sz="1050" dirty="0">
                        <a:solidFill>
                          <a:srgbClr val="002060"/>
                        </a:solidFill>
                        <a:hlinkClick r:id="rId3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hlinkClick r:id="rId3"/>
                        </a:rPr>
                        <a:t>Advantages of Nike: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002060"/>
                          </a:solidFill>
                          <a:effectLst/>
                        </a:rPr>
                        <a:t>Nike provides jobs in factories for millions of people in NEE’s, like Vietnam and Indonesia.</a:t>
                      </a:r>
                      <a:endParaRPr lang="en-GB" sz="105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002060"/>
                          </a:solidFill>
                          <a:effectLst/>
                        </a:rPr>
                        <a:t>The workers in the factories learn new skills and may have the opportunity to attend training courses.</a:t>
                      </a:r>
                      <a:endParaRPr lang="en-GB" sz="105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002060"/>
                          </a:solidFill>
                          <a:effectLst/>
                        </a:rPr>
                        <a:t>Since wages are lower in NEE’s, Nike products can be produced at a lower cost. </a:t>
                      </a:r>
                      <a:endParaRPr lang="en-GB" sz="105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002060"/>
                          </a:solidFill>
                          <a:effectLst/>
                        </a:rPr>
                        <a:t>Nike invests in new roads and infrastructure in NEE’s, so the local community benefits.</a:t>
                      </a:r>
                      <a:endParaRPr lang="en-GB" sz="105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002060"/>
                          </a:solidFill>
                          <a:effectLst/>
                        </a:rPr>
                        <a:t>Nike employs scientists in the quaternary industry to help their business become carbon neutral, using more wind turbines and solar panels.</a:t>
                      </a:r>
                      <a:endParaRPr lang="en-GB" sz="105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002060"/>
                          </a:solidFill>
                          <a:effectLst/>
                        </a:rPr>
                        <a:t>Over the past 20 years, the wages in the Nike factories in NEE’s have increased, giving people a better quality of life.</a:t>
                      </a:r>
                      <a:endParaRPr lang="en-GB" sz="105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None/>
                      </a:pPr>
                      <a:endParaRPr lang="en-GB" sz="1050" dirty="0">
                        <a:solidFill>
                          <a:srgbClr val="002060"/>
                        </a:solidFill>
                        <a:hlinkClick r:id="rId3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hlinkClick r:id="rId3"/>
                        </a:rPr>
                        <a:t>Disadvantages of Nike: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002060"/>
                          </a:solidFill>
                          <a:effectLst/>
                        </a:rPr>
                        <a:t>NEE’s sometimes have less environmental laws, so the Nike factories may cause air and water pollution.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 of the profits from Nike sales go to the USA where the Nike Headquarters is located.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higher paid jobs in the tertiary and quaternary sector are usually in HIC’s, so poorer countries don’t benefit.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Natural resources may be used too much, so they become over exploited.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Working conditions can be poor in the factories. In a Vietnamese Nike factory in 2003, workers were exposed to toxic chemicals and were forced to work over the legal amount of hours per week.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76422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6412E5-145B-41BE-9452-87E3C9E0CC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358087"/>
              </p:ext>
            </p:extLst>
          </p:nvPr>
        </p:nvGraphicFramePr>
        <p:xfrm>
          <a:off x="3839470" y="617804"/>
          <a:ext cx="2338697" cy="61407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8642">
                  <a:extLst>
                    <a:ext uri="{9D8B030D-6E8A-4147-A177-3AD203B41FA5}">
                      <a16:colId xmlns:a16="http://schemas.microsoft.com/office/drawing/2014/main" val="1864929282"/>
                    </a:ext>
                  </a:extLst>
                </a:gridCol>
                <a:gridCol w="1370055">
                  <a:extLst>
                    <a:ext uri="{9D8B030D-6E8A-4147-A177-3AD203B41FA5}">
                      <a16:colId xmlns:a16="http://schemas.microsoft.com/office/drawing/2014/main" val="2957330168"/>
                    </a:ext>
                  </a:extLst>
                </a:gridCol>
              </a:tblGrid>
              <a:tr h="303652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Core questions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653600"/>
                  </a:ext>
                </a:extLst>
              </a:tr>
              <a:tr h="303652">
                <a:tc>
                  <a:txBody>
                    <a:bodyPr/>
                    <a:lstStyle/>
                    <a:p>
                      <a:r>
                        <a:rPr lang="en-GB" sz="1200" b="1" dirty="0"/>
                        <a:t>Question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Answer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64226"/>
                  </a:ext>
                </a:extLst>
              </a:tr>
              <a:tr h="73778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What are the main social causes of globalisation?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Migration, technology, transport, communications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0910323"/>
                  </a:ext>
                </a:extLst>
              </a:tr>
              <a:tr h="73778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What are the main economic causes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of globalisation?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Cheaper goods from abroad, transport, technology.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07560153"/>
                  </a:ext>
                </a:extLst>
              </a:tr>
              <a:tr h="73778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What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advantages do TNCs bring to a host country?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Taxes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paid by employees is used to improve the local area.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91147656"/>
                  </a:ext>
                </a:extLst>
              </a:tr>
              <a:tr h="92223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What disadvantages do TNCs bring to a host country?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Employees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are paid low wages and work long hours.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5354687"/>
                  </a:ext>
                </a:extLst>
              </a:tr>
              <a:tr h="92223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Why does trade occur?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Trade occurs because no country has enough raw materials or manufactured goods to be self-sufficient. 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05221079"/>
                  </a:ext>
                </a:extLst>
              </a:tr>
              <a:tr h="147557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What issues are there with global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trade?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Most primary products come from LICs (developing countries). These developing countries receive very low wages for their products and have poor standards of living.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167682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4737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4b36aa3-f524-4cec-8bb1-a15ad62b87bb">
      <Terms xmlns="http://schemas.microsoft.com/office/infopath/2007/PartnerControls"/>
    </lcf76f155ced4ddcb4097134ff3c332f>
    <TaxCatchAll xmlns="6be5f149-e6b2-4152-ab5a-b0f3bf15679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B6D2F278743643B2BAD7F0BD00AC99" ma:contentTypeVersion="18" ma:contentTypeDescription="Create a new document." ma:contentTypeScope="" ma:versionID="7eea2b2ed86b7525969c820a1b6e4602">
  <xsd:schema xmlns:xsd="http://www.w3.org/2001/XMLSchema" xmlns:xs="http://www.w3.org/2001/XMLSchema" xmlns:p="http://schemas.microsoft.com/office/2006/metadata/properties" xmlns:ns2="6be5f149-e6b2-4152-ab5a-b0f3bf156791" xmlns:ns3="c4b36aa3-f524-4cec-8bb1-a15ad62b87bb" targetNamespace="http://schemas.microsoft.com/office/2006/metadata/properties" ma:root="true" ma:fieldsID="b72c3eedb5406cbefe2ce7347cde32ed" ns2:_="" ns3:_="">
    <xsd:import namespace="6be5f149-e6b2-4152-ab5a-b0f3bf156791"/>
    <xsd:import namespace="c4b36aa3-f524-4cec-8bb1-a15ad62b87b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e5f149-e6b2-4152-ab5a-b0f3bf15679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15bee77-6d5d-4aca-a628-6f9cc974b9b9}" ma:internalName="TaxCatchAll" ma:showField="CatchAllData" ma:web="6be5f149-e6b2-4152-ab5a-b0f3bf1567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b36aa3-f524-4cec-8bb1-a15ad62b87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6470d78a-a434-4c6f-b27f-71902a55d6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4AD9C3-4F76-432C-AD02-1FD3CE0E15D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CA114B2-39C5-475F-BDAE-3D146F993D47}">
  <ds:schemaRefs>
    <ds:schemaRef ds:uri="http://schemas.microsoft.com/office/2006/metadata/properties"/>
    <ds:schemaRef ds:uri="http://schemas.microsoft.com/office/infopath/2007/PartnerControls"/>
    <ds:schemaRef ds:uri="c4b36aa3-f524-4cec-8bb1-a15ad62b87bb"/>
    <ds:schemaRef ds:uri="6be5f149-e6b2-4152-ab5a-b0f3bf156791"/>
  </ds:schemaRefs>
</ds:datastoreItem>
</file>

<file path=customXml/itemProps3.xml><?xml version="1.0" encoding="utf-8"?>
<ds:datastoreItem xmlns:ds="http://schemas.openxmlformats.org/officeDocument/2006/customXml" ds:itemID="{EB1DE88B-A95A-4FAE-9CB1-5065BD2474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e5f149-e6b2-4152-ab5a-b0f3bf156791"/>
    <ds:schemaRef ds:uri="c4b36aa3-f524-4cec-8bb1-a15ad62b87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603</Words>
  <Application>Microsoft Office PowerPoint</Application>
  <PresentationFormat>A4 Paper (210x297 mm)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The Evolve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Robson</dc:creator>
  <cp:lastModifiedBy>Michelle Tromans (Staff - The Dukeries Academy)</cp:lastModifiedBy>
  <cp:revision>27</cp:revision>
  <cp:lastPrinted>2022-05-27T07:18:56Z</cp:lastPrinted>
  <dcterms:created xsi:type="dcterms:W3CDTF">2019-07-08T09:47:10Z</dcterms:created>
  <dcterms:modified xsi:type="dcterms:W3CDTF">2025-10-17T12:11:32Z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0x0101009BB6D2F278743643B2BAD7F0BD00AC99</vt:lpwstr>
  </property>
</Properties>
</file>