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58"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3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87AE717C-1526-4370-911D-7DD241D42983}" type="datetimeFigureOut">
              <a:rPr lang="en-GB" smtClean="0"/>
              <a:t>17/10/2025</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F350F86D-DABD-41C2-B923-63E0621CA900}" type="slidenum">
              <a:rPr lang="en-GB" smtClean="0"/>
              <a:t>‹#›</a:t>
            </a:fld>
            <a:endParaRPr lang="en-GB"/>
          </a:p>
        </p:txBody>
      </p:sp>
    </p:spTree>
    <p:extLst>
      <p:ext uri="{BB962C8B-B14F-4D97-AF65-F5344CB8AC3E}">
        <p14:creationId xmlns:p14="http://schemas.microsoft.com/office/powerpoint/2010/main" val="70417850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A40D49B-273B-4D63-8ED2-0A604872E92E}" type="datetimeFigureOut">
              <a:rPr lang="en-GB" smtClean="0"/>
              <a:t>17/10/2025</a:t>
            </a:fld>
            <a:endParaRPr lang="en-GB"/>
          </a:p>
        </p:txBody>
      </p:sp>
      <p:sp>
        <p:nvSpPr>
          <p:cNvPr id="4" name="Slide Image Placeholder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346875F-60DE-4107-BE40-1ADF625D54FE}" type="slidenum">
              <a:rPr lang="en-GB" smtClean="0"/>
              <a:t>‹#›</a:t>
            </a:fld>
            <a:endParaRPr lang="en-GB"/>
          </a:p>
        </p:txBody>
      </p:sp>
    </p:spTree>
    <p:extLst>
      <p:ext uri="{BB962C8B-B14F-4D97-AF65-F5344CB8AC3E}">
        <p14:creationId xmlns:p14="http://schemas.microsoft.com/office/powerpoint/2010/main" val="531982932"/>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08F632-DEFE-48E5-92E3-C3A67B0F4E5D}"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23069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08F632-DEFE-48E5-92E3-C3A67B0F4E5D}"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4105115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08F632-DEFE-48E5-92E3-C3A67B0F4E5D}"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124538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08F632-DEFE-48E5-92E3-C3A67B0F4E5D}"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954785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08F632-DEFE-48E5-92E3-C3A67B0F4E5D}" type="datetimeFigureOut">
              <a:rPr lang="en-GB" smtClean="0"/>
              <a:t>17/10/2025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2432800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08F632-DEFE-48E5-92E3-C3A67B0F4E5D}"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88831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08F632-DEFE-48E5-92E3-C3A67B0F4E5D}" type="datetimeFigureOut">
              <a:rPr lang="en-GB" smtClean="0"/>
              <a:t>17/10/2025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3293285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08F632-DEFE-48E5-92E3-C3A67B0F4E5D}" type="datetimeFigureOut">
              <a:rPr lang="en-GB" smtClean="0"/>
              <a:t>17/10/2025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418148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08F632-DEFE-48E5-92E3-C3A67B0F4E5D}" type="datetimeFigureOut">
              <a:rPr lang="en-GB" smtClean="0"/>
              <a:t>17/10/2025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890590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008F632-DEFE-48E5-92E3-C3A67B0F4E5D}"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114327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008F632-DEFE-48E5-92E3-C3A67B0F4E5D}" type="datetimeFigureOut">
              <a:rPr lang="en-GB" smtClean="0"/>
              <a:t>17/10/2025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508EBF-A525-4210-9A5D-ECAB4A81E977}" type="slidenum">
              <a:rPr lang="en-GB" smtClean="0"/>
              <a:t>‹#›</a:t>
            </a:fld>
            <a:endParaRPr lang="en-GB"/>
          </a:p>
        </p:txBody>
      </p:sp>
    </p:spTree>
    <p:extLst>
      <p:ext uri="{BB962C8B-B14F-4D97-AF65-F5344CB8AC3E}">
        <p14:creationId xmlns:p14="http://schemas.microsoft.com/office/powerpoint/2010/main" val="414499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08F632-DEFE-48E5-92E3-C3A67B0F4E5D}" type="datetimeFigureOut">
              <a:rPr lang="en-GB" smtClean="0"/>
              <a:t>17/10/2025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08EBF-A525-4210-9A5D-ECAB4A81E977}" type="slidenum">
              <a:rPr lang="en-GB" smtClean="0"/>
              <a:t>‹#›</a:t>
            </a:fld>
            <a:endParaRPr lang="en-GB"/>
          </a:p>
        </p:txBody>
      </p:sp>
    </p:spTree>
    <p:extLst>
      <p:ext uri="{BB962C8B-B14F-4D97-AF65-F5344CB8AC3E}">
        <p14:creationId xmlns:p14="http://schemas.microsoft.com/office/powerpoint/2010/main" val="31764954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31503" y="103983"/>
            <a:ext cx="7757961" cy="369332"/>
          </a:xfrm>
          <a:prstGeom prst="rect">
            <a:avLst/>
          </a:prstGeom>
          <a:noFill/>
          <a:ln>
            <a:solidFill>
              <a:schemeClr val="tx1"/>
            </a:solidFill>
          </a:ln>
        </p:spPr>
        <p:txBody>
          <a:bodyPr wrap="square" rtlCol="0">
            <a:spAutoFit/>
          </a:bodyPr>
          <a:lstStyle/>
          <a:p>
            <a:r>
              <a:rPr lang="en-GB" b="1" dirty="0"/>
              <a:t>Year-</a:t>
            </a:r>
            <a:r>
              <a:rPr lang="en-GB" dirty="0"/>
              <a:t> 8	   </a:t>
            </a:r>
            <a:r>
              <a:rPr lang="en-GB" b="1" dirty="0"/>
              <a:t>Subject-</a:t>
            </a:r>
            <a:r>
              <a:rPr lang="en-GB" dirty="0"/>
              <a:t> Geography    </a:t>
            </a:r>
            <a:r>
              <a:rPr lang="en-GB" b="1" dirty="0"/>
              <a:t>Topic/Concept –</a:t>
            </a:r>
            <a:r>
              <a:rPr lang="en-GB" dirty="0"/>
              <a:t> Climate change 	</a:t>
            </a:r>
            <a:r>
              <a:rPr lang="en-GB" b="1" dirty="0"/>
              <a:t>Term</a:t>
            </a:r>
            <a:r>
              <a:rPr lang="en-GB" dirty="0"/>
              <a:t> – 2</a:t>
            </a:r>
          </a:p>
        </p:txBody>
      </p:sp>
      <p:pic>
        <p:nvPicPr>
          <p:cNvPr id="7" name="Picture 6">
            <a:extLst>
              <a:ext uri="{FF2B5EF4-FFF2-40B4-BE49-F238E27FC236}">
                <a16:creationId xmlns:a16="http://schemas.microsoft.com/office/drawing/2014/main" id="{FD60DAF1-C8C0-49F2-AC39-68CD9B844E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64048" y="103983"/>
            <a:ext cx="1729209" cy="408136"/>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1703824373"/>
              </p:ext>
            </p:extLst>
          </p:nvPr>
        </p:nvGraphicFramePr>
        <p:xfrm>
          <a:off x="112744" y="609597"/>
          <a:ext cx="3897158" cy="6189584"/>
        </p:xfrm>
        <a:graphic>
          <a:graphicData uri="http://schemas.openxmlformats.org/drawingml/2006/table">
            <a:tbl>
              <a:tblPr firstRow="1" bandRow="1">
                <a:tableStyleId>{5940675A-B579-460E-94D1-54222C63F5DA}</a:tableStyleId>
              </a:tblPr>
              <a:tblGrid>
                <a:gridCol w="853847">
                  <a:extLst>
                    <a:ext uri="{9D8B030D-6E8A-4147-A177-3AD203B41FA5}">
                      <a16:colId xmlns:a16="http://schemas.microsoft.com/office/drawing/2014/main" val="1864929282"/>
                    </a:ext>
                  </a:extLst>
                </a:gridCol>
                <a:gridCol w="3043311">
                  <a:extLst>
                    <a:ext uri="{9D8B030D-6E8A-4147-A177-3AD203B41FA5}">
                      <a16:colId xmlns:a16="http://schemas.microsoft.com/office/drawing/2014/main" val="2957330168"/>
                    </a:ext>
                  </a:extLst>
                </a:gridCol>
              </a:tblGrid>
              <a:tr h="278015">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FFC000"/>
                          </a:solidFill>
                          <a:effectLst/>
                          <a:uLnTx/>
                          <a:uFillTx/>
                          <a:latin typeface="+mn-lt"/>
                          <a:ea typeface="+mn-ea"/>
                          <a:cs typeface="+mn-cs"/>
                        </a:rPr>
                        <a:t>Key Vocabulary</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GB" sz="1200" b="1" dirty="0"/>
                    </a:p>
                  </a:txBody>
                  <a:tcPr>
                    <a:solidFill>
                      <a:schemeClr val="bg1">
                        <a:lumMod val="85000"/>
                      </a:schemeClr>
                    </a:solidFill>
                  </a:tcPr>
                </a:tc>
                <a:extLst>
                  <a:ext uri="{0D108BD9-81ED-4DB2-BD59-A6C34878D82A}">
                    <a16:rowId xmlns:a16="http://schemas.microsoft.com/office/drawing/2014/main" val="2593653600"/>
                  </a:ext>
                </a:extLst>
              </a:tr>
              <a:tr h="366052">
                <a:tc>
                  <a:txBody>
                    <a:bodyPr/>
                    <a:lstStyle/>
                    <a:p>
                      <a:pPr algn="ctr"/>
                      <a:r>
                        <a:rPr lang="en-GB" sz="1000" b="1" dirty="0">
                          <a:latin typeface="+mn-lt"/>
                        </a:rPr>
                        <a:t>Word</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GB" sz="1000" b="1" dirty="0">
                          <a:latin typeface="+mn-lt"/>
                        </a:rPr>
                        <a:t>Definition</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3764226"/>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Climate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The average weather conditions over a long period of time.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0490852"/>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Climate change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 large-scale, long-term change in the Earth's weather patterns or average temperatures. </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2016643"/>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Global warming</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 gradual increase in the overall temperature of the Earth's atmosphere, generally as a result of human activity.</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0607396"/>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Fossil fuels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 natural fuel such as coal, oil or gas formed from the remains of living organisms.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0516586"/>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Greenhouse gases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Gases in the air which trap energy from the Sun e.g. Carbon dioxide.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67090"/>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Greenhouse effect</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Warming of the Earth caused by the trapping of the Sun’s energy by greenhouse gases.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2498447"/>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Atmosphere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 mixture of gases which surround the Earth.</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4089082"/>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Primary effects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An immediate and direct consequence of something happening.</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70072401"/>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Secondary effects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A long-term and indirect consequence of something happening.</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8387273"/>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Mitigation</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Deal with the cause of the problem through reducing the release of greenhouse gases.</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6320501"/>
                  </a:ext>
                </a:extLst>
              </a:tr>
              <a:tr h="501326">
                <a:tc>
                  <a:txBody>
                    <a:bodyPr/>
                    <a:lstStyle/>
                    <a:p>
                      <a:pPr marR="0" indent="0" algn="ctr" rtl="0">
                        <a:lnSpc>
                          <a:spcPct val="119000"/>
                        </a:lnSpc>
                        <a:spcBef>
                          <a:spcPts val="0"/>
                        </a:spcBef>
                        <a:spcAft>
                          <a:spcPts val="0"/>
                        </a:spcAft>
                      </a:pPr>
                      <a:r>
                        <a:rPr lang="en-GB" sz="1000" b="1" kern="1400" dirty="0">
                          <a:ln>
                            <a:noFill/>
                          </a:ln>
                          <a:solidFill>
                            <a:srgbClr val="002060"/>
                          </a:solidFill>
                          <a:effectLst/>
                          <a:latin typeface="+mn-lt"/>
                        </a:rPr>
                        <a:t>Adaptation</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0" indent="0" algn="l" rtl="0">
                        <a:lnSpc>
                          <a:spcPct val="119000"/>
                        </a:lnSpc>
                        <a:spcBef>
                          <a:spcPts val="0"/>
                        </a:spcBef>
                        <a:spcAft>
                          <a:spcPts val="0"/>
                        </a:spcAft>
                      </a:pPr>
                      <a:r>
                        <a:rPr lang="en-GB" sz="1000" kern="1400" baseline="0" dirty="0">
                          <a:ln>
                            <a:noFill/>
                          </a:ln>
                          <a:solidFill>
                            <a:srgbClr val="000000"/>
                          </a:solidFill>
                          <a:effectLst/>
                          <a:latin typeface="+mn-lt"/>
                          <a:ea typeface="+mn-ea"/>
                          <a:cs typeface="+mn-cs"/>
                        </a:rPr>
                        <a:t>Responding to the impacts of climate change and trying to make the  population less vulnerable.</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8877085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234288204"/>
              </p:ext>
            </p:extLst>
          </p:nvPr>
        </p:nvGraphicFramePr>
        <p:xfrm>
          <a:off x="4130638" y="609600"/>
          <a:ext cx="3462857" cy="6189582"/>
        </p:xfrm>
        <a:graphic>
          <a:graphicData uri="http://schemas.openxmlformats.org/drawingml/2006/table">
            <a:tbl>
              <a:tblPr firstRow="1" bandRow="1">
                <a:tableStyleId>{5940675A-B579-460E-94D1-54222C63F5DA}</a:tableStyleId>
              </a:tblPr>
              <a:tblGrid>
                <a:gridCol w="3462857">
                  <a:extLst>
                    <a:ext uri="{9D8B030D-6E8A-4147-A177-3AD203B41FA5}">
                      <a16:colId xmlns:a16="http://schemas.microsoft.com/office/drawing/2014/main" val="1864929282"/>
                    </a:ext>
                  </a:extLst>
                </a:gridCol>
              </a:tblGrid>
              <a:tr h="297907">
                <a:tc>
                  <a:txBody>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FFC000"/>
                          </a:solidFill>
                          <a:effectLst/>
                          <a:uLnTx/>
                          <a:uFillTx/>
                          <a:latin typeface="+mn-lt"/>
                          <a:ea typeface="+mn-ea"/>
                          <a:cs typeface="+mn-cs"/>
                        </a:rPr>
                        <a:t>Answering the core questions</a:t>
                      </a:r>
                    </a:p>
                  </a:txBody>
                  <a:tcPr anchor="ctr">
                    <a:lnB w="3175"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654816317"/>
                  </a:ext>
                </a:extLst>
              </a:tr>
              <a:tr h="5891675">
                <a:tc>
                  <a:txBody>
                    <a:body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1" baseline="0" dirty="0">
                          <a:solidFill>
                            <a:srgbClr val="002060"/>
                          </a:solidFill>
                          <a:latin typeface="+mn-lt"/>
                        </a:rPr>
                        <a:t>What is the difference between the natural greenhouse effect and the enhanced greenhouse effect?</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GB" sz="1000" b="0" baseline="0" dirty="0">
                          <a:solidFill>
                            <a:schemeClr val="tx1"/>
                          </a:solidFill>
                          <a:latin typeface="+mn-lt"/>
                        </a:rPr>
                        <a:t>The natural greenhouse effect is the term used for the gases naturally released into the atmosphere which trap enough heat to sustain life. The enhanced greenhouse effect is when too much heat is trapped on Earth, resulting in an overall increase in global temperatures.</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000" b="0" baseline="0" dirty="0">
                        <a:solidFill>
                          <a:schemeClr val="tx1"/>
                        </a:solidFill>
                        <a:latin typeface="+mn-lt"/>
                      </a:endParaRP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1" baseline="0" dirty="0">
                          <a:solidFill>
                            <a:srgbClr val="002060"/>
                          </a:solidFill>
                          <a:latin typeface="+mn-lt"/>
                        </a:rPr>
                        <a:t>What are the natural causes of climate change?</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0" baseline="0" dirty="0">
                          <a:solidFill>
                            <a:schemeClr val="tx1"/>
                          </a:solidFill>
                          <a:latin typeface="+mn-lt"/>
                        </a:rPr>
                        <a:t>Changes in the shape of the Earth’s orbit around the Sun, increase in sunspots on the Sun’s surface emitting more solar radiation and volcanic eruptions releasing greenhouse gases.</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000" b="0" baseline="0" dirty="0">
                        <a:solidFill>
                          <a:schemeClr val="tx1"/>
                        </a:solidFill>
                        <a:latin typeface="+mn-lt"/>
                      </a:endParaRP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1" baseline="0" dirty="0">
                          <a:solidFill>
                            <a:srgbClr val="002060"/>
                          </a:solidFill>
                          <a:latin typeface="+mn-lt"/>
                        </a:rPr>
                        <a:t>What are the human causes of climate change?</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GB" sz="1000" b="0" baseline="0" dirty="0">
                          <a:solidFill>
                            <a:schemeClr val="tx1"/>
                          </a:solidFill>
                          <a:latin typeface="+mn-lt"/>
                        </a:rPr>
                        <a:t>Agriculture contributes 20% of greenhouse gas emissions, mainly from cattle releasing methane. </a:t>
                      </a:r>
                      <a:r>
                        <a:rPr lang="en-GB" sz="1000" b="0" dirty="0">
                          <a:solidFill>
                            <a:schemeClr val="tx1"/>
                          </a:solidFill>
                          <a:effectLst/>
                        </a:rPr>
                        <a:t>The burning of fossil fuels accounts for over 50% of the greenhouse gas emissions being releases as C02 into the atmosphere.</a:t>
                      </a:r>
                      <a:endParaRPr lang="en-GB" sz="1000" b="0" baseline="0" dirty="0">
                        <a:solidFill>
                          <a:schemeClr val="tx1"/>
                        </a:solidFill>
                        <a:latin typeface="+mn-lt"/>
                      </a:endParaRP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000" b="0" baseline="0" dirty="0">
                        <a:solidFill>
                          <a:schemeClr val="tx1"/>
                        </a:solidFill>
                        <a:latin typeface="+mn-lt"/>
                      </a:endParaRP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1" baseline="0" dirty="0">
                          <a:solidFill>
                            <a:srgbClr val="002060"/>
                          </a:solidFill>
                          <a:latin typeface="+mn-lt"/>
                        </a:rPr>
                        <a:t>What can be done to tackle climate change?</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000" b="0" baseline="0" dirty="0">
                          <a:solidFill>
                            <a:schemeClr val="tx1"/>
                          </a:solidFill>
                          <a:latin typeface="+mn-lt"/>
                        </a:rPr>
                        <a:t>Use alternative energy such as renewable energy, use CCS to capture any carbon being released, plant more trees and create international agreements to ensure we cut down the amount of greenhouse gas emissions created (especially in HICs and NEEs).</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76422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64035427"/>
              </p:ext>
            </p:extLst>
          </p:nvPr>
        </p:nvGraphicFramePr>
        <p:xfrm>
          <a:off x="7695471" y="609597"/>
          <a:ext cx="2097785" cy="6189582"/>
        </p:xfrm>
        <a:graphic>
          <a:graphicData uri="http://schemas.openxmlformats.org/drawingml/2006/table">
            <a:tbl>
              <a:tblPr firstRow="1" bandRow="1">
                <a:tableStyleId>{5940675A-B579-460E-94D1-54222C63F5DA}</a:tableStyleId>
              </a:tblPr>
              <a:tblGrid>
                <a:gridCol w="2097785">
                  <a:extLst>
                    <a:ext uri="{9D8B030D-6E8A-4147-A177-3AD203B41FA5}">
                      <a16:colId xmlns:a16="http://schemas.microsoft.com/office/drawing/2014/main" val="1864929282"/>
                    </a:ext>
                  </a:extLst>
                </a:gridCol>
              </a:tblGrid>
              <a:tr h="342394">
                <a:tc>
                  <a:txBody>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FFC000"/>
                          </a:solidFill>
                          <a:effectLst/>
                          <a:uLnTx/>
                          <a:uFillTx/>
                          <a:latin typeface="+mn-lt"/>
                          <a:ea typeface="+mn-ea"/>
                          <a:cs typeface="+mn-cs"/>
                        </a:rPr>
                        <a:t>Case studies</a:t>
                      </a:r>
                    </a:p>
                  </a:txBody>
                  <a:tcPr anchor="ctr">
                    <a:lnB w="3175"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654816317"/>
                  </a:ext>
                </a:extLst>
              </a:tr>
              <a:tr h="5847188">
                <a:tc>
                  <a:txBody>
                    <a:bodyPr/>
                    <a:lstStyle/>
                    <a:p>
                      <a:pPr marL="0" indent="0">
                        <a:buNone/>
                      </a:pPr>
                      <a:r>
                        <a:rPr lang="en-GB" sz="1000" b="1" u="none" dirty="0">
                          <a:solidFill>
                            <a:srgbClr val="002060"/>
                          </a:solidFill>
                          <a:latin typeface="+mn-lt"/>
                        </a:rPr>
                        <a:t>Consequences for the UK:</a:t>
                      </a:r>
                    </a:p>
                    <a:p>
                      <a:pPr marL="171450" indent="-171450">
                        <a:lnSpc>
                          <a:spcPct val="150000"/>
                        </a:lnSpc>
                        <a:buFont typeface="Arial" panose="020B0604020202020204" pitchFamily="34" charset="0"/>
                        <a:buChar char="•"/>
                      </a:pPr>
                      <a:r>
                        <a:rPr lang="en-GB" sz="1000" b="0" u="none" dirty="0">
                          <a:solidFill>
                            <a:schemeClr val="tx1"/>
                          </a:solidFill>
                          <a:latin typeface="+mn-lt"/>
                        </a:rPr>
                        <a:t>More frequent and intense flooding</a:t>
                      </a:r>
                    </a:p>
                    <a:p>
                      <a:pPr marL="171450" indent="-171450">
                        <a:lnSpc>
                          <a:spcPct val="150000"/>
                        </a:lnSpc>
                        <a:buFont typeface="Arial" panose="020B0604020202020204" pitchFamily="34" charset="0"/>
                        <a:buChar char="•"/>
                      </a:pPr>
                      <a:r>
                        <a:rPr lang="en-GB" sz="1000" b="0" u="none" dirty="0">
                          <a:solidFill>
                            <a:schemeClr val="tx1"/>
                          </a:solidFill>
                          <a:latin typeface="+mn-lt"/>
                        </a:rPr>
                        <a:t>Severe water shortages in the summer</a:t>
                      </a:r>
                    </a:p>
                    <a:p>
                      <a:pPr marL="171450" indent="-171450">
                        <a:lnSpc>
                          <a:spcPct val="150000"/>
                        </a:lnSpc>
                        <a:buFont typeface="Arial" panose="020B0604020202020204" pitchFamily="34" charset="0"/>
                        <a:buChar char="•"/>
                      </a:pPr>
                      <a:r>
                        <a:rPr lang="en-GB" sz="1000" b="0" u="none" dirty="0">
                          <a:solidFill>
                            <a:schemeClr val="tx1"/>
                          </a:solidFill>
                          <a:latin typeface="+mn-lt"/>
                        </a:rPr>
                        <a:t>Rise in sea level will flood South Wales, North-west Scotland, Yorkshire and Lincolnshire</a:t>
                      </a:r>
                    </a:p>
                    <a:p>
                      <a:pPr marL="171450" indent="-171450">
                        <a:lnSpc>
                          <a:spcPct val="150000"/>
                        </a:lnSpc>
                        <a:buFont typeface="Arial" panose="020B0604020202020204" pitchFamily="34" charset="0"/>
                        <a:buChar char="•"/>
                      </a:pPr>
                      <a:r>
                        <a:rPr lang="en-GB" sz="1000" b="0" u="none" dirty="0">
                          <a:solidFill>
                            <a:schemeClr val="tx1"/>
                          </a:solidFill>
                          <a:latin typeface="+mn-lt"/>
                        </a:rPr>
                        <a:t>More crop yields due to a wetter, warmer climate and grow a greater variety of crops</a:t>
                      </a:r>
                    </a:p>
                    <a:p>
                      <a:pPr marL="171450" indent="-171450">
                        <a:lnSpc>
                          <a:spcPct val="150000"/>
                        </a:lnSpc>
                        <a:buFont typeface="Arial" panose="020B0604020202020204" pitchFamily="34" charset="0"/>
                        <a:buChar char="•"/>
                      </a:pPr>
                      <a:r>
                        <a:rPr lang="en-GB" sz="1000" b="0" u="none" dirty="0">
                          <a:solidFill>
                            <a:schemeClr val="tx1"/>
                          </a:solidFill>
                          <a:latin typeface="+mn-lt"/>
                        </a:rPr>
                        <a:t>Rise in heatwaves and heat related illnesses</a:t>
                      </a:r>
                    </a:p>
                    <a:p>
                      <a:pPr marL="171450" indent="-171450">
                        <a:lnSpc>
                          <a:spcPct val="150000"/>
                        </a:lnSpc>
                        <a:buFont typeface="Arial" panose="020B0604020202020204" pitchFamily="34" charset="0"/>
                        <a:buChar char="•"/>
                      </a:pPr>
                      <a:r>
                        <a:rPr lang="en-GB" sz="1000" b="0" u="none" dirty="0">
                          <a:solidFill>
                            <a:schemeClr val="tx1"/>
                          </a:solidFill>
                          <a:latin typeface="+mn-lt"/>
                        </a:rPr>
                        <a:t>Rise in food prices</a:t>
                      </a:r>
                    </a:p>
                    <a:p>
                      <a:pPr marL="171450" indent="-171450">
                        <a:buFont typeface="Arial" panose="020B0604020202020204" pitchFamily="34" charset="0"/>
                        <a:buChar char="•"/>
                      </a:pPr>
                      <a:endParaRPr lang="en-GB" sz="1000" b="0" u="none" dirty="0">
                        <a:solidFill>
                          <a:srgbClr val="002060"/>
                        </a:solidFill>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u="none" dirty="0">
                          <a:solidFill>
                            <a:srgbClr val="002060"/>
                          </a:solidFill>
                          <a:latin typeface="+mn-lt"/>
                        </a:rPr>
                        <a:t>Consequences beyond the UK:</a:t>
                      </a:r>
                    </a:p>
                    <a:p>
                      <a:pPr marL="171450" indent="-171450">
                        <a:lnSpc>
                          <a:spcPct val="150000"/>
                        </a:lnSpc>
                        <a:buFont typeface="Arial" panose="020B0604020202020204" pitchFamily="34" charset="0"/>
                        <a:buChar char="•"/>
                      </a:pPr>
                      <a:r>
                        <a:rPr lang="en-GB" sz="1000" b="0" u="none" dirty="0">
                          <a:solidFill>
                            <a:schemeClr val="tx1"/>
                          </a:solidFill>
                          <a:latin typeface="+mn-lt"/>
                        </a:rPr>
                        <a:t>Monsoon floods in India</a:t>
                      </a:r>
                    </a:p>
                    <a:p>
                      <a:pPr marL="171450" indent="-171450">
                        <a:lnSpc>
                          <a:spcPct val="150000"/>
                        </a:lnSpc>
                        <a:buFont typeface="Arial" panose="020B0604020202020204" pitchFamily="34" charset="0"/>
                        <a:buChar char="•"/>
                      </a:pPr>
                      <a:r>
                        <a:rPr lang="en-GB" sz="1000" b="0" u="none" dirty="0">
                          <a:solidFill>
                            <a:schemeClr val="tx1"/>
                          </a:solidFill>
                          <a:latin typeface="+mn-lt"/>
                        </a:rPr>
                        <a:t>Monsoon season is shorter in Asia</a:t>
                      </a:r>
                    </a:p>
                    <a:p>
                      <a:pPr marL="171450" indent="-171450">
                        <a:lnSpc>
                          <a:spcPct val="150000"/>
                        </a:lnSpc>
                        <a:buFont typeface="Arial" panose="020B0604020202020204" pitchFamily="34" charset="0"/>
                        <a:buChar char="•"/>
                      </a:pPr>
                      <a:r>
                        <a:rPr lang="en-GB" sz="1000" b="0" u="none" dirty="0">
                          <a:solidFill>
                            <a:schemeClr val="tx1"/>
                          </a:solidFill>
                          <a:latin typeface="+mn-lt"/>
                        </a:rPr>
                        <a:t>Land temperature rise of 6◦C in Asia by 2100</a:t>
                      </a:r>
                    </a:p>
                    <a:p>
                      <a:pPr marL="171450" indent="-171450">
                        <a:lnSpc>
                          <a:spcPct val="150000"/>
                        </a:lnSpc>
                        <a:buFont typeface="Arial" panose="020B0604020202020204" pitchFamily="34" charset="0"/>
                        <a:buChar char="•"/>
                      </a:pPr>
                      <a:r>
                        <a:rPr lang="en-GB" sz="1000" b="0" u="none" dirty="0">
                          <a:solidFill>
                            <a:schemeClr val="tx1"/>
                          </a:solidFill>
                          <a:latin typeface="+mn-lt"/>
                        </a:rPr>
                        <a:t>Sea level rise submerging low lying land such as the Maldives</a:t>
                      </a:r>
                    </a:p>
                    <a:p>
                      <a:pPr marL="171450" indent="-171450">
                        <a:lnSpc>
                          <a:spcPct val="150000"/>
                        </a:lnSpc>
                        <a:buFont typeface="Arial" panose="020B0604020202020204" pitchFamily="34" charset="0"/>
                        <a:buChar char="•"/>
                      </a:pPr>
                      <a:r>
                        <a:rPr lang="en-GB" sz="1000" b="0" u="none" dirty="0">
                          <a:solidFill>
                            <a:schemeClr val="tx1"/>
                          </a:solidFill>
                          <a:latin typeface="+mn-lt"/>
                        </a:rPr>
                        <a:t>Reduction in rice yields in Asia</a:t>
                      </a:r>
                    </a:p>
                    <a:p>
                      <a:pPr marL="171450" indent="-171450">
                        <a:lnSpc>
                          <a:spcPct val="150000"/>
                        </a:lnSpc>
                        <a:buFont typeface="Arial" panose="020B0604020202020204" pitchFamily="34" charset="0"/>
                        <a:buChar char="•"/>
                      </a:pPr>
                      <a:r>
                        <a:rPr lang="en-GB" sz="1000" b="0" u="none" dirty="0">
                          <a:solidFill>
                            <a:schemeClr val="tx1"/>
                          </a:solidFill>
                          <a:latin typeface="+mn-lt"/>
                        </a:rPr>
                        <a:t>Rise in extreme weather events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764226"/>
                  </a:ext>
                </a:extLst>
              </a:tr>
            </a:tbl>
          </a:graphicData>
        </a:graphic>
      </p:graphicFrame>
    </p:spTree>
    <p:extLst>
      <p:ext uri="{BB962C8B-B14F-4D97-AF65-F5344CB8AC3E}">
        <p14:creationId xmlns:p14="http://schemas.microsoft.com/office/powerpoint/2010/main" val="9547375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4b36aa3-f524-4cec-8bb1-a15ad62b87bb">
      <Terms xmlns="http://schemas.microsoft.com/office/infopath/2007/PartnerControls"/>
    </lcf76f155ced4ddcb4097134ff3c332f>
    <TaxCatchAll xmlns="6be5f149-e6b2-4152-ab5a-b0f3bf15679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BB6D2F278743643B2BAD7F0BD00AC99" ma:contentTypeVersion="18" ma:contentTypeDescription="Create a new document." ma:contentTypeScope="" ma:versionID="7eea2b2ed86b7525969c820a1b6e4602">
  <xsd:schema xmlns:xsd="http://www.w3.org/2001/XMLSchema" xmlns:xs="http://www.w3.org/2001/XMLSchema" xmlns:p="http://schemas.microsoft.com/office/2006/metadata/properties" xmlns:ns2="6be5f149-e6b2-4152-ab5a-b0f3bf156791" xmlns:ns3="c4b36aa3-f524-4cec-8bb1-a15ad62b87bb" targetNamespace="http://schemas.microsoft.com/office/2006/metadata/properties" ma:root="true" ma:fieldsID="b72c3eedb5406cbefe2ce7347cde32ed" ns2:_="" ns3:_="">
    <xsd:import namespace="6be5f149-e6b2-4152-ab5a-b0f3bf156791"/>
    <xsd:import namespace="c4b36aa3-f524-4cec-8bb1-a15ad62b87b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e5f149-e6b2-4152-ab5a-b0f3bf156791"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15bee77-6d5d-4aca-a628-6f9cc974b9b9}" ma:internalName="TaxCatchAll" ma:showField="CatchAllData" ma:web="6be5f149-e6b2-4152-ab5a-b0f3bf15679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b36aa3-f524-4cec-8bb1-a15ad62b87b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470d78a-a434-4c6f-b27f-71902a55d6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1D50D7-A06D-43F0-9F04-C06026D9EBC9}">
  <ds:schemaRefs>
    <ds:schemaRef ds:uri="http://schemas.microsoft.com/sharepoint/v3/contenttype/forms"/>
  </ds:schemaRefs>
</ds:datastoreItem>
</file>

<file path=customXml/itemProps2.xml><?xml version="1.0" encoding="utf-8"?>
<ds:datastoreItem xmlns:ds="http://schemas.openxmlformats.org/officeDocument/2006/customXml" ds:itemID="{D71741E4-3BC2-4A80-8647-6373C68D5334}">
  <ds:schemaRefs>
    <ds:schemaRef ds:uri="http://schemas.microsoft.com/office/2006/metadata/properties"/>
    <ds:schemaRef ds:uri="http://schemas.microsoft.com/office/infopath/2007/PartnerControls"/>
    <ds:schemaRef ds:uri="c4b36aa3-f524-4cec-8bb1-a15ad62b87bb"/>
    <ds:schemaRef ds:uri="6be5f149-e6b2-4152-ab5a-b0f3bf156791"/>
  </ds:schemaRefs>
</ds:datastoreItem>
</file>

<file path=customXml/itemProps3.xml><?xml version="1.0" encoding="utf-8"?>
<ds:datastoreItem xmlns:ds="http://schemas.openxmlformats.org/officeDocument/2006/customXml" ds:itemID="{6A070532-562D-4558-B485-5A8D5C57B4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e5f149-e6b2-4152-ab5a-b0f3bf156791"/>
    <ds:schemaRef ds:uri="c4b36aa3-f524-4cec-8bb1-a15ad62b87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413</TotalTime>
  <Words>505</Words>
  <Application>Microsoft Office PowerPoint</Application>
  <PresentationFormat>A4 Paper (210x297 mm)</PresentationFormat>
  <Paragraphs>54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The Evolve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Robson</dc:creator>
  <cp:lastModifiedBy>Michelle Tromans (Staff - The Dukeries Academy)</cp:lastModifiedBy>
  <cp:revision>34</cp:revision>
  <cp:lastPrinted>2019-07-09T05:55:45Z</cp:lastPrinted>
  <dcterms:created xsi:type="dcterms:W3CDTF">2019-07-08T09:47:10Z</dcterms:created>
  <dcterms:modified xsi:type="dcterms:W3CDTF">2025-10-17T12:10:53Z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0x0101009BB6D2F278743643B2BAD7F0BD00AC99</vt:lpwstr>
  </property>
</Properties>
</file>