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906000" cy="6858000" type="A4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5348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r">
              <a:defRPr sz="1200"/>
            </a:lvl1pPr>
          </a:lstStyle>
          <a:p>
            <a:fld id="{87AE717C-1526-4370-911D-7DD241D42983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7318"/>
            <a:ext cx="2921582" cy="495347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8"/>
            <a:ext cx="2921582" cy="495347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r">
              <a:defRPr sz="1200"/>
            </a:lvl1pPr>
          </a:lstStyle>
          <a:p>
            <a:fld id="{F350F86D-DABD-41C2-B923-63E0621CA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7850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5348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r">
              <a:defRPr sz="1200"/>
            </a:lvl1pPr>
          </a:lstStyle>
          <a:p>
            <a:fld id="{DA40D49B-273B-4D63-8ED2-0A604872E92E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6788" y="1235075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36" tIns="45418" rIns="90836" bIns="4541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0836" tIns="45418" rIns="90836" bIns="454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8"/>
            <a:ext cx="2921582" cy="495347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8"/>
            <a:ext cx="2921582" cy="495347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r">
              <a:defRPr sz="1200"/>
            </a:lvl1pPr>
          </a:lstStyle>
          <a:p>
            <a:fld id="{0346875F-60DE-4107-BE40-1ADF625D54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98293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15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38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78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80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1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28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48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590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2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99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49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31503" y="103983"/>
            <a:ext cx="77579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Year-</a:t>
            </a:r>
            <a:r>
              <a:rPr lang="en-GB" dirty="0"/>
              <a:t> 8	   </a:t>
            </a:r>
            <a:r>
              <a:rPr lang="en-GB" b="1" dirty="0"/>
              <a:t>Subject-</a:t>
            </a:r>
            <a:r>
              <a:rPr lang="en-GB" dirty="0"/>
              <a:t> Geography      </a:t>
            </a:r>
            <a:r>
              <a:rPr lang="en-GB" b="1" dirty="0"/>
              <a:t>Topic/</a:t>
            </a:r>
            <a:r>
              <a:rPr lang="en-GB" b="1"/>
              <a:t>Concept –</a:t>
            </a:r>
            <a:r>
              <a:rPr lang="en-GB"/>
              <a:t> Brazil		</a:t>
            </a:r>
            <a:r>
              <a:rPr lang="en-GB" b="1"/>
              <a:t>Term - </a:t>
            </a:r>
            <a:r>
              <a:rPr lang="en-GB"/>
              <a:t>1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60DAF1-C8C0-49F2-AC39-68CD9B844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048" y="103983"/>
            <a:ext cx="1729209" cy="408136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029972"/>
              </p:ext>
            </p:extLst>
          </p:nvPr>
        </p:nvGraphicFramePr>
        <p:xfrm>
          <a:off x="131503" y="640078"/>
          <a:ext cx="3897158" cy="60526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3847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  <a:gridCol w="3043311">
                  <a:extLst>
                    <a:ext uri="{9D8B030D-6E8A-4147-A177-3AD203B41FA5}">
                      <a16:colId xmlns:a16="http://schemas.microsoft.com/office/drawing/2014/main" val="2957330168"/>
                    </a:ext>
                  </a:extLst>
                </a:gridCol>
              </a:tblGrid>
              <a:tr h="321361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Key Vocabulary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653600"/>
                  </a:ext>
                </a:extLst>
              </a:tr>
              <a:tr h="321361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Word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Definition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  <a:tr h="3383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HIC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High Income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Country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9146698"/>
                  </a:ext>
                </a:extLst>
              </a:tr>
              <a:tr h="3383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NEE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Newly Emerging Economy 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5401932"/>
                  </a:ext>
                </a:extLst>
              </a:tr>
              <a:tr h="3383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LIC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Low Income Country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9086405"/>
                  </a:ext>
                </a:extLst>
              </a:tr>
              <a:tr h="46245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Opportunity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is something which is going to make a place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/person better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2109366"/>
                  </a:ext>
                </a:extLst>
              </a:tr>
              <a:tr h="3383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Challenge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is a problem for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 place/person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5594035"/>
                  </a:ext>
                </a:extLst>
              </a:tr>
              <a:tr h="44807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Ecosystem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area of the world where plants and animals live but can only live in this area due to it’s special features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0308188"/>
                  </a:ext>
                </a:extLst>
              </a:tr>
              <a:tr h="3383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Biome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global scale ecosystem e.g. a Tropical Rainforest 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2759810"/>
                  </a:ext>
                </a:extLst>
              </a:tr>
              <a:tr h="3383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Cause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How or why something is done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4323686"/>
                  </a:ext>
                </a:extLst>
              </a:tr>
              <a:tr h="3383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Impact/effect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damage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something creates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3360235"/>
                  </a:ext>
                </a:extLst>
              </a:tr>
              <a:tr h="3383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Management 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n-lt"/>
                        </a:rPr>
                        <a:t>How to look after something so it lasts for a long time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4269396"/>
                  </a:ext>
                </a:extLst>
              </a:tr>
              <a:tr h="44807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Sustainability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Looking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after the needs of people today but also preserving them for future generations too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1594561"/>
                  </a:ext>
                </a:extLst>
              </a:tr>
              <a:tr h="44807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Deforestation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large scale removal of trees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342157"/>
                  </a:ext>
                </a:extLst>
              </a:tr>
              <a:tr h="44807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Urbanisation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increase in % of people moving from the countryside to the city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1500859"/>
                  </a:ext>
                </a:extLst>
              </a:tr>
              <a:tr h="44807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Favela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Area of low quality housing which people have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built themselves. They lack basic facilities e.g. clean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water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4851412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742136"/>
              </p:ext>
            </p:extLst>
          </p:nvPr>
        </p:nvGraphicFramePr>
        <p:xfrm>
          <a:off x="4191000" y="3614216"/>
          <a:ext cx="5602257" cy="3078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02257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</a:tblGrid>
              <a:tr h="13453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Opportunities and challenges in Brazil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16317"/>
                  </a:ext>
                </a:extLst>
              </a:tr>
              <a:tr h="201663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u="none" dirty="0">
                          <a:solidFill>
                            <a:srgbClr val="002060"/>
                          </a:solidFill>
                          <a:latin typeface="+mn-lt"/>
                        </a:rPr>
                        <a:t>Challenges in Rio de Janeiro: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u="none" dirty="0">
                          <a:solidFill>
                            <a:schemeClr val="tx1"/>
                          </a:solidFill>
                          <a:latin typeface="+mn-lt"/>
                        </a:rPr>
                        <a:t>Social: There is  a severe shortage of good quality housing, schools and healthcare centres available. Large scale social inequality, is creating tensions between the rich and poor.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Economic: The rise of informal jobs with low pay and no tax contributions. There is high unemployment in the Favelas.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Environmental: 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Favelas are established around the city, typically on unfavourable land, such as hills. These don’t have proper drains installed and lack access for services such as waste removal.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000" b="1" u="none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u="none" dirty="0">
                          <a:solidFill>
                            <a:srgbClr val="002060"/>
                          </a:solidFill>
                          <a:latin typeface="+mn-lt"/>
                        </a:rPr>
                        <a:t>Opportunities in Curitiba – Brazil’s sustainable</a:t>
                      </a:r>
                      <a:r>
                        <a:rPr lang="en-GB" sz="1000" b="1" u="non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city</a:t>
                      </a:r>
                      <a:endParaRPr lang="en-GB" sz="10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 parks for recreation and exercise. They are also used as natural flood defences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  <a:defRPr/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200,000 new homes were built in the industrial zone so people could cycle to work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  <a:defRPr/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Sheep mow the 28 parks so petrol lawn mowers are not used</a:t>
                      </a:r>
                    </a:p>
                    <a:p>
                      <a:pPr marL="17145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 people moved out of the slums into good quality housing</a:t>
                      </a:r>
                    </a:p>
                    <a:p>
                      <a:pPr marL="17145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Recycling 5kg of rubbish for 1kg of fruit and veg and bus tickets – The Green Swap Programme. 70% of households do this. </a:t>
                      </a:r>
                    </a:p>
                    <a:p>
                      <a:pPr marL="17145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Cheap buses circulate the city and arrive every 60 seconds</a:t>
                      </a:r>
                    </a:p>
                    <a:p>
                      <a:pPr marL="17145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Buses come every 60 seconds which are used heavily in the city. They hold more passengers</a:t>
                      </a:r>
                    </a:p>
                    <a:p>
                      <a:pPr marL="17145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 million trees planted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410901"/>
              </p:ext>
            </p:extLst>
          </p:nvPr>
        </p:nvGraphicFramePr>
        <p:xfrm>
          <a:off x="4190999" y="640077"/>
          <a:ext cx="5602257" cy="28806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02257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</a:tblGrid>
              <a:tr h="33278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Tropical Rainforests – Amazon Rainforest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16317"/>
                  </a:ext>
                </a:extLst>
              </a:tr>
              <a:tr h="2547882"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sz="1000" b="0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556371"/>
              </p:ext>
            </p:extLst>
          </p:nvPr>
        </p:nvGraphicFramePr>
        <p:xfrm>
          <a:off x="4190998" y="950645"/>
          <a:ext cx="5602258" cy="2570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1129">
                  <a:extLst>
                    <a:ext uri="{9D8B030D-6E8A-4147-A177-3AD203B41FA5}">
                      <a16:colId xmlns:a16="http://schemas.microsoft.com/office/drawing/2014/main" val="2475262237"/>
                    </a:ext>
                  </a:extLst>
                </a:gridCol>
                <a:gridCol w="2801129">
                  <a:extLst>
                    <a:ext uri="{9D8B030D-6E8A-4147-A177-3AD203B41FA5}">
                      <a16:colId xmlns:a16="http://schemas.microsoft.com/office/drawing/2014/main" val="4096018945"/>
                    </a:ext>
                  </a:extLst>
                </a:gridCol>
              </a:tblGrid>
              <a:tr h="1122373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rgbClr val="002060"/>
                          </a:solidFill>
                        </a:rPr>
                        <a:t>Distribution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Tropical rainforests are centred along the Equator between the Tropic of Cancer and Capricorn. Rainforests can be found in South America, central Africa and South-East Asia. The Amazon is the world’s largest rainforest and takes up the majority of northern South America, encompassing countries such as Brazil and Peru.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rgbClr val="002060"/>
                          </a:solidFill>
                        </a:rPr>
                        <a:t>Characteristics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climate is hot (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25-30°C)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and humid (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over 200mm of rainfall per year)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There are 4 layers – emergent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layer (tallest trees), canopy layer (80% of all species live here), under canopy layer (bushes and small trees) and forest floor (very dark)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The soil is red and infertile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298308"/>
                  </a:ext>
                </a:extLst>
              </a:tr>
              <a:tr h="1381382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rgbClr val="002060"/>
                          </a:solidFill>
                        </a:rPr>
                        <a:t>Adaptation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Drip tip leaf - Allows heavy rain to run off leaves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easily.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Lianas – vines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which 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wind up the trees to reach the sunlight in order to maximise photosynthesis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Spider monkey - long, strong limbs to help it to climb through the rainforest trees.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Jaguar – spots to camouflage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and large feet to provide support when walking on the branches.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rgbClr val="002060"/>
                          </a:solidFill>
                        </a:rPr>
                        <a:t>Deforestation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/>
                        <a:t>Deforestation is the permanent destruction of forests in order to make the land available for other uses. </a:t>
                      </a:r>
                      <a:endParaRPr lang="en-GB" sz="900" b="1" dirty="0">
                        <a:solidFill>
                          <a:srgbClr val="002060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Causes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– logging, mineral extraction (mining), cattle ranching, building roads etc.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Impacts – climate change, soil erosion, destruction of habitats, economic development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Management – selective logging,  ecotourism etc.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520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73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b36aa3-f524-4cec-8bb1-a15ad62b87bb">
      <Terms xmlns="http://schemas.microsoft.com/office/infopath/2007/PartnerControls"/>
    </lcf76f155ced4ddcb4097134ff3c332f>
    <TaxCatchAll xmlns="6be5f149-e6b2-4152-ab5a-b0f3bf15679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6D2F278743643B2BAD7F0BD00AC99" ma:contentTypeVersion="18" ma:contentTypeDescription="Create a new document." ma:contentTypeScope="" ma:versionID="7eea2b2ed86b7525969c820a1b6e4602">
  <xsd:schema xmlns:xsd="http://www.w3.org/2001/XMLSchema" xmlns:xs="http://www.w3.org/2001/XMLSchema" xmlns:p="http://schemas.microsoft.com/office/2006/metadata/properties" xmlns:ns2="6be5f149-e6b2-4152-ab5a-b0f3bf156791" xmlns:ns3="c4b36aa3-f524-4cec-8bb1-a15ad62b87bb" targetNamespace="http://schemas.microsoft.com/office/2006/metadata/properties" ma:root="true" ma:fieldsID="b72c3eedb5406cbefe2ce7347cde32ed" ns2:_="" ns3:_="">
    <xsd:import namespace="6be5f149-e6b2-4152-ab5a-b0f3bf156791"/>
    <xsd:import namespace="c4b36aa3-f524-4cec-8bb1-a15ad62b87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5f149-e6b2-4152-ab5a-b0f3bf1567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15bee77-6d5d-4aca-a628-6f9cc974b9b9}" ma:internalName="TaxCatchAll" ma:showField="CatchAllData" ma:web="6be5f149-e6b2-4152-ab5a-b0f3bf1567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36aa3-f524-4cec-8bb1-a15ad62b8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70d78a-a434-4c6f-b27f-71902a55d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A7206A-F8B1-4181-AF59-6C3BF6FBF4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95A40B-90F7-4031-B91B-7CADC4534F8B}">
  <ds:schemaRefs>
    <ds:schemaRef ds:uri="http://schemas.microsoft.com/office/2006/metadata/properties"/>
    <ds:schemaRef ds:uri="http://schemas.microsoft.com/office/infopath/2007/PartnerControls"/>
    <ds:schemaRef ds:uri="c4b36aa3-f524-4cec-8bb1-a15ad62b87bb"/>
    <ds:schemaRef ds:uri="6be5f149-e6b2-4152-ab5a-b0f3bf156791"/>
  </ds:schemaRefs>
</ds:datastoreItem>
</file>

<file path=customXml/itemProps3.xml><?xml version="1.0" encoding="utf-8"?>
<ds:datastoreItem xmlns:ds="http://schemas.openxmlformats.org/officeDocument/2006/customXml" ds:itemID="{6B81BF5E-A973-4CA6-A042-F5B60475E5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e5f149-e6b2-4152-ab5a-b0f3bf156791"/>
    <ds:schemaRef ds:uri="c4b36aa3-f524-4cec-8bb1-a15ad62b8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640</Words>
  <Application>Microsoft Office PowerPoint</Application>
  <PresentationFormat>A4 Paper (210x297 mm)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Evolve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Robson</dc:creator>
  <cp:lastModifiedBy>Michelle Tromans (Staff - The Dukeries Academy)</cp:lastModifiedBy>
  <cp:revision>27</cp:revision>
  <cp:lastPrinted>2024-03-27T10:29:40Z</cp:lastPrinted>
  <dcterms:created xsi:type="dcterms:W3CDTF">2019-07-08T09:47:10Z</dcterms:created>
  <dcterms:modified xsi:type="dcterms:W3CDTF">2025-10-17T12:10:11Z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0x0101009BB6D2F278743643B2BAD7F0BD00AC99</vt:lpwstr>
  </property>
</Properties>
</file>