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717C-1526-4370-911D-7DD241D42983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0F86D-DABD-41C2-B923-63E0621CA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7850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D49B-273B-4D63-8ED2-0A604872E92E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6875F-60DE-4107-BE40-1ADF625D5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829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1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8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8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0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1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8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8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9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F632-DEFE-48E5-92E3-C3A67B0F4E5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8EBF-A525-4210-9A5D-ECAB4A81E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503" y="103983"/>
            <a:ext cx="77579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Year-</a:t>
            </a:r>
            <a:r>
              <a:rPr lang="en-GB" dirty="0"/>
              <a:t> 7	   </a:t>
            </a:r>
            <a:r>
              <a:rPr lang="en-GB" b="1" dirty="0"/>
              <a:t>Subject-</a:t>
            </a:r>
            <a:r>
              <a:rPr lang="en-GB" dirty="0"/>
              <a:t> Geography      </a:t>
            </a:r>
            <a:r>
              <a:rPr lang="en-GB" b="1" dirty="0"/>
              <a:t>Topic/Concept –</a:t>
            </a:r>
            <a:r>
              <a:rPr lang="en-GB" dirty="0"/>
              <a:t> Hazards		</a:t>
            </a:r>
            <a:r>
              <a:rPr lang="en-GB" b="1" dirty="0"/>
              <a:t>Term</a:t>
            </a:r>
            <a:r>
              <a:rPr lang="en-GB" dirty="0"/>
              <a:t> – 2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38" y="6427177"/>
            <a:ext cx="184639" cy="21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1503" y="3055417"/>
            <a:ext cx="184639" cy="21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0DAF1-C8C0-49F2-AC39-68CD9B84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48" y="103983"/>
            <a:ext cx="1729209" cy="408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3187"/>
              </p:ext>
            </p:extLst>
          </p:nvPr>
        </p:nvGraphicFramePr>
        <p:xfrm>
          <a:off x="131503" y="609599"/>
          <a:ext cx="3897158" cy="6192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3847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  <a:gridCol w="3043311">
                  <a:extLst>
                    <a:ext uri="{9D8B030D-6E8A-4147-A177-3AD203B41FA5}">
                      <a16:colId xmlns:a16="http://schemas.microsoft.com/office/drawing/2014/main" val="2957330168"/>
                    </a:ext>
                  </a:extLst>
                </a:gridCol>
              </a:tblGrid>
              <a:tr h="20972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Key Vocabulary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53600"/>
                  </a:ext>
                </a:extLst>
              </a:tr>
              <a:tr h="27613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Word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+mn-lt"/>
                        </a:rPr>
                        <a:t>Definition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Natural Hazard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extreme natural event that might have a negative effect on humans or the built environment.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490852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Crust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outermost layer of the planet,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consisting of oceanic and continental crust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10323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Mantle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Thickest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layer of the Earth, consisting of molten rock (magma)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661351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Convection currents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Circular movements of magma in the mantle which causes the tectonic plates to move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9146698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Shield volcano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volcano with gentle sloping sides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401932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Composite volcano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Steep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volcano build up of layers of hardened lava and ash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9086405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Supervolcano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 volcano with a caldera rather than magma chamber.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If it erupts it will cause global impacts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453638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Tsunami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long, high wave caused by an earthquake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351372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Earthquake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violent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shaking of the ground as a result of plate movements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073549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Focus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location of where the earthquake begins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830329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Epicentre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point of the earth’s surface directly above the focus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109366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Effect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+mn-lt"/>
                        </a:rPr>
                        <a:t>Effects that happen</a:t>
                      </a:r>
                      <a:r>
                        <a:rPr lang="en-GB" sz="1000" baseline="0" dirty="0">
                          <a:latin typeface="+mn-lt"/>
                        </a:rPr>
                        <a:t> immediately after the hazard happens e.g.. Heavy rain causes flooding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9563383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Secondary Effect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knock-on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effects of the hazard e.g.. Flooding leads to businesses losing money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6924863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Immediate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response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actions of people in the hours and weeks following a disaster e.g.. giving out clean water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832353"/>
                  </a:ext>
                </a:extLst>
              </a:tr>
              <a:tr h="3781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Long-term response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actions of people in the months and years following a disaster e.g.. rebuilding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390200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74278"/>
              </p:ext>
            </p:extLst>
          </p:nvPr>
        </p:nvGraphicFramePr>
        <p:xfrm>
          <a:off x="4130639" y="609600"/>
          <a:ext cx="2972526" cy="6158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2526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</a:tblGrid>
              <a:tr h="25133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Answering the core questions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16317"/>
                  </a:ext>
                </a:extLst>
              </a:tr>
              <a:tr h="5862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the difference between divergent and convergent plate margins?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Divergent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plate margins are plates that are moving apart whereas convergent plates move towards each other.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000" b="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characteristics of a shield</a:t>
                      </a:r>
                      <a:r>
                        <a:rPr lang="en-GB" sz="1000" u="sng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volcano?</a:t>
                      </a:r>
                      <a:endParaRPr lang="en-GB" sz="1000" u="sng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shield volcano has gentle sloping sides made of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lava and</a:t>
                      </a: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wide base. They have frequent eruptions but are not violent.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000" b="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characteristics</a:t>
                      </a:r>
                      <a:r>
                        <a:rPr lang="en-GB" sz="1000" u="sng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a composite volcano?</a:t>
                      </a:r>
                      <a:endParaRPr lang="en-GB" sz="1000" u="sng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composite volcano has tall, steep sides and a narrow base. The lava is sticky and does not flow far. Eruptions are violent.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000" b="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characteristics of a super volcano?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large, bowl-shaped depression in the ground that  if erupts will cause</a:t>
                      </a:r>
                      <a:r>
                        <a:rPr lang="en-GB" sz="1000" kern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massive destruction.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000" b="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000" b="0" u="sng" baseline="0" dirty="0">
                          <a:solidFill>
                            <a:srgbClr val="000000"/>
                          </a:solidFill>
                          <a:latin typeface="+mn-lt"/>
                        </a:rPr>
                        <a:t>Why is the depth of the focus important?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000" b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A shallow focus earthquake travels a shorter distance, and therefore is more destructive than a deep focus earthquake.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37284"/>
              </p:ext>
            </p:extLst>
          </p:nvPr>
        </p:nvGraphicFramePr>
        <p:xfrm>
          <a:off x="7191891" y="609597"/>
          <a:ext cx="2601366" cy="6175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366">
                  <a:extLst>
                    <a:ext uri="{9D8B030D-6E8A-4147-A177-3AD203B41FA5}">
                      <a16:colId xmlns:a16="http://schemas.microsoft.com/office/drawing/2014/main" val="1864929282"/>
                    </a:ext>
                  </a:extLst>
                </a:gridCol>
              </a:tblGrid>
              <a:tr h="3416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Types of plate margins/boundaries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816317"/>
                  </a:ext>
                </a:extLst>
              </a:tr>
              <a:tr h="58338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000" b="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4226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143" y="886320"/>
            <a:ext cx="2537819" cy="29405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143" y="3733800"/>
            <a:ext cx="2537819" cy="30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3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b36aa3-f524-4cec-8bb1-a15ad62b87bb">
      <Terms xmlns="http://schemas.microsoft.com/office/infopath/2007/PartnerControls"/>
    </lcf76f155ced4ddcb4097134ff3c332f>
    <TaxCatchAll xmlns="6be5f149-e6b2-4152-ab5a-b0f3bf1567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6D2F278743643B2BAD7F0BD00AC99" ma:contentTypeVersion="18" ma:contentTypeDescription="Create a new document." ma:contentTypeScope="" ma:versionID="7eea2b2ed86b7525969c820a1b6e4602">
  <xsd:schema xmlns:xsd="http://www.w3.org/2001/XMLSchema" xmlns:xs="http://www.w3.org/2001/XMLSchema" xmlns:p="http://schemas.microsoft.com/office/2006/metadata/properties" xmlns:ns2="6be5f149-e6b2-4152-ab5a-b0f3bf156791" xmlns:ns3="c4b36aa3-f524-4cec-8bb1-a15ad62b87bb" targetNamespace="http://schemas.microsoft.com/office/2006/metadata/properties" ma:root="true" ma:fieldsID="b72c3eedb5406cbefe2ce7347cde32ed" ns2:_="" ns3:_="">
    <xsd:import namespace="6be5f149-e6b2-4152-ab5a-b0f3bf156791"/>
    <xsd:import namespace="c4b36aa3-f524-4cec-8bb1-a15ad62b87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5f149-e6b2-4152-ab5a-b0f3bf1567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15bee77-6d5d-4aca-a628-6f9cc974b9b9}" ma:internalName="TaxCatchAll" ma:showField="CatchAllData" ma:web="6be5f149-e6b2-4152-ab5a-b0f3bf156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36aa3-f524-4cec-8bb1-a15ad62b8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470d78a-a434-4c6f-b27f-71902a55d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F80533-5125-4EAE-989F-AA23013D81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440C5-8011-4BD3-9C73-6D4C852B3898}">
  <ds:schemaRefs>
    <ds:schemaRef ds:uri="http://schemas.microsoft.com/office/2006/metadata/properties"/>
    <ds:schemaRef ds:uri="http://schemas.microsoft.com/office/infopath/2007/PartnerControls"/>
    <ds:schemaRef ds:uri="c4b36aa3-f524-4cec-8bb1-a15ad62b87bb"/>
    <ds:schemaRef ds:uri="6be5f149-e6b2-4152-ab5a-b0f3bf156791"/>
  </ds:schemaRefs>
</ds:datastoreItem>
</file>

<file path=customXml/itemProps3.xml><?xml version="1.0" encoding="utf-8"?>
<ds:datastoreItem xmlns:ds="http://schemas.openxmlformats.org/officeDocument/2006/customXml" ds:itemID="{ECCDBE17-1126-4582-B8AD-73F34619C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e5f149-e6b2-4152-ab5a-b0f3bf156791"/>
    <ds:schemaRef ds:uri="c4b36aa3-f524-4cec-8bb1-a15ad62b8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403</Words>
  <Application>Microsoft Office PowerPoint</Application>
  <PresentationFormat>A4 Paper (210x297 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The Evolve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Robson</dc:creator>
  <cp:lastModifiedBy>Michelle Tromans (Staff - The Dukeries Academy)</cp:lastModifiedBy>
  <cp:revision>27</cp:revision>
  <cp:lastPrinted>2019-07-09T05:55:45Z</cp:lastPrinted>
  <dcterms:created xsi:type="dcterms:W3CDTF">2019-07-08T09:47:10Z</dcterms:created>
  <dcterms:modified xsi:type="dcterms:W3CDTF">2025-10-17T12:09:16Z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0x0101009BB6D2F278743643B2BAD7F0BD00AC99</vt:lpwstr>
  </property>
</Properties>
</file>