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AE717C-1526-4370-911D-7DD241D42983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0F86D-DABD-41C2-B923-63E0621CA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7850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0D49B-273B-4D63-8ED2-0A604872E92E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46875F-60DE-4107-BE40-1ADF625D54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98293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9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115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383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785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80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31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28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482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590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27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994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495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31503" y="103983"/>
            <a:ext cx="77579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Year-</a:t>
            </a:r>
            <a:r>
              <a:rPr lang="en-GB" dirty="0"/>
              <a:t> 7	   </a:t>
            </a:r>
            <a:r>
              <a:rPr lang="en-GB" b="1" dirty="0"/>
              <a:t>Subject-</a:t>
            </a:r>
            <a:r>
              <a:rPr lang="en-GB" dirty="0"/>
              <a:t> Geography      </a:t>
            </a:r>
            <a:r>
              <a:rPr lang="en-GB" b="1" dirty="0"/>
              <a:t>Topic/Concept -</a:t>
            </a:r>
            <a:r>
              <a:rPr lang="en-GB" dirty="0"/>
              <a:t> Opportunities and challenges 										   in our world</a:t>
            </a:r>
          </a:p>
        </p:txBody>
      </p:sp>
      <p:sp>
        <p:nvSpPr>
          <p:cNvPr id="4" name="Rectangle 3"/>
          <p:cNvSpPr/>
          <p:nvPr/>
        </p:nvSpPr>
        <p:spPr>
          <a:xfrm>
            <a:off x="527538" y="6427177"/>
            <a:ext cx="184639" cy="2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31503" y="3055417"/>
            <a:ext cx="184639" cy="2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60DAF1-C8C0-49F2-AC39-68CD9B844E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048" y="103983"/>
            <a:ext cx="1729209" cy="408136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719354"/>
              </p:ext>
            </p:extLst>
          </p:nvPr>
        </p:nvGraphicFramePr>
        <p:xfrm>
          <a:off x="131503" y="893116"/>
          <a:ext cx="3897158" cy="39041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3847">
                  <a:extLst>
                    <a:ext uri="{9D8B030D-6E8A-4147-A177-3AD203B41FA5}">
                      <a16:colId xmlns:a16="http://schemas.microsoft.com/office/drawing/2014/main" val="1864929282"/>
                    </a:ext>
                  </a:extLst>
                </a:gridCol>
                <a:gridCol w="3043311">
                  <a:extLst>
                    <a:ext uri="{9D8B030D-6E8A-4147-A177-3AD203B41FA5}">
                      <a16:colId xmlns:a16="http://schemas.microsoft.com/office/drawing/2014/main" val="2957330168"/>
                    </a:ext>
                  </a:extLst>
                </a:gridCol>
              </a:tblGrid>
              <a:tr h="251669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Key Vocabulary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653600"/>
                  </a:ext>
                </a:extLst>
              </a:tr>
              <a:tr h="251669"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+mn-lt"/>
                        </a:rPr>
                        <a:t>Word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+mn-lt"/>
                        </a:rPr>
                        <a:t>Definition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64226"/>
                  </a:ext>
                </a:extLst>
              </a:tr>
              <a:tr h="36216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Physical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Geography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Natural features of the environment 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0910323"/>
                  </a:ext>
                </a:extLst>
              </a:tr>
              <a:tr h="36216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Human Geography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Built environment which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involve humans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57661351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HIC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High Income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Country (</a:t>
                      </a:r>
                      <a:r>
                        <a:rPr lang="en-GB" sz="1000" kern="140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developed country)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9146698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NEE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Newly Emerging Economy (emerging country)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5401932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LIC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Low Income Country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(developing country)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9086405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Global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Something which is across the world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12453638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National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Something which is within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 country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22351372"/>
                  </a:ext>
                </a:extLst>
              </a:tr>
              <a:tr h="36216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Regional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Something which is within a smaller area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of a country e.g. a county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8073549"/>
                  </a:ext>
                </a:extLst>
              </a:tr>
              <a:tr h="36216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Local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Something which is within a smaller area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of a region e.g. a town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00830329"/>
                  </a:ext>
                </a:extLst>
              </a:tr>
              <a:tr h="36216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Opportunity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This is something which is going to make a place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/person better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92109366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Challenge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This is a problem for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 place/person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5594035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794135"/>
              </p:ext>
            </p:extLst>
          </p:nvPr>
        </p:nvGraphicFramePr>
        <p:xfrm>
          <a:off x="4130640" y="893116"/>
          <a:ext cx="2128672" cy="39041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8672">
                  <a:extLst>
                    <a:ext uri="{9D8B030D-6E8A-4147-A177-3AD203B41FA5}">
                      <a16:colId xmlns:a16="http://schemas.microsoft.com/office/drawing/2014/main" val="1864929282"/>
                    </a:ext>
                  </a:extLst>
                </a:gridCol>
              </a:tblGrid>
              <a:tr h="34593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Development indicators</a:t>
                      </a: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816317"/>
                  </a:ext>
                </a:extLst>
              </a:tr>
              <a:tr h="3558234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Life expectancy - </a:t>
                      </a:r>
                      <a:r>
                        <a:rPr lang="en-US" sz="1000" b="0" baseline="0" dirty="0">
                          <a:solidFill>
                            <a:srgbClr val="000000"/>
                          </a:solidFill>
                          <a:latin typeface="+mn-lt"/>
                        </a:rPr>
                        <a:t>The average age a person is expected to live to.</a:t>
                      </a:r>
                    </a:p>
                    <a:p>
                      <a:pPr marL="171450" indent="-1714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baseline="0" dirty="0">
                          <a:solidFill>
                            <a:srgbClr val="000000"/>
                          </a:solidFill>
                          <a:latin typeface="+mn-lt"/>
                        </a:rPr>
                        <a:t>B</a:t>
                      </a: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irth rate - </a:t>
                      </a:r>
                      <a:r>
                        <a:rPr lang="en-US" sz="1000" b="0" baseline="0" dirty="0">
                          <a:solidFill>
                            <a:srgbClr val="000000"/>
                          </a:solidFill>
                          <a:latin typeface="+mn-lt"/>
                        </a:rPr>
                        <a:t>The average number of live babies born per woman per 1000 people of the population.</a:t>
                      </a:r>
                    </a:p>
                    <a:p>
                      <a:pPr marL="171450" indent="-1714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Death rate - </a:t>
                      </a:r>
                      <a:r>
                        <a:rPr lang="en-US" sz="1000" b="0" baseline="0" dirty="0">
                          <a:solidFill>
                            <a:srgbClr val="000000"/>
                          </a:solidFill>
                          <a:latin typeface="+mn-lt"/>
                        </a:rPr>
                        <a:t>The average number of deaths per 1000 people of the population.</a:t>
                      </a:r>
                    </a:p>
                    <a:p>
                      <a:pPr marL="171450" indent="-1714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Gross National Income (GNI) - </a:t>
                      </a:r>
                      <a:r>
                        <a:rPr lang="en-US" sz="1000" b="0" baseline="0" dirty="0">
                          <a:solidFill>
                            <a:srgbClr val="000000"/>
                          </a:solidFill>
                          <a:latin typeface="+mn-lt"/>
                        </a:rPr>
                        <a:t>The amount of money a country earns through its goods and services.</a:t>
                      </a:r>
                    </a:p>
                    <a:p>
                      <a:pPr marL="171450" indent="-1714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Literacy rate - </a:t>
                      </a:r>
                      <a:r>
                        <a:rPr lang="en-US" sz="1000" b="0" baseline="0" dirty="0">
                          <a:solidFill>
                            <a:srgbClr val="000000"/>
                          </a:solidFill>
                          <a:latin typeface="+mn-lt"/>
                        </a:rPr>
                        <a:t>The percentage of people who can read and write within a country.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764226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964049"/>
              </p:ext>
            </p:extLst>
          </p:nvPr>
        </p:nvGraphicFramePr>
        <p:xfrm>
          <a:off x="6365081" y="893115"/>
          <a:ext cx="3428175" cy="58300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8175">
                  <a:extLst>
                    <a:ext uri="{9D8B030D-6E8A-4147-A177-3AD203B41FA5}">
                      <a16:colId xmlns:a16="http://schemas.microsoft.com/office/drawing/2014/main" val="1864929282"/>
                    </a:ext>
                  </a:extLst>
                </a:gridCol>
              </a:tblGrid>
              <a:tr h="3646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Opportunities and challenges in our world</a:t>
                      </a: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816317"/>
                  </a:ext>
                </a:extLst>
              </a:tr>
              <a:tr h="54654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000" b="1" dirty="0">
                          <a:solidFill>
                            <a:srgbClr val="002060"/>
                          </a:solidFill>
                          <a:latin typeface="+mn-lt"/>
                        </a:rPr>
                        <a:t>LIC – Afghanistan: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+mn-lt"/>
                        </a:rPr>
                        <a:t>Challenge: Conflict, treatment of women and water stress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+mn-lt"/>
                        </a:rPr>
                        <a:t>Opportunity: Drought resistant crops, irrigation, water transfer and public campaigns </a:t>
                      </a:r>
                    </a:p>
                    <a:p>
                      <a:pPr marL="0" indent="0">
                        <a:buNone/>
                      </a:pPr>
                      <a:endParaRPr lang="en-GB" sz="1000" dirty="0"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GB" sz="1000" b="1" dirty="0">
                          <a:solidFill>
                            <a:srgbClr val="002060"/>
                          </a:solidFill>
                          <a:latin typeface="+mn-lt"/>
                        </a:rPr>
                        <a:t>NEE – India: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+mn-lt"/>
                        </a:rPr>
                        <a:t>Challenge: Air pollution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+mn-lt"/>
                        </a:rPr>
                        <a:t>Opportunity: Metro, banning diesel taxis, shutting down factories and building more roads </a:t>
                      </a:r>
                    </a:p>
                    <a:p>
                      <a:pPr marL="0" indent="0">
                        <a:buNone/>
                      </a:pPr>
                      <a:endParaRPr lang="en-GB" sz="1000" dirty="0"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GB" sz="1000" b="1" dirty="0">
                          <a:solidFill>
                            <a:srgbClr val="002060"/>
                          </a:solidFill>
                          <a:latin typeface="+mn-lt"/>
                        </a:rPr>
                        <a:t>HIC – UK: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+mn-lt"/>
                        </a:rPr>
                        <a:t>Challenge: Waste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+mn-lt"/>
                        </a:rPr>
                        <a:t>Opportunity: Reduce, reuse and recycle </a:t>
                      </a: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GB" sz="1000" b="1" dirty="0">
                          <a:solidFill>
                            <a:srgbClr val="002060"/>
                          </a:solidFill>
                          <a:latin typeface="+mn-lt"/>
                        </a:rPr>
                        <a:t>Regional – Nottingham: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76422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176689"/>
              </p:ext>
            </p:extLst>
          </p:nvPr>
        </p:nvGraphicFramePr>
        <p:xfrm>
          <a:off x="6467060" y="3803374"/>
          <a:ext cx="3220278" cy="2843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166">
                  <a:extLst>
                    <a:ext uri="{9D8B030D-6E8A-4147-A177-3AD203B41FA5}">
                      <a16:colId xmlns:a16="http://schemas.microsoft.com/office/drawing/2014/main" val="1892445627"/>
                    </a:ext>
                  </a:extLst>
                </a:gridCol>
                <a:gridCol w="1139686">
                  <a:extLst>
                    <a:ext uri="{9D8B030D-6E8A-4147-A177-3AD203B41FA5}">
                      <a16:colId xmlns:a16="http://schemas.microsoft.com/office/drawing/2014/main" val="3142955157"/>
                    </a:ext>
                  </a:extLst>
                </a:gridCol>
                <a:gridCol w="1073426">
                  <a:extLst>
                    <a:ext uri="{9D8B030D-6E8A-4147-A177-3AD203B41FA5}">
                      <a16:colId xmlns:a16="http://schemas.microsoft.com/office/drawing/2014/main" val="2478213410"/>
                    </a:ext>
                  </a:extLst>
                </a:gridCol>
              </a:tblGrid>
              <a:tr h="426277">
                <a:tc>
                  <a:txBody>
                    <a:bodyPr/>
                    <a:lstStyle/>
                    <a:p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Challenge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Opportunity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1236963"/>
                  </a:ext>
                </a:extLst>
              </a:tr>
              <a:tr h="805837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Social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+mn-lt"/>
                        </a:rPr>
                        <a:t>Ethnic segregation and anti-social behaviour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Cultural mix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4690533"/>
                  </a:ext>
                </a:extLst>
              </a:tr>
              <a:tr h="1156201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Economic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+mn-lt"/>
                        </a:rPr>
                        <a:t>Decline of the lace industry and unemployment (8</a:t>
                      </a:r>
                      <a:r>
                        <a:rPr lang="en-GB" sz="1000" baseline="30000" dirty="0">
                          <a:latin typeface="+mn-lt"/>
                        </a:rPr>
                        <a:t>th</a:t>
                      </a:r>
                      <a:r>
                        <a:rPr lang="en-GB" sz="1000" dirty="0">
                          <a:latin typeface="+mn-lt"/>
                        </a:rPr>
                        <a:t> most deprived)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+mn-lt"/>
                        </a:rPr>
                        <a:t>Keep Nottingham working (skills) and University of Nottingham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573410"/>
                  </a:ext>
                </a:extLst>
              </a:tr>
              <a:tr h="455474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Environmental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+mn-lt"/>
                        </a:rPr>
                        <a:t>Air pollution and habitat loss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+mn-lt"/>
                        </a:rPr>
                        <a:t>Allotments and public transport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900157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371457"/>
              </p:ext>
            </p:extLst>
          </p:nvPr>
        </p:nvGraphicFramePr>
        <p:xfrm>
          <a:off x="131503" y="4890052"/>
          <a:ext cx="6127660" cy="18331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7660">
                  <a:extLst>
                    <a:ext uri="{9D8B030D-6E8A-4147-A177-3AD203B41FA5}">
                      <a16:colId xmlns:a16="http://schemas.microsoft.com/office/drawing/2014/main" val="1864929282"/>
                    </a:ext>
                  </a:extLst>
                </a:gridCol>
              </a:tblGrid>
              <a:tr h="3290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Geography skills</a:t>
                      </a: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816317"/>
                  </a:ext>
                </a:extLst>
              </a:tr>
              <a:tr h="1504098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Describing the pattern on a graph (</a:t>
                      </a:r>
                      <a:r>
                        <a:rPr lang="en-US" sz="10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PEA) </a:t>
                      </a:r>
                      <a:r>
                        <a:rPr lang="en-US" sz="1000" b="0" baseline="0" dirty="0">
                          <a:solidFill>
                            <a:srgbClr val="000000"/>
                          </a:solidFill>
                          <a:latin typeface="+mn-lt"/>
                        </a:rPr>
                        <a:t>– Describe the </a:t>
                      </a: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P</a:t>
                      </a:r>
                      <a:r>
                        <a:rPr lang="en-US" sz="1000" b="0" baseline="0" dirty="0">
                          <a:solidFill>
                            <a:srgbClr val="000000"/>
                          </a:solidFill>
                          <a:latin typeface="+mn-lt"/>
                        </a:rPr>
                        <a:t>attern, include </a:t>
                      </a: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E</a:t>
                      </a:r>
                      <a:r>
                        <a:rPr lang="en-US" sz="1000" b="0" baseline="0" dirty="0">
                          <a:solidFill>
                            <a:srgbClr val="000000"/>
                          </a:solidFill>
                          <a:latin typeface="+mn-lt"/>
                        </a:rPr>
                        <a:t>vidence (data), and identify </a:t>
                      </a: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r>
                        <a:rPr lang="en-US" sz="1000" b="0" baseline="0" dirty="0">
                          <a:solidFill>
                            <a:srgbClr val="000000"/>
                          </a:solidFill>
                          <a:latin typeface="+mn-lt"/>
                        </a:rPr>
                        <a:t>nomalies</a:t>
                      </a:r>
                    </a:p>
                    <a:p>
                      <a:pPr marL="171450" indent="-1714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Describing distributions on a map </a:t>
                      </a:r>
                      <a:r>
                        <a:rPr lang="en-US" sz="1000" b="0" baseline="0" dirty="0">
                          <a:solidFill>
                            <a:srgbClr val="000000"/>
                          </a:solidFill>
                          <a:latin typeface="+mn-lt"/>
                        </a:rPr>
                        <a:t>– clusters, latitudes/longitudes, compass directions etc.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0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Measuring scale </a:t>
                      </a:r>
                      <a:r>
                        <a:rPr lang="en-US" sz="1000" b="0" baseline="0" dirty="0">
                          <a:solidFill>
                            <a:srgbClr val="000000"/>
                          </a:solidFill>
                          <a:latin typeface="+mn-lt"/>
                        </a:rPr>
                        <a:t>- </a:t>
                      </a:r>
                      <a:r>
                        <a:rPr kumimoji="0" lang="en-GB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 need to measure the distance between two locations on your map with a ruler and note down the measurement in cm. Then, put your ruler on the scale bar to work out the conversion.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Grid references </a:t>
                      </a: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 each map is split into grids which are used to locate specific places on a map. A four-figure grid references is 4 numbers (2 along the bottom, 2 up the side). A six figure grid reference uses the original two numbers, but then you split each grid/box into 10. You must always read along the bottom first, then up the side.</a:t>
                      </a:r>
                      <a:endParaRPr lang="en-US" sz="1000" b="0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7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737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b36aa3-f524-4cec-8bb1-a15ad62b87bb">
      <Terms xmlns="http://schemas.microsoft.com/office/infopath/2007/PartnerControls"/>
    </lcf76f155ced4ddcb4097134ff3c332f>
    <TaxCatchAll xmlns="6be5f149-e6b2-4152-ab5a-b0f3bf15679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B6D2F278743643B2BAD7F0BD00AC99" ma:contentTypeVersion="18" ma:contentTypeDescription="Create a new document." ma:contentTypeScope="" ma:versionID="7eea2b2ed86b7525969c820a1b6e4602">
  <xsd:schema xmlns:xsd="http://www.w3.org/2001/XMLSchema" xmlns:xs="http://www.w3.org/2001/XMLSchema" xmlns:p="http://schemas.microsoft.com/office/2006/metadata/properties" xmlns:ns2="6be5f149-e6b2-4152-ab5a-b0f3bf156791" xmlns:ns3="c4b36aa3-f524-4cec-8bb1-a15ad62b87bb" targetNamespace="http://schemas.microsoft.com/office/2006/metadata/properties" ma:root="true" ma:fieldsID="b72c3eedb5406cbefe2ce7347cde32ed" ns2:_="" ns3:_="">
    <xsd:import namespace="6be5f149-e6b2-4152-ab5a-b0f3bf156791"/>
    <xsd:import namespace="c4b36aa3-f524-4cec-8bb1-a15ad62b87b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e5f149-e6b2-4152-ab5a-b0f3bf15679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15bee77-6d5d-4aca-a628-6f9cc974b9b9}" ma:internalName="TaxCatchAll" ma:showField="CatchAllData" ma:web="6be5f149-e6b2-4152-ab5a-b0f3bf1567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36aa3-f524-4cec-8bb1-a15ad62b87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6470d78a-a434-4c6f-b27f-71902a55d6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8107B8-B8EF-4B7E-9F48-B3A8E8CEBE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F223B1-364F-4F94-B8FB-95BC681AC3D5}">
  <ds:schemaRefs>
    <ds:schemaRef ds:uri="http://schemas.microsoft.com/office/2006/metadata/properties"/>
    <ds:schemaRef ds:uri="http://schemas.microsoft.com/office/infopath/2007/PartnerControls"/>
    <ds:schemaRef ds:uri="c4b36aa3-f524-4cec-8bb1-a15ad62b87bb"/>
    <ds:schemaRef ds:uri="6be5f149-e6b2-4152-ab5a-b0f3bf156791"/>
  </ds:schemaRefs>
</ds:datastoreItem>
</file>

<file path=customXml/itemProps3.xml><?xml version="1.0" encoding="utf-8"?>
<ds:datastoreItem xmlns:ds="http://schemas.openxmlformats.org/officeDocument/2006/customXml" ds:itemID="{913EA074-E5AF-4274-8802-FB5FAB59E0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e5f149-e6b2-4152-ab5a-b0f3bf156791"/>
    <ds:schemaRef ds:uri="c4b36aa3-f524-4cec-8bb1-a15ad62b87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499</Words>
  <Application>Microsoft Office PowerPoint</Application>
  <PresentationFormat>A4 Paper (210x297 mm)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The Evolve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Robson</dc:creator>
  <cp:lastModifiedBy>Michelle Tromans (Staff - The Dukeries Academy)</cp:lastModifiedBy>
  <cp:revision>22</cp:revision>
  <cp:lastPrinted>2019-07-09T05:55:45Z</cp:lastPrinted>
  <dcterms:created xsi:type="dcterms:W3CDTF">2019-07-08T09:47:10Z</dcterms:created>
  <dcterms:modified xsi:type="dcterms:W3CDTF">2025-10-17T12:08:32Z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0x0101009BB6D2F278743643B2BAD7F0BD00AC99</vt:lpwstr>
  </property>
</Properties>
</file>